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3" r:id="rId3"/>
    <p:sldId id="291" r:id="rId4"/>
    <p:sldId id="287" r:id="rId5"/>
    <p:sldId id="285" r:id="rId6"/>
    <p:sldId id="279" r:id="rId7"/>
    <p:sldId id="288" r:id="rId8"/>
    <p:sldId id="281" r:id="rId9"/>
    <p:sldId id="289" r:id="rId10"/>
    <p:sldId id="290" r:id="rId11"/>
    <p:sldId id="266" r:id="rId12"/>
    <p:sldId id="284" r:id="rId13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323536E-03EE-4956-8EBE-64C5A6540E79}">
          <p14:sldIdLst>
            <p14:sldId id="256"/>
            <p14:sldId id="263"/>
            <p14:sldId id="291"/>
            <p14:sldId id="287"/>
            <p14:sldId id="285"/>
            <p14:sldId id="279"/>
          </p14:sldIdLst>
        </p14:section>
        <p14:section name="Untitled Section" id="{5304BEF7-9F19-4797-9003-00AF73281839}">
          <p14:sldIdLst>
            <p14:sldId id="288"/>
            <p14:sldId id="281"/>
            <p14:sldId id="289"/>
            <p14:sldId id="290"/>
            <p14:sldId id="266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726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B10BB-61D2-40C5-90C5-984E11D72ECE}" type="datetimeFigureOut">
              <a:rPr lang="nl-NL" smtClean="0"/>
              <a:t>12-6-2019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82911-BEE5-4244-9697-E3A79F393AB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83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82911-BEE5-4244-9697-E3A79F393AB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861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82911-BEE5-4244-9697-E3A79F393AB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32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82911-BEE5-4244-9697-E3A79F393AB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57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nders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7" cy="514800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710000" y="720000"/>
            <a:ext cx="6840000" cy="2790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lnSpc>
                <a:spcPts val="3600"/>
              </a:lnSpc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Title of </a:t>
            </a:r>
            <a:r>
              <a:rPr lang="en-GB" noProof="0" dirty="0" smtClean="0"/>
              <a:t>the</a:t>
            </a:r>
            <a:r>
              <a:rPr lang="en-GB" dirty="0" smtClean="0"/>
              <a:t> presentation</a:t>
            </a:r>
            <a:endParaRPr lang="en-GB" dirty="0"/>
          </a:p>
        </p:txBody>
      </p:sp>
      <p:sp>
        <p:nvSpPr>
          <p:cNvPr id="13" name="Tijdelijke aanduiding voor tekst 17"/>
          <p:cNvSpPr>
            <a:spLocks noGrp="1"/>
          </p:cNvSpPr>
          <p:nvPr>
            <p:ph type="body" sz="quarter" idx="12" hasCustomPrompt="1"/>
          </p:nvPr>
        </p:nvSpPr>
        <p:spPr>
          <a:xfrm>
            <a:off x="1710000" y="3510001"/>
            <a:ext cx="6840000" cy="323165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>
              <a:buNone/>
              <a:defRPr sz="21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Author name</a:t>
            </a:r>
          </a:p>
        </p:txBody>
      </p:sp>
    </p:spTree>
    <p:extLst>
      <p:ext uri="{BB962C8B-B14F-4D97-AF65-F5344CB8AC3E}">
        <p14:creationId xmlns:p14="http://schemas.microsoft.com/office/powerpoint/2010/main" val="37243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nders-TITLE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"/>
            <a:ext cx="9143997" cy="5148000"/>
          </a:xfrm>
          <a:prstGeom prst="rect">
            <a:avLst/>
          </a:prstGeom>
        </p:spPr>
      </p:pic>
      <p:sp>
        <p:nvSpPr>
          <p:cNvPr id="5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1710000" y="720000"/>
            <a:ext cx="6840000" cy="279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 smtClean="0"/>
              <a:t>Image</a:t>
            </a:r>
            <a:endParaRPr lang="en-GB" noProof="0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710000" y="3510000"/>
            <a:ext cx="6840000" cy="900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lnSpc>
                <a:spcPts val="3200"/>
              </a:lnSpc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Title of </a:t>
            </a:r>
            <a:r>
              <a:rPr lang="en-GB" noProof="0" dirty="0" smtClean="0"/>
              <a:t>the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presentation</a:t>
            </a:r>
            <a:endParaRPr lang="en-GB" dirty="0"/>
          </a:p>
        </p:txBody>
      </p:sp>
      <p:sp>
        <p:nvSpPr>
          <p:cNvPr id="13" name="Tijdelijke aanduiding voor tekst 17"/>
          <p:cNvSpPr>
            <a:spLocks noGrp="1"/>
          </p:cNvSpPr>
          <p:nvPr>
            <p:ph type="body" sz="quarter" idx="12" hasCustomPrompt="1"/>
          </p:nvPr>
        </p:nvSpPr>
        <p:spPr>
          <a:xfrm>
            <a:off x="1710000" y="4372223"/>
            <a:ext cx="6840000" cy="30777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Author </a:t>
            </a:r>
            <a:r>
              <a:rPr lang="en-GB" noProof="0" dirty="0" smtClean="0"/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119566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ders-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3998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9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ders-1-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3998" cy="5148000"/>
          </a:xfrm>
          <a:prstGeom prst="rect">
            <a:avLst/>
          </a:prstGeom>
        </p:spPr>
      </p:pic>
      <p:sp>
        <p:nvSpPr>
          <p:cNvPr id="6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00000" y="4680000"/>
            <a:ext cx="8243998" cy="463500"/>
          </a:xfrm>
          <a:prstGeom prst="rect">
            <a:avLst/>
          </a:prstGeom>
        </p:spPr>
        <p:txBody>
          <a:bodyPr lIns="0" tIns="0" rIns="180000" bIns="0" anchor="ctr" anchorCtr="0">
            <a:noAutofit/>
          </a:bodyPr>
          <a:lstStyle>
            <a:lvl1pPr marL="0" indent="0" algn="r">
              <a:buNone/>
              <a:defRPr sz="900" baseline="0">
                <a:solidFill>
                  <a:srgbClr val="BE311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7" name="Tijdelijke aanduiding voor tekst 17"/>
          <p:cNvSpPr>
            <a:spLocks noGrp="1"/>
          </p:cNvSpPr>
          <p:nvPr>
            <p:ph type="body" sz="quarter" idx="12" hasCustomPrompt="1"/>
          </p:nvPr>
        </p:nvSpPr>
        <p:spPr>
          <a:xfrm>
            <a:off x="900000" y="540000"/>
            <a:ext cx="7560000" cy="307777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>
              <a:buNone/>
              <a:defRPr sz="20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GB" dirty="0" smtClean="0"/>
              <a:t>Title of the slide</a:t>
            </a:r>
          </a:p>
        </p:txBody>
      </p:sp>
      <p:sp>
        <p:nvSpPr>
          <p:cNvPr id="8" name="Tijdelijke aanduiding voor tekst 17"/>
          <p:cNvSpPr>
            <a:spLocks noGrp="1"/>
          </p:cNvSpPr>
          <p:nvPr>
            <p:ph type="body" sz="quarter" idx="14" hasCustomPrompt="1"/>
          </p:nvPr>
        </p:nvSpPr>
        <p:spPr>
          <a:xfrm>
            <a:off x="900000" y="1078932"/>
            <a:ext cx="7560000" cy="215444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 algn="l">
              <a:buNone/>
              <a:defRPr sz="1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Text box for larger texts (free positioning)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24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ders-text-bullet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3998" cy="5148000"/>
          </a:xfrm>
          <a:prstGeom prst="rect">
            <a:avLst/>
          </a:prstGeom>
        </p:spPr>
      </p:pic>
      <p:sp>
        <p:nvSpPr>
          <p:cNvPr id="6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00000" y="4680000"/>
            <a:ext cx="8243998" cy="463500"/>
          </a:xfrm>
          <a:prstGeom prst="rect">
            <a:avLst/>
          </a:prstGeom>
        </p:spPr>
        <p:txBody>
          <a:bodyPr lIns="0" tIns="0" rIns="180000" bIns="0" anchor="ctr" anchorCtr="0">
            <a:noAutofit/>
          </a:bodyPr>
          <a:lstStyle>
            <a:lvl1pPr marL="0" indent="0" algn="r">
              <a:buNone/>
              <a:defRPr sz="900" baseline="0">
                <a:solidFill>
                  <a:srgbClr val="BE311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7" name="Tijdelijke aanduiding voor tekst 17"/>
          <p:cNvSpPr>
            <a:spLocks noGrp="1"/>
          </p:cNvSpPr>
          <p:nvPr>
            <p:ph type="body" sz="quarter" idx="12" hasCustomPrompt="1"/>
          </p:nvPr>
        </p:nvSpPr>
        <p:spPr>
          <a:xfrm>
            <a:off x="900000" y="540000"/>
            <a:ext cx="7560000" cy="307777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0" indent="0">
              <a:buNone/>
              <a:defRPr sz="20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GB" dirty="0" smtClean="0"/>
              <a:t>Title of the slide</a:t>
            </a:r>
          </a:p>
        </p:txBody>
      </p:sp>
      <p:sp>
        <p:nvSpPr>
          <p:cNvPr id="9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900000" y="1080000"/>
            <a:ext cx="7560000" cy="1384995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269875" indent="-269875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6088" indent="-179388">
              <a:spcBef>
                <a:spcPts val="600"/>
              </a:spcBef>
              <a:spcAft>
                <a:spcPts val="0"/>
              </a:spcAft>
              <a:buFont typeface="Lucida Grande"/>
              <a:buChar char="–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23888" indent="-179388">
              <a:spcBef>
                <a:spcPts val="600"/>
              </a:spcBef>
              <a:spcAft>
                <a:spcPts val="0"/>
              </a:spcAft>
              <a:buFont typeface="Lucida Grande"/>
              <a:buChar char="–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808038" indent="-179388">
              <a:spcBef>
                <a:spcPts val="600"/>
              </a:spcBef>
              <a:spcAft>
                <a:spcPts val="0"/>
              </a:spcAft>
              <a:buFont typeface="Lucida Grande"/>
              <a:buChar char="–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85838" indent="-179388">
              <a:spcBef>
                <a:spcPts val="600"/>
              </a:spcBef>
              <a:spcAft>
                <a:spcPts val="0"/>
              </a:spcAft>
              <a:buFont typeface="Lucida Grande"/>
              <a:buChar char="–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noProof="0" dirty="0" err="1" smtClean="0"/>
              <a:t>Klik</a:t>
            </a:r>
            <a:r>
              <a:rPr lang="en-GB" noProof="0" dirty="0" smtClean="0"/>
              <a:t>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tekststijl</a:t>
            </a:r>
            <a:r>
              <a:rPr lang="en-GB" noProof="0" dirty="0" smtClean="0"/>
              <a:t> van het model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Tweede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507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ders-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" y="1"/>
            <a:ext cx="9144000" cy="5148000"/>
          </a:xfrm>
          <a:prstGeom prst="rect">
            <a:avLst/>
          </a:prstGeom>
        </p:spPr>
      </p:pic>
      <p:pic>
        <p:nvPicPr>
          <p:cNvPr id="10" name="Afbeelding 9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"/>
            <a:ext cx="9143998" cy="5148000"/>
          </a:xfrm>
          <a:prstGeom prst="rect">
            <a:avLst/>
          </a:prstGeom>
        </p:spPr>
      </p:pic>
      <p:sp>
        <p:nvSpPr>
          <p:cNvPr id="13" name="Tekstvak 12"/>
          <p:cNvSpPr txBox="1"/>
          <p:nvPr userDrawn="1"/>
        </p:nvSpPr>
        <p:spPr>
          <a:xfrm>
            <a:off x="7298148" y="744909"/>
            <a:ext cx="1846969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en-GB" sz="1600" noProof="0" dirty="0" smtClean="0">
                <a:latin typeface="Times New Roman"/>
                <a:cs typeface="Times New Roman"/>
              </a:rPr>
              <a:t>www.ru.nl/</a:t>
            </a:r>
            <a:r>
              <a:rPr lang="en-GB" sz="1600" noProof="0" dirty="0" smtClean="0">
                <a:solidFill>
                  <a:schemeClr val="tx2"/>
                </a:solidFill>
                <a:latin typeface="Times New Roman"/>
                <a:cs typeface="Times New Roman"/>
              </a:rPr>
              <a:t>donders</a:t>
            </a:r>
            <a:endParaRPr lang="en-GB" sz="1600" noProof="0" dirty="0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00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5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721" r:id="rId3"/>
    <p:sldLayoutId id="2147483711" r:id="rId4"/>
    <p:sldLayoutId id="2147483719" r:id="rId5"/>
    <p:sldLayoutId id="2147483718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+mn-lt"/>
              </a:rPr>
              <a:t>BIDScoin</a:t>
            </a:r>
            <a:r>
              <a:rPr lang="en-GB" dirty="0" smtClean="0">
                <a:latin typeface="+mn-lt"/>
              </a:rPr>
              <a:t>: an easy toolkit to convert your data into BIDS</a:t>
            </a:r>
            <a:endParaRPr lang="en-GB" dirty="0">
              <a:latin typeface="+mn-lt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710000" y="3510001"/>
            <a:ext cx="6840000" cy="323165"/>
          </a:xfrm>
        </p:spPr>
        <p:txBody>
          <a:bodyPr>
            <a:spAutoFit/>
          </a:bodyPr>
          <a:lstStyle/>
          <a:p>
            <a:r>
              <a:rPr lang="en-GB" dirty="0" smtClean="0">
                <a:latin typeface="+mn-lt"/>
              </a:rPr>
              <a:t>Marcel Zwiers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7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0000" y="1089070"/>
            <a:ext cx="7083287" cy="2351583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open-source python toolkit that converts ("coins") source-level (raw) neuroimaging data-sets to the BIDS standard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user does not need programming knowledge and can directly edit the mapping with a GUI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Institutes can provide their users with a custom template already containing the mappings for the scans that are typically performed in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endParaRPr lang="en-US" sz="1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ea typeface="Arial" panose="020B0604020202020204" pitchFamily="34" charset="0"/>
              </a:rPr>
              <a:t>Tested over a broad spectrum of (DICOM) input data, including </a:t>
            </a:r>
            <a:r>
              <a:rPr lang="en-US" sz="1400" dirty="0" err="1">
                <a:latin typeface="Arial" panose="020B0604020202020204" pitchFamily="34" charset="0"/>
                <a:ea typeface="Arial" panose="020B0604020202020204" pitchFamily="34" charset="0"/>
              </a:rPr>
              <a:t>fieldmaps</a:t>
            </a:r>
            <a:r>
              <a:rPr lang="en-US" sz="1400" dirty="0">
                <a:latin typeface="Arial" panose="020B0604020202020204" pitchFamily="34" charset="0"/>
                <a:ea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ea typeface="Arial" panose="020B0604020202020204" pitchFamily="34" charset="0"/>
              </a:rPr>
              <a:t>mutli</a:t>
            </a:r>
            <a:r>
              <a:rPr lang="en-US" sz="1400" dirty="0">
                <a:latin typeface="Arial" panose="020B0604020202020204" pitchFamily="34" charset="0"/>
                <a:ea typeface="Arial" panose="020B0604020202020204" pitchFamily="34" charset="0"/>
              </a:rPr>
              <a:t>-echo data, multi-coil data, PET scans and various kinds of anatomical, diffusion and functional MRI scans</a:t>
            </a:r>
            <a:r>
              <a:rPr lang="en-US" sz="1400" dirty="0" smtClean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en-US" sz="14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 smtClean="0"/>
              <a:t>BIDScoin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4294967295"/>
          </p:nvPr>
        </p:nvSpPr>
        <p:spPr>
          <a:xfrm>
            <a:off x="2315069" y="2033147"/>
            <a:ext cx="4429487" cy="24622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https://</a:t>
            </a:r>
            <a:r>
              <a:rPr lang="en-GB" sz="1600" dirty="0" smtClean="0"/>
              <a:t>github.com/Donders-Institute/bidscoin</a:t>
            </a:r>
            <a:endParaRPr lang="en-GB" sz="16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2483045"/>
            <a:ext cx="7288349" cy="22776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37927" y="1644804"/>
            <a:ext cx="1513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Poster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1600" dirty="0"/>
              <a:t>W581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7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26567" y="211111"/>
            <a:ext cx="5100463" cy="6877699"/>
            <a:chOff x="502815" y="348615"/>
            <a:chExt cx="3555860" cy="479488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815" y="348615"/>
              <a:ext cx="3434715" cy="4794885"/>
            </a:xfrm>
            <a:prstGeom prst="rect">
              <a:avLst/>
            </a:prstGeom>
          </p:spPr>
        </p:pic>
        <p:sp>
          <p:nvSpPr>
            <p:cNvPr id="8" name="Right Brace 7"/>
            <p:cNvSpPr/>
            <p:nvPr/>
          </p:nvSpPr>
          <p:spPr>
            <a:xfrm>
              <a:off x="3043265" y="1006548"/>
              <a:ext cx="160678" cy="947982"/>
            </a:xfrm>
            <a:prstGeom prst="rightBrace">
              <a:avLst>
                <a:gd name="adj1" fmla="val 70243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ight Brace 8"/>
            <p:cNvSpPr/>
            <p:nvPr/>
          </p:nvSpPr>
          <p:spPr>
            <a:xfrm>
              <a:off x="3043265" y="1999540"/>
              <a:ext cx="160678" cy="410066"/>
            </a:xfrm>
            <a:prstGeom prst="rightBrace">
              <a:avLst>
                <a:gd name="adj1" fmla="val 70243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65116" y="1388206"/>
              <a:ext cx="62068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DICOM keys</a:t>
              </a:r>
              <a:endParaRPr lang="nl-NL" sz="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70727" y="2112240"/>
              <a:ext cx="60946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/>
                <a:t>BIDS values</a:t>
              </a:r>
              <a:endParaRPr lang="nl-NL" sz="600" dirty="0"/>
            </a:p>
          </p:txBody>
        </p:sp>
        <p:sp>
          <p:nvSpPr>
            <p:cNvPr id="13" name="Arc 12"/>
            <p:cNvSpPr/>
            <p:nvPr/>
          </p:nvSpPr>
          <p:spPr>
            <a:xfrm rot="10800000" flipH="1">
              <a:off x="1438941" y="1794770"/>
              <a:ext cx="703872" cy="204769"/>
            </a:xfrm>
            <a:prstGeom prst="arc">
              <a:avLst>
                <a:gd name="adj1" fmla="val 16200000"/>
                <a:gd name="adj2" fmla="val 4"/>
              </a:avLst>
            </a:prstGeom>
            <a:ln w="25400">
              <a:solidFill>
                <a:srgbClr val="0070C0"/>
              </a:solidFill>
              <a:prstDash val="sysDash"/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Curved Left Arrow 13"/>
            <p:cNvSpPr/>
            <p:nvPr/>
          </p:nvSpPr>
          <p:spPr>
            <a:xfrm>
              <a:off x="3739698" y="1458893"/>
              <a:ext cx="318977" cy="822773"/>
            </a:xfrm>
            <a:prstGeom prst="curvedLeftArrow">
              <a:avLst>
                <a:gd name="adj1" fmla="val 15967"/>
                <a:gd name="adj2" fmla="val 50000"/>
                <a:gd name="adj3" fmla="val 25000"/>
              </a:avLst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6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>
          <a:xfrm>
            <a:off x="900000" y="648000"/>
            <a:ext cx="7560000" cy="307777"/>
          </a:xfrm>
        </p:spPr>
        <p:txBody>
          <a:bodyPr/>
          <a:lstStyle/>
          <a:p>
            <a:r>
              <a:rPr lang="en-GB" sz="2000" dirty="0" smtClean="0">
                <a:latin typeface="+mn-lt"/>
              </a:rPr>
              <a:t>The goal: Brain Imaging Data Structure (BIDS)</a:t>
            </a:r>
            <a:endParaRPr lang="en-GB" sz="2000" dirty="0">
              <a:latin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93774" y="4675128"/>
            <a:ext cx="8256450" cy="521194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3" y="1691539"/>
            <a:ext cx="5512912" cy="26850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99672" y="1260925"/>
            <a:ext cx="2671424" cy="427979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Software Sharing: BIDS apps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1503" y="1260925"/>
            <a:ext cx="1791652" cy="427979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Data Sharing: BIDS</a:t>
            </a:r>
          </a:p>
        </p:txBody>
      </p:sp>
      <p:sp>
        <p:nvSpPr>
          <p:cNvPr id="3" name="Right Arrow 2"/>
          <p:cNvSpPr/>
          <p:nvPr/>
        </p:nvSpPr>
        <p:spPr>
          <a:xfrm>
            <a:off x="6046332" y="2559840"/>
            <a:ext cx="661312" cy="948412"/>
          </a:xfrm>
          <a:prstGeom prst="rightArrow">
            <a:avLst>
              <a:gd name="adj1" fmla="val 34971"/>
              <a:gd name="adj2" fmla="val 6372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20385" y="1260924"/>
            <a:ext cx="1141458" cy="427979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Data Source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9695"/>
          <a:stretch/>
        </p:blipFill>
        <p:spPr>
          <a:xfrm>
            <a:off x="6797441" y="1746300"/>
            <a:ext cx="2324926" cy="293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>
          <a:xfrm>
            <a:off x="900000" y="648000"/>
            <a:ext cx="7560000" cy="307777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Getting your data into BIDS should not be such a hard problem</a:t>
            </a:r>
            <a:endParaRPr lang="en-GB" sz="2000" dirty="0">
              <a:latin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98" y="1092867"/>
            <a:ext cx="7774913" cy="336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0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>
          <a:xfrm>
            <a:off x="900000" y="648000"/>
            <a:ext cx="7560000" cy="307777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Getting your data into BIDS should not be such a hard problem</a:t>
            </a:r>
            <a:endParaRPr lang="en-GB" sz="2000" dirty="0">
              <a:latin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49459"/>
          <a:stretch/>
        </p:blipFill>
        <p:spPr>
          <a:xfrm>
            <a:off x="263048" y="1141281"/>
            <a:ext cx="8880952" cy="400221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23134" y="4442806"/>
            <a:ext cx="962526" cy="474388"/>
          </a:xfrm>
          <a:prstGeom prst="ellipse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8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>
          <a:xfrm>
            <a:off x="900000" y="648000"/>
            <a:ext cx="7560000" cy="307777"/>
          </a:xfrm>
        </p:spPr>
        <p:txBody>
          <a:bodyPr/>
          <a:lstStyle/>
          <a:p>
            <a:r>
              <a:rPr lang="en-GB" sz="2000" dirty="0" smtClean="0">
                <a:latin typeface="+mn-lt"/>
              </a:rPr>
              <a:t>Converting to BIDS: A mapping problem</a:t>
            </a:r>
            <a:endParaRPr lang="en-GB" sz="2000" dirty="0">
              <a:latin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93774" y="4675128"/>
            <a:ext cx="8256450" cy="521194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61" y="1622790"/>
            <a:ext cx="6267107" cy="3052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8834" y="1109611"/>
            <a:ext cx="1864928" cy="489534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2000" dirty="0" smtClean="0">
                <a:latin typeface="+mj-lt"/>
              </a:rPr>
              <a:t>User knowledge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3468701" y="1770532"/>
            <a:ext cx="990022" cy="542805"/>
          </a:xfrm>
          <a:prstGeom prst="rightArrow">
            <a:avLst>
              <a:gd name="adj1" fmla="val 34971"/>
              <a:gd name="adj2" fmla="val 6372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7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0000" y="1089070"/>
            <a:ext cx="7560000" cy="3028691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not rule based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but maps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prior knowledge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as well as individual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user knowledge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DICOM header information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PAR(/REC) header information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P*.7 header information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Nifti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header information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File system information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Plugin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gathered information is stored in a flexible and human readable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yaml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file, the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bidsmap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easily edit the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yaml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file /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bidsmap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 your needs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BIDScoin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tools run automatically and require no programming knowledge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 smtClean="0"/>
              <a:t>BIDScoin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smtClean="0"/>
              <a:t>Workflow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00000" y="1138377"/>
            <a:ext cx="69366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640080" algn="l"/>
                <a:tab pos="822960" algn="l"/>
                <a:tab pos="914400" algn="l"/>
              </a:tabLs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Step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1: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bidsmapper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usage:	bidsmapper.py [-h] [-t TEMPLATE] [-n SUBPREFIX] [-m SESPREFIX]</a:t>
            </a: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	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sourcefolder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bidsfolder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bidseditor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usage:	bidseditor.py [-h] [-s SOURCEFOLDER] [-b BIDSMAP] [-t TEMPLATE]</a:t>
            </a: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  	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bidsfolder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Step 3: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bidscoiner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40080" algn="l"/>
                <a:tab pos="822960" algn="l"/>
                <a:tab pos="914400" algn="l"/>
              </a:tabLs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	usage: 	bidscoiner.py [-h] [-p PARTICIPANT_LABEL [PARTICIPANT_LABEL ...]]</a:t>
            </a: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	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[-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f] [-s] [-b BIDSMAP] [-n SUBPREFIX] [-m SESPREFIX] [-v]</a:t>
            </a:r>
          </a:p>
          <a:p>
            <a:pPr>
              <a:tabLst>
                <a:tab pos="639763" algn="l"/>
                <a:tab pos="822325" algn="l"/>
                <a:tab pos="914400" algn="l"/>
                <a:tab pos="1828800" algn="l"/>
              </a:tabLs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	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sourcefolder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bidsfolder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07851" y="2168464"/>
            <a:ext cx="2725996" cy="595424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window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72" y="1194595"/>
            <a:ext cx="8835098" cy="2852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0227" y="304939"/>
            <a:ext cx="1390119" cy="674200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Overview / short worklist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99147" y="929008"/>
            <a:ext cx="0" cy="52050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965989" y="1301947"/>
            <a:ext cx="709494" cy="668061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86831" y="873968"/>
            <a:ext cx="1390119" cy="674200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Add user knowledge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093835" y="2050809"/>
            <a:ext cx="536264" cy="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31256" y="4268913"/>
            <a:ext cx="1335783" cy="427979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Template info</a:t>
            </a:r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H="1" flipV="1">
            <a:off x="3399147" y="2852915"/>
            <a:ext cx="1" cy="1415998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35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window</a:t>
            </a:r>
            <a:endParaRPr lang="nl-N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2458998" y="-177701"/>
            <a:ext cx="6650010" cy="5321201"/>
            <a:chOff x="5653481" y="23206197"/>
            <a:chExt cx="9741511" cy="853145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470"/>
            <a:stretch/>
          </p:blipFill>
          <p:spPr>
            <a:xfrm>
              <a:off x="5677786" y="26679875"/>
              <a:ext cx="9717206" cy="505777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3481" y="23206197"/>
              <a:ext cx="9734550" cy="589597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470" b="51099"/>
            <a:stretch/>
          </p:blipFill>
          <p:spPr>
            <a:xfrm>
              <a:off x="5677786" y="28105946"/>
              <a:ext cx="9717206" cy="2473292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900000" y="1327235"/>
            <a:ext cx="852523" cy="674200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DICOM input</a:t>
            </a:r>
          </a:p>
        </p:txBody>
      </p:sp>
      <p:cxnSp>
        <p:nvCxnSpPr>
          <p:cNvPr id="4" name="Straight Arrow Connector 3"/>
          <p:cNvCxnSpPr>
            <a:stCxn id="2" idx="3"/>
            <a:endCxn id="12" idx="1"/>
          </p:cNvCxnSpPr>
          <p:nvPr/>
        </p:nvCxnSpPr>
        <p:spPr>
          <a:xfrm flipV="1">
            <a:off x="1752523" y="1661005"/>
            <a:ext cx="706475" cy="333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6499" y="3181724"/>
            <a:ext cx="852523" cy="674200"/>
          </a:xfrm>
          <a:prstGeom prst="rect">
            <a:avLst/>
          </a:prstGeom>
          <a:noFill/>
        </p:spPr>
        <p:txBody>
          <a:bodyPr wrap="square" lIns="0" tIns="90000" rIns="0" bIns="90000" rtlCol="0">
            <a:spAutoFit/>
          </a:bodyPr>
          <a:lstStyle/>
          <a:p>
            <a:r>
              <a:rPr lang="en-US" sz="1600" dirty="0" smtClean="0">
                <a:latin typeface="+mj-lt"/>
              </a:rPr>
              <a:t>BIDS output</a:t>
            </a:r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 flipV="1">
            <a:off x="1749022" y="3515494"/>
            <a:ext cx="706475" cy="333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308588" y="4332025"/>
            <a:ext cx="3721507" cy="595424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7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6" grpId="0" animBg="1"/>
    </p:bldLst>
  </p:timing>
</p:sld>
</file>

<file path=ppt/theme/theme1.xml><?xml version="1.0" encoding="utf-8"?>
<a:theme xmlns:a="http://schemas.openxmlformats.org/drawingml/2006/main" name="Donders-BASIC">
  <a:themeElements>
    <a:clrScheme name="Donders-Institute">
      <a:dk1>
        <a:sysClr val="windowText" lastClr="000000"/>
      </a:dk1>
      <a:lt1>
        <a:sysClr val="window" lastClr="FFFFFF"/>
      </a:lt1>
      <a:dk2>
        <a:srgbClr val="BE311A"/>
      </a:dk2>
      <a:lt2>
        <a:srgbClr val="FFFFFF"/>
      </a:lt2>
      <a:accent1>
        <a:srgbClr val="8E0000"/>
      </a:accent1>
      <a:accent2>
        <a:srgbClr val="BE311A"/>
      </a:accent2>
      <a:accent3>
        <a:srgbClr val="FF0000"/>
      </a:accent3>
      <a:accent4>
        <a:srgbClr val="FF7000"/>
      </a:accent4>
      <a:accent5>
        <a:srgbClr val="FFC300"/>
      </a:accent5>
      <a:accent6>
        <a:srgbClr val="FFFF00"/>
      </a:accent6>
      <a:hlink>
        <a:srgbClr val="BE311A"/>
      </a:hlink>
      <a:folHlink>
        <a:srgbClr val="FF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90000" rIns="0" bIns="90000" rtlCol="0">
        <a:spAutoFit/>
      </a:bodyPr>
      <a:lstStyle>
        <a:defPPr indent="-180000">
          <a:buFont typeface="Lucida Grande"/>
          <a:buChar char="–"/>
          <a:defRPr sz="1600" dirty="0" err="1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Donders-Institute.thmx</Template>
  <TotalTime>1073</TotalTime>
  <Words>272</Words>
  <Application>Microsoft Office PowerPoint</Application>
  <PresentationFormat>On-screen Show (16:9)</PresentationFormat>
  <Paragraphs>58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Lucida Grande</vt:lpstr>
      <vt:lpstr>Times New Roman</vt:lpstr>
      <vt:lpstr>Wingdings</vt:lpstr>
      <vt:lpstr>Donders-BASIC</vt:lpstr>
      <vt:lpstr>BIDScoin: an easy toolkit to convert your data into BIDS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Hartebeest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Gerco Hiddink</dc:creator>
  <cp:lastModifiedBy>Marcel Zwiers</cp:lastModifiedBy>
  <cp:revision>195</cp:revision>
  <dcterms:created xsi:type="dcterms:W3CDTF">2015-08-21T08:36:28Z</dcterms:created>
  <dcterms:modified xsi:type="dcterms:W3CDTF">2019-06-12T07:45:03Z</dcterms:modified>
</cp:coreProperties>
</file>