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0"/>
  </p:notesMasterIdLst>
  <p:sldIdLst>
    <p:sldId id="256" r:id="rId2"/>
    <p:sldId id="257" r:id="rId3"/>
    <p:sldId id="260" r:id="rId4"/>
    <p:sldId id="259" r:id="rId5"/>
    <p:sldId id="332" r:id="rId6"/>
    <p:sldId id="285" r:id="rId7"/>
    <p:sldId id="316" r:id="rId8"/>
    <p:sldId id="329" r:id="rId9"/>
    <p:sldId id="330" r:id="rId10"/>
    <p:sldId id="331" r:id="rId11"/>
    <p:sldId id="317" r:id="rId12"/>
    <p:sldId id="267" r:id="rId13"/>
    <p:sldId id="318" r:id="rId14"/>
    <p:sldId id="271" r:id="rId15"/>
    <p:sldId id="280" r:id="rId16"/>
    <p:sldId id="319" r:id="rId17"/>
    <p:sldId id="274" r:id="rId18"/>
    <p:sldId id="320" r:id="rId19"/>
    <p:sldId id="321" r:id="rId20"/>
    <p:sldId id="312" r:id="rId21"/>
    <p:sldId id="322" r:id="rId22"/>
    <p:sldId id="287" r:id="rId23"/>
    <p:sldId id="323" r:id="rId24"/>
    <p:sldId id="324" r:id="rId25"/>
    <p:sldId id="326" r:id="rId26"/>
    <p:sldId id="296" r:id="rId27"/>
    <p:sldId id="325" r:id="rId28"/>
    <p:sldId id="29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56" autoAdjust="0"/>
    <p:restoredTop sz="94660"/>
  </p:normalViewPr>
  <p:slideViewPr>
    <p:cSldViewPr snapToObjects="1">
      <p:cViewPr varScale="1">
        <p:scale>
          <a:sx n="149" d="100"/>
          <a:sy n="149" d="100"/>
        </p:scale>
        <p:origin x="-5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9E269-598F-4F58-85D0-C434FC9453F6}" type="datetimeFigureOut">
              <a:rPr lang="en-US" smtClean="0"/>
              <a:t>1/5/14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B9861-A6C1-43F3-866D-16BF15F09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2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974725">
              <a:tabLst>
                <a:tab pos="6400800" algn="r"/>
              </a:tabLst>
            </a:pPr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rad.upenn.edu/sbia/software/basis/manual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rad.upenn.edu/sbia/software/basis/howto/install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github.com/schuhschuh/cmake-basis/blob/master/doc/tutorials/BASIS%20Tutorial%20-%2001%20Getting%20Started.pptx?raw=tru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github.com/schuhschuh/cmake-basis/blob/master/doc/tutorials/BASIS%20Tutorial%20-%2001%20Getting%20Started.pptx?raw=tru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cygwin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BASIS Quick Start Guide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257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Andreas </a:t>
            </a:r>
            <a:r>
              <a:rPr lang="en-US" dirty="0" err="1" smtClean="0"/>
              <a:t>Schuh</a:t>
            </a:r>
            <a:r>
              <a:rPr lang="en-US" dirty="0" smtClean="0"/>
              <a:t>, updated by Andrew Hundt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</p:spPr>
        <p:txBody>
          <a:bodyPr/>
          <a:lstStyle/>
          <a:p>
            <a:pPr>
              <a:tabLst>
                <a:tab pos="6400800" algn="r"/>
              </a:tabLst>
            </a:pPr>
            <a:r>
              <a:rPr lang="en-US" dirty="0" smtClean="0"/>
              <a:t>Copyright ©2011 University of Pennsylvania.  Copyright ©2013  Carnegie Mellon University.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</p:spPr>
        <p:txBody>
          <a:bodyPr/>
          <a:lstStyle/>
          <a:p>
            <a:r>
              <a:rPr lang="en-US" dirty="0" smtClean="0"/>
              <a:t>11/</a:t>
            </a:r>
            <a:r>
              <a:rPr lang="en-US" dirty="0"/>
              <a:t>1</a:t>
            </a:r>
            <a:r>
              <a:rPr lang="en-US" dirty="0" smtClean="0"/>
              <a:t>1/2013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583" y="5394722"/>
            <a:ext cx="2324100" cy="46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6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install BASIS, we “build”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install</a:t>
            </a:r>
            <a:r>
              <a:rPr lang="en-US" sz="2400" dirty="0" smtClean="0"/>
              <a:t> target: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make install</a:t>
            </a:r>
          </a:p>
          <a:p>
            <a:pPr lvl="1">
              <a:buFont typeface="Wingdings" pitchFamily="2" charset="2"/>
              <a:buChar char="Ø"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cs typeface="Courier New" pitchFamily="49" charset="0"/>
              </a:rPr>
              <a:t>As a result, </a:t>
            </a:r>
            <a:r>
              <a:rPr lang="en-US" sz="2400" dirty="0" err="1" smtClean="0">
                <a:cs typeface="Courier New" pitchFamily="49" charset="0"/>
              </a:rPr>
              <a:t>CMake</a:t>
            </a:r>
            <a:r>
              <a:rPr lang="en-US" sz="2400" dirty="0" smtClean="0">
                <a:cs typeface="Courier New" pitchFamily="49" charset="0"/>
              </a:rPr>
              <a:t> copies the built files into the installation tree as specified by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INSTALL_PREFIX</a:t>
            </a:r>
            <a:r>
              <a:rPr lang="en-US" sz="2400" dirty="0" smtClean="0">
                <a:cs typeface="Courier New" pitchFamily="49" charset="0"/>
              </a:rPr>
              <a:t> variable.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cs typeface="Courier New" pitchFamily="49" charset="0"/>
              </a:rPr>
              <a:t>Additionally, BASIS may create some symbolic links on Unix systems if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INSTALL_LINKS</a:t>
            </a:r>
            <a:r>
              <a:rPr lang="en-US" sz="2400" dirty="0" smtClean="0">
                <a:cs typeface="Courier New" pitchFamily="49" charset="0"/>
              </a:rPr>
              <a:t> option was set to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ON</a:t>
            </a:r>
            <a:r>
              <a:rPr lang="en-US" sz="2400" dirty="0">
                <a:cs typeface="Courier New" pitchFamily="49" charset="0"/>
              </a:rPr>
              <a:t> </a:t>
            </a:r>
            <a:r>
              <a:rPr lang="en-US" sz="2400" dirty="0" smtClean="0">
                <a:cs typeface="Courier New" pitchFamily="49" charset="0"/>
              </a:rPr>
              <a:t>during the configuration of BASIS.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11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Set the following environment variables: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setenv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PATH </a:t>
            </a:r>
            <a:r>
              <a:rPr lang="en-US" sz="1600" dirty="0" smtClean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~/local/bin:${PATH}</a:t>
            </a:r>
            <a:r>
              <a:rPr lang="en-US" sz="1600" dirty="0" smtClean="0"/>
              <a:t>"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setenv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BASIS_EXAMPLE_DIR </a:t>
            </a:r>
            <a:r>
              <a:rPr lang="en-US" sz="1600" dirty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~/local/share/basis/example</a:t>
            </a:r>
            <a:r>
              <a:rPr lang="en-US" sz="1600" dirty="0"/>
              <a:t>"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setenv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HELLOBASIS_RSC_DIR </a:t>
            </a:r>
            <a:r>
              <a:rPr lang="en-US" sz="1600" dirty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${BASIS_EXAMPLE_DIR}/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1600" dirty="0"/>
              <a:t>"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/>
              <a:t>Using BASH: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export PATH=</a:t>
            </a:r>
            <a:r>
              <a:rPr lang="en-US" sz="1600" dirty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~/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local/bin:${PATH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1600" dirty="0"/>
              <a:t> "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export BASIS_EXAMPLE_DIR=</a:t>
            </a:r>
            <a:r>
              <a:rPr lang="en-US" sz="1600" dirty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~/local/share/basis/example</a:t>
            </a:r>
            <a:r>
              <a:rPr lang="en-US" sz="1600" dirty="0"/>
              <a:t>"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export HELLOBASIS_RSC_DIR=</a:t>
            </a:r>
            <a:r>
              <a:rPr lang="en-US" sz="1600" dirty="0"/>
              <a:t>"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${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BASIS_EXAMPLE_DIR}/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1600" dirty="0"/>
              <a:t>"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12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New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I create my own BASIS conforming project?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0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New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Create a new and empty project as follows: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basisproject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--name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--description </a:t>
            </a:r>
            <a:r>
              <a:rPr lang="en-US" sz="2000" dirty="0"/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This is a BASIS project.</a:t>
            </a:r>
            <a:r>
              <a:rPr lang="en-US" sz="2000" dirty="0"/>
              <a:t> 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--root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  <a:tabLst>
                <a:tab pos="1377950" algn="l"/>
              </a:tabLst>
            </a:pPr>
            <a:r>
              <a:rPr lang="en-US" sz="2400" dirty="0" smtClean="0">
                <a:cs typeface="Courier New" pitchFamily="49" charset="0"/>
              </a:rPr>
              <a:t>The next  command demonstrates that you can </a:t>
            </a:r>
            <a:r>
              <a:rPr lang="en-US" sz="2400" dirty="0">
                <a:cs typeface="Courier New" pitchFamily="49" charset="0"/>
              </a:rPr>
              <a:t>m</a:t>
            </a:r>
            <a:r>
              <a:rPr lang="en-US" sz="2400" dirty="0" smtClean="0">
                <a:cs typeface="Courier New" pitchFamily="49" charset="0"/>
              </a:rPr>
              <a:t>odify a previously created project by using the project tool again:</a:t>
            </a:r>
          </a:p>
          <a:p>
            <a:pPr>
              <a:buFont typeface="Wingdings" pitchFamily="2" charset="2"/>
              <a:buChar char="§"/>
              <a:tabLst>
                <a:tab pos="1377950" algn="l"/>
              </a:tabLst>
            </a:pPr>
            <a:endParaRPr lang="en-US" sz="2400" dirty="0" smtClean="0"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basisproject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--root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	--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noexample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-settings</a:t>
            </a: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  <a:tabLst>
                <a:tab pos="1377950" algn="l"/>
              </a:tabLst>
            </a:pPr>
            <a:r>
              <a:rPr lang="en-US" sz="2400" dirty="0" smtClean="0">
                <a:cs typeface="Courier New" pitchFamily="49" charset="0"/>
              </a:rPr>
              <a:t>Here we removed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example/</a:t>
            </a:r>
            <a:r>
              <a:rPr lang="en-US" sz="2400" dirty="0" smtClean="0">
                <a:cs typeface="Courier New" pitchFamily="49" charset="0"/>
              </a:rPr>
              <a:t> subdirectory and added some configuration file used by BASIS. These options could also have been given to the initial command above instead.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63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Links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More details on the creation of a new BASIS project and its modification afterwards using the project tool of BASIS can be found on the website of SBIA at:</a:t>
            </a:r>
          </a:p>
          <a:p>
            <a:endParaRPr lang="en-US" sz="2400" dirty="0" smtClean="0"/>
          </a:p>
          <a:p>
            <a:pPr lvl="1"/>
            <a:r>
              <a:rPr lang="en-US" sz="2000" dirty="0">
                <a:hlinkClick r:id="rId3"/>
              </a:rPr>
              <a:t>http://www.rad.upenn.edu/sbia/software/basis/</a:t>
            </a:r>
            <a:r>
              <a:rPr lang="en-US" sz="2000" dirty="0" smtClean="0">
                <a:hlinkClick r:id="rId3"/>
              </a:rPr>
              <a:t>manual.html</a:t>
            </a:r>
            <a:endParaRPr lang="en-US" sz="20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0654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Your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Fine, so how do I build and install this BASIS project?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51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Your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build and installation of this BASIS project is identical to the build and installation of BASIS itself.</a:t>
            </a:r>
          </a:p>
          <a:p>
            <a:endParaRPr lang="en-US" sz="2400" dirty="0" smtClean="0"/>
          </a:p>
          <a:p>
            <a:r>
              <a:rPr lang="en-US" sz="2400" dirty="0" smtClean="0"/>
              <a:t>In fact, all </a:t>
            </a:r>
            <a:r>
              <a:rPr lang="en-US" sz="2400" dirty="0" err="1" smtClean="0"/>
              <a:t>CMake</a:t>
            </a:r>
            <a:r>
              <a:rPr lang="en-US" sz="2400" dirty="0" smtClean="0"/>
              <a:t>-based projects are build this way.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  <a:hlinkClick r:id="rId3"/>
              </a:rPr>
              <a:t>Build and Installation How-to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/>
              <a:t>summarizes these steps.</a:t>
            </a:r>
          </a:p>
          <a:p>
            <a:endParaRPr lang="en-US" sz="2400" dirty="0" smtClean="0"/>
          </a:p>
          <a:p>
            <a:r>
              <a:rPr lang="en-US" sz="2400" dirty="0" smtClean="0"/>
              <a:t>Build and install the (currently empty) project: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-build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-build</a:t>
            </a: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cmake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-D INSTALL_PREFIX=~/local ../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  <a:tabLst>
                <a:tab pos="1377950" algn="l"/>
              </a:tabLst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make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4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</a:t>
            </a:r>
            <a:r>
              <a:rPr lang="en-US" dirty="0" err="1" smtClean="0"/>
              <a:t>Executables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I get my </a:t>
            </a:r>
            <a:r>
              <a:rPr lang="en-US" dirty="0" err="1" smtClean="0"/>
              <a:t>executables</a:t>
            </a:r>
            <a:r>
              <a:rPr lang="en-US" dirty="0" smtClean="0"/>
              <a:t> build?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34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Executable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Copy </a:t>
            </a:r>
            <a:r>
              <a:rPr lang="en-US" sz="2400" dirty="0" smtClean="0"/>
              <a:t>the source file </a:t>
            </a:r>
            <a:r>
              <a:rPr lang="en-US" sz="2400" dirty="0"/>
              <a:t>from </a:t>
            </a:r>
            <a:r>
              <a:rPr lang="en-US" sz="2400" dirty="0" smtClean="0">
                <a:cs typeface="Courier New" pitchFamily="49" charset="0"/>
              </a:rPr>
              <a:t>the example </a:t>
            </a:r>
            <a:r>
              <a:rPr lang="en-US" sz="2400" dirty="0">
                <a:cs typeface="Courier New" pitchFamily="49" charset="0"/>
              </a:rPr>
              <a:t>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smtClean="0">
                <a:cs typeface="Courier New" pitchFamily="49" charset="0"/>
              </a:rPr>
              <a:t>:</a:t>
            </a:r>
            <a:endParaRPr lang="en-US" sz="2400" dirty="0"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~/local/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${HELLOBASIS_RSC_DIR}/helloc++.cxx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</a:t>
            </a:r>
          </a:p>
          <a:p>
            <a:endParaRPr lang="en-US" sz="2400" dirty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Add the following line to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>
                <a:cs typeface="Courier New" pitchFamily="49" charset="0"/>
              </a:rPr>
              <a:t> </a:t>
            </a:r>
            <a:r>
              <a:rPr lang="en-US" sz="2400" dirty="0" smtClean="0">
                <a:cs typeface="Courier New" pitchFamily="49" charset="0"/>
              </a:rPr>
              <a:t>under </a:t>
            </a:r>
            <a:r>
              <a:rPr lang="en-US" sz="2400" dirty="0">
                <a:cs typeface="Courier New" pitchFamily="49" charset="0"/>
              </a:rPr>
              <a:t>the section “executable target(s</a:t>
            </a:r>
            <a:r>
              <a:rPr lang="en-US" sz="2400" dirty="0" smtClean="0">
                <a:cs typeface="Courier New" pitchFamily="49" charset="0"/>
              </a:rPr>
              <a:t>)”:</a:t>
            </a:r>
          </a:p>
          <a:p>
            <a:endParaRPr lang="en-US" sz="2400" dirty="0">
              <a:cs typeface="Courier New" pitchFamily="49" charset="0"/>
            </a:endParaRP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basis_add_executable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helloc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++.cxx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/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cs typeface="Courier New" pitchFamily="49" charset="0"/>
              </a:rPr>
              <a:t>Note:</a:t>
            </a:r>
            <a:r>
              <a:rPr lang="en-US" sz="2400" dirty="0" smtClean="0">
                <a:cs typeface="Courier New" pitchFamily="49" charset="0"/>
              </a:rPr>
              <a:t> Alternatively, you can use the implementation of this example executable in Python, Perl, BASH or MATLAB.</a:t>
            </a:r>
          </a:p>
          <a:p>
            <a:pPr lvl="1"/>
            <a:r>
              <a:rPr lang="en-US" sz="2000" dirty="0" smtClean="0">
                <a:cs typeface="Courier New" pitchFamily="49" charset="0"/>
              </a:rPr>
              <a:t>In case of MATLAB, add also a dependency to MATLAB: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basisproject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--root ~/local/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	--use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MATLAB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7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The name of the output file is given by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OUTPUT_NAME</a:t>
            </a:r>
            <a:r>
              <a:rPr lang="en-US" sz="2400" dirty="0" smtClean="0"/>
              <a:t> property.</a:t>
            </a:r>
          </a:p>
          <a:p>
            <a:endParaRPr lang="en-US" sz="2400" dirty="0" smtClean="0"/>
          </a:p>
          <a:p>
            <a:r>
              <a:rPr lang="en-US" sz="2400" dirty="0" smtClean="0"/>
              <a:t>The name of the symbolic link is given by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SYMLINK_NAME</a:t>
            </a:r>
            <a:r>
              <a:rPr lang="en-US" sz="2400" dirty="0" smtClean="0"/>
              <a:t> property.</a:t>
            </a:r>
          </a:p>
          <a:p>
            <a:endParaRPr lang="en-US" sz="2400" dirty="0" smtClean="0"/>
          </a:p>
          <a:p>
            <a:r>
              <a:rPr lang="en-US" sz="2400" dirty="0" smtClean="0">
                <a:cs typeface="Courier New" pitchFamily="49" charset="0"/>
              </a:rPr>
              <a:t>To change these properties, add the following lines to the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 smtClean="0">
                <a:cs typeface="Courier New" pitchFamily="49" charset="0"/>
              </a:rPr>
              <a:t> (</a:t>
            </a:r>
            <a:r>
              <a:rPr lang="en-US" sz="2400" b="1" dirty="0" smtClean="0">
                <a:cs typeface="Courier New" pitchFamily="49" charset="0"/>
              </a:rPr>
              <a:t>after</a:t>
            </a:r>
            <a:r>
              <a:rPr lang="en-US" sz="2400" dirty="0" smtClean="0">
                <a:cs typeface="Courier New" pitchFamily="49" charset="0"/>
              </a:rPr>
              <a:t>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basis_add_executable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dirty="0">
                <a:cs typeface="Courier New" pitchFamily="49" charset="0"/>
              </a:rPr>
              <a:t>)</a:t>
            </a:r>
            <a:r>
              <a:rPr lang="en-US" sz="2400" dirty="0" smtClean="0">
                <a:cs typeface="Courier New" pitchFamily="49" charset="0"/>
              </a:rPr>
              <a:t>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/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basis_set_target_properties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(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helloc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++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   PROPERTIES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       OUTPUT_NAME  </a:t>
            </a:r>
            <a:r>
              <a:rPr lang="en-US" sz="2000" dirty="0"/>
              <a:t>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/>
              <a:t>"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       SYMLINK_NAME </a:t>
            </a:r>
            <a:r>
              <a:rPr lang="en-US" sz="2000" dirty="0"/>
              <a:t>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helloworld</a:t>
            </a:r>
            <a:r>
              <a:rPr lang="en-US" sz="2000" dirty="0"/>
              <a:t>"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/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cs typeface="Courier New" pitchFamily="49" charset="0"/>
              </a:rPr>
              <a:t>Note:</a:t>
            </a:r>
            <a:r>
              <a:rPr lang="en-US" sz="2400" dirty="0" smtClean="0">
                <a:cs typeface="Courier New" pitchFamily="49" charset="0"/>
              </a:rPr>
              <a:t> If you used another example, you need to replace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helloc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++</a:t>
            </a:r>
            <a:r>
              <a:rPr lang="en-US" sz="2400" dirty="0" smtClean="0">
                <a:cs typeface="Courier New" pitchFamily="49" charset="0"/>
              </a:rPr>
              <a:t> by the name of the source file you used excluding the extension.</a:t>
            </a:r>
            <a:endParaRPr lang="en-US" sz="2400" dirty="0"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60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Installing BASIS</a:t>
            </a:r>
          </a:p>
          <a:p>
            <a:endParaRPr lang="en-US" dirty="0" smtClean="0"/>
          </a:p>
          <a:p>
            <a:r>
              <a:rPr lang="en-US" dirty="0" smtClean="0"/>
              <a:t>Creating a New Project</a:t>
            </a:r>
          </a:p>
          <a:p>
            <a:endParaRPr lang="en-US" dirty="0"/>
          </a:p>
          <a:p>
            <a:r>
              <a:rPr lang="en-US" dirty="0" smtClean="0"/>
              <a:t>Installing Your </a:t>
            </a:r>
            <a:r>
              <a:rPr lang="en-US" dirty="0"/>
              <a:t>Project</a:t>
            </a:r>
          </a:p>
          <a:p>
            <a:pPr marL="118872" indent="0">
              <a:buNone/>
            </a:pPr>
            <a:endParaRPr lang="en-US" dirty="0" smtClean="0"/>
          </a:p>
          <a:p>
            <a:r>
              <a:rPr lang="en-US" dirty="0" smtClean="0"/>
              <a:t>Adding </a:t>
            </a:r>
            <a:r>
              <a:rPr lang="en-US" dirty="0" err="1" smtClean="0"/>
              <a:t>Executables</a:t>
            </a: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  <a:p>
            <a:r>
              <a:rPr lang="en-US" dirty="0" smtClean="0"/>
              <a:t>Adding Libraries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8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src</a:t>
            </a:r>
            <a:r>
              <a:rPr lang="en-US" dirty="0" smtClean="0"/>
              <a:t>/CMakeLists.txt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cs typeface="Courier New" pitchFamily="49" charset="0"/>
              </a:rPr>
              <a:t>To conclude, your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 smtClean="0">
                <a:cs typeface="Courier New" pitchFamily="49" charset="0"/>
              </a:rPr>
              <a:t> file should now contain </a:t>
            </a:r>
            <a:r>
              <a:rPr lang="en-US" sz="2400" dirty="0" err="1" smtClean="0">
                <a:cs typeface="Courier New" pitchFamily="49" charset="0"/>
              </a:rPr>
              <a:t>CMake</a:t>
            </a:r>
            <a:r>
              <a:rPr lang="en-US" sz="2400" dirty="0" smtClean="0">
                <a:cs typeface="Courier New" pitchFamily="49" charset="0"/>
              </a:rPr>
              <a:t> code similar to the following snippet: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basis_add_executable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++.cxx)</a:t>
            </a: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basis_set_target_properties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++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PROPERTIES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OUTPUT_NAME  </a:t>
            </a:r>
            <a:r>
              <a:rPr lang="en-US" sz="2000" dirty="0"/>
              <a:t>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/>
              <a:t>"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SYMLINK_NAME </a:t>
            </a:r>
            <a:r>
              <a:rPr lang="en-US" sz="2000" dirty="0"/>
              <a:t>"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helloworld</a:t>
            </a:r>
            <a:r>
              <a:rPr lang="en-US" sz="2000" dirty="0"/>
              <a:t>"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878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the Executable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Now build the executable and test it: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-build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make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bin/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How is it going?</a:t>
            </a:r>
          </a:p>
          <a:p>
            <a:pPr lvl="1">
              <a:buFont typeface="Wingdings" pitchFamily="2" charset="2"/>
              <a:buChar char="§"/>
            </a:pPr>
            <a:endParaRPr lang="en-US" sz="2000" i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cs typeface="Courier New" pitchFamily="49" charset="0"/>
              </a:rPr>
              <a:t>Note:</a:t>
            </a:r>
            <a:r>
              <a:rPr lang="en-US" sz="2400" dirty="0">
                <a:cs typeface="Courier New" pitchFamily="49" charset="0"/>
              </a:rPr>
              <a:t> </a:t>
            </a:r>
            <a:r>
              <a:rPr lang="en-US" sz="2400" dirty="0" smtClean="0">
                <a:cs typeface="Courier New" pitchFamily="49" charset="0"/>
              </a:rPr>
              <a:t>As you configured the build system before using </a:t>
            </a:r>
            <a:r>
              <a:rPr lang="en-US" sz="2400" dirty="0" err="1" smtClean="0">
                <a:cs typeface="Courier New" pitchFamily="49" charset="0"/>
              </a:rPr>
              <a:t>CMake</a:t>
            </a:r>
            <a:r>
              <a:rPr lang="en-US" sz="2400" dirty="0" smtClean="0">
                <a:cs typeface="Courier New" pitchFamily="49" charset="0"/>
              </a:rPr>
              <a:t>, we only need to run GNU Make. </a:t>
            </a:r>
            <a:r>
              <a:rPr lang="en-US" sz="2400" dirty="0" err="1" smtClean="0">
                <a:cs typeface="Courier New" pitchFamily="49" charset="0"/>
              </a:rPr>
              <a:t>CMake</a:t>
            </a:r>
            <a:r>
              <a:rPr lang="en-US" sz="2400" dirty="0" smtClean="0">
                <a:cs typeface="Courier New" pitchFamily="49" charset="0"/>
              </a:rPr>
              <a:t> will recognize the change of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 smtClean="0">
                <a:cs typeface="Courier New" pitchFamily="49" charset="0"/>
              </a:rPr>
              <a:t> and reconfigure the build system automatically.</a:t>
            </a:r>
            <a:endParaRPr lang="en-US" sz="2400" i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0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cs typeface="Courier New" pitchFamily="49" charset="0"/>
              </a:rPr>
              <a:t>Install the executable and test it: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make install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helloworld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How is it going?</a:t>
            </a:r>
          </a:p>
          <a:p>
            <a:pPr lvl="1">
              <a:buFont typeface="Wingdings" pitchFamily="2" charset="2"/>
              <a:buChar char="§"/>
            </a:pPr>
            <a:endParaRPr lang="en-US" sz="2000" i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cs typeface="Courier New" pitchFamily="49" charset="0"/>
              </a:rPr>
              <a:t>Note:</a:t>
            </a:r>
            <a:r>
              <a:rPr lang="en-US" sz="2400" dirty="0" smtClean="0">
                <a:cs typeface="Courier New" pitchFamily="49" charset="0"/>
              </a:rPr>
              <a:t> The symbolic link named </a:t>
            </a:r>
            <a:r>
              <a:rPr lang="en-US" sz="2400" dirty="0" err="1" smtClean="0">
                <a:cs typeface="Courier New" pitchFamily="49" charset="0"/>
              </a:rPr>
              <a:t>helloworld</a:t>
            </a:r>
            <a:r>
              <a:rPr lang="en-US" sz="2400" dirty="0" smtClean="0">
                <a:cs typeface="Courier New" pitchFamily="49" charset="0"/>
              </a:rPr>
              <a:t> is in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~/local/bin/</a:t>
            </a:r>
            <a:r>
              <a:rPr lang="en-US" sz="2400" dirty="0" smtClean="0">
                <a:cs typeface="Courier New" pitchFamily="49" charset="0"/>
              </a:rPr>
              <a:t> which is already in our search path for </a:t>
            </a:r>
            <a:r>
              <a:rPr lang="en-US" sz="2400" dirty="0" err="1" smtClean="0">
                <a:cs typeface="Courier New" pitchFamily="49" charset="0"/>
              </a:rPr>
              <a:t>executables</a:t>
            </a:r>
            <a:r>
              <a:rPr lang="en-US" sz="2400" dirty="0" smtClean="0">
                <a:cs typeface="Courier New" pitchFamily="49" charset="0"/>
              </a:rPr>
              <a:t> (PATH).</a:t>
            </a:r>
          </a:p>
        </p:txBody>
      </p:sp>
    </p:spTree>
    <p:extLst>
      <p:ext uri="{BB962C8B-B14F-4D97-AF65-F5344CB8AC3E}">
        <p14:creationId xmlns:p14="http://schemas.microsoft.com/office/powerpoint/2010/main" val="101431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Libraries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I add libraries/modules to my project?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6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Private Library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Copy the files from the example </a:t>
            </a:r>
            <a:r>
              <a:rPr lang="en-US" sz="2400" dirty="0" smtClean="0">
                <a:cs typeface="Courier New" pitchFamily="49" charset="0"/>
              </a:rPr>
              <a:t>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smtClean="0">
                <a:cs typeface="Courier New" pitchFamily="49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${HELLOBASIS_RSC_DIR}/foo.*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sz="2400" dirty="0" smtClean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Add the following line 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 smtClean="0">
                <a:cs typeface="Courier New" pitchFamily="49" charset="0"/>
              </a:rPr>
              <a:t/>
            </a:r>
            <a:br>
              <a:rPr lang="en-US" sz="2400" dirty="0" smtClean="0">
                <a:cs typeface="Courier New" pitchFamily="49" charset="0"/>
              </a:rPr>
            </a:br>
            <a:r>
              <a:rPr lang="en-US" sz="2400" dirty="0" smtClean="0">
                <a:cs typeface="Courier New" pitchFamily="49" charset="0"/>
              </a:rPr>
              <a:t>(section “library target(s)”):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basis_add_library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(foo.cxx)</a:t>
            </a:r>
          </a:p>
          <a:p>
            <a:pPr lvl="1"/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cs typeface="Courier New" pitchFamily="49" charset="0"/>
              </a:rPr>
              <a:t>Note:</a:t>
            </a:r>
            <a:r>
              <a:rPr lang="en-US" sz="2400" dirty="0" smtClean="0">
                <a:cs typeface="Courier New" pitchFamily="49" charset="0"/>
              </a:rPr>
              <a:t> This is a library </a:t>
            </a:r>
            <a:r>
              <a:rPr lang="en-US" sz="2400" b="1" dirty="0" smtClean="0">
                <a:cs typeface="Courier New" pitchFamily="49" charset="0"/>
              </a:rPr>
              <a:t>without public interface</a:t>
            </a:r>
            <a:r>
              <a:rPr lang="en-US" sz="2400" dirty="0" smtClean="0">
                <a:cs typeface="Courier New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1716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Public Library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Create the subdirectory tree for the public header files: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basisproject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--root . --include</a:t>
            </a:r>
          </a:p>
          <a:p>
            <a:endParaRPr lang="en-US" sz="2400" dirty="0" smtClean="0"/>
          </a:p>
          <a:p>
            <a:r>
              <a:rPr lang="en-US" sz="2400" dirty="0" smtClean="0"/>
              <a:t>Copy the files from the example</a:t>
            </a:r>
            <a:r>
              <a:rPr lang="en-US" sz="2400" dirty="0" smtClean="0">
                <a:cs typeface="Courier New" pitchFamily="49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${HELLOBASIS_RSC_DIR}/bar.cxx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${HELLOBASIS_RSC_DIR}/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bar.h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include/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sbia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</a:p>
          <a:p>
            <a:pPr lvl="1">
              <a:buFont typeface="Wingdings" pitchFamily="2" charset="2"/>
              <a:buChar char="Ø"/>
            </a:pPr>
            <a:endParaRPr lang="en-US" sz="2400" dirty="0" smtClean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Add the following line 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>
                <a:cs typeface="Courier New" pitchFamily="49" charset="0"/>
              </a:rPr>
              <a:t/>
            </a:r>
            <a:br>
              <a:rPr lang="en-US" sz="2400" dirty="0">
                <a:cs typeface="Courier New" pitchFamily="49" charset="0"/>
              </a:rPr>
            </a:br>
            <a:r>
              <a:rPr lang="en-US" sz="2400" dirty="0" smtClean="0">
                <a:cs typeface="Courier New" pitchFamily="49" charset="0"/>
              </a:rPr>
              <a:t>(section “library target(s)”):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basis_add_library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(bar.cxx)</a:t>
            </a:r>
          </a:p>
          <a:p>
            <a:pPr lvl="1"/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b="1" dirty="0" smtClean="0">
                <a:cs typeface="Courier New" pitchFamily="49" charset="0"/>
              </a:rPr>
              <a:t>Note:</a:t>
            </a:r>
            <a:r>
              <a:rPr lang="en-US" sz="2400" dirty="0" smtClean="0">
                <a:cs typeface="Courier New" pitchFamily="49" charset="0"/>
              </a:rPr>
              <a:t> This is a library </a:t>
            </a:r>
            <a:r>
              <a:rPr lang="en-US" sz="2400" b="1" dirty="0" smtClean="0">
                <a:cs typeface="Courier New" pitchFamily="49" charset="0"/>
              </a:rPr>
              <a:t>with public interface</a:t>
            </a:r>
            <a:r>
              <a:rPr lang="en-US" sz="2400" dirty="0" smtClean="0">
                <a:cs typeface="Courier New" pitchFamily="49" charset="0"/>
              </a:rPr>
              <a:t> as declared 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bar.h</a:t>
            </a:r>
            <a:r>
              <a:rPr lang="en-US" sz="2400" dirty="0" smtClean="0">
                <a:cs typeface="Courier New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089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Script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Another kind of libraries are modules written in a scripting language such as Perl.</a:t>
            </a:r>
          </a:p>
          <a:p>
            <a:endParaRPr lang="en-US" sz="2400" dirty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Copy the module file 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400" dirty="0" smtClean="0">
                <a:cs typeface="Courier New" pitchFamily="49" charset="0"/>
              </a:rPr>
              <a:t>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${HELLOBASIS_RSC_DIR}/FooBar.pm.in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Add the following line to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/CMakeLists.txt</a:t>
            </a:r>
            <a:r>
              <a:rPr lang="en-US" sz="2400" dirty="0">
                <a:cs typeface="Courier New" pitchFamily="49" charset="0"/>
              </a:rPr>
              <a:t/>
            </a:r>
            <a:br>
              <a:rPr lang="en-US" sz="2400" dirty="0">
                <a:cs typeface="Courier New" pitchFamily="49" charset="0"/>
              </a:rPr>
            </a:br>
            <a:r>
              <a:rPr lang="en-US" sz="2400" dirty="0" smtClean="0">
                <a:cs typeface="Courier New" pitchFamily="49" charset="0"/>
              </a:rPr>
              <a:t>(section “library target(s)” ):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pPr lvl="1"/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basis_add_library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(FooBar.pm)</a:t>
            </a:r>
          </a:p>
        </p:txBody>
      </p:sp>
    </p:spTree>
    <p:extLst>
      <p:ext uri="{BB962C8B-B14F-4D97-AF65-F5344CB8AC3E}">
        <p14:creationId xmlns:p14="http://schemas.microsoft.com/office/powerpoint/2010/main" val="1334694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.in Suffix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cs typeface="Courier New" pitchFamily="49" charset="0"/>
              </a:rPr>
              <a:t>Note that some of these files have a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.in</a:t>
            </a:r>
            <a:r>
              <a:rPr lang="en-US" sz="2400" dirty="0" smtClean="0">
                <a:cs typeface="Courier New" pitchFamily="49" charset="0"/>
              </a:rPr>
              <a:t> file name suffix.</a:t>
            </a:r>
          </a:p>
          <a:p>
            <a:endParaRPr lang="en-US" sz="2400" dirty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This suffix can be omitted in the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basis_add_library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dirty="0">
                <a:cs typeface="Courier New" pitchFamily="49" charset="0"/>
              </a:rPr>
              <a:t> </a:t>
            </a:r>
            <a:r>
              <a:rPr lang="en-US" sz="2400" dirty="0" smtClean="0">
                <a:cs typeface="Courier New" pitchFamily="49" charset="0"/>
              </a:rPr>
              <a:t>statement. It has however an impact on how this function treats this file.</a:t>
            </a:r>
          </a:p>
          <a:p>
            <a:endParaRPr lang="en-US" sz="2400" dirty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.in</a:t>
            </a:r>
            <a:r>
              <a:rPr lang="en-US" sz="2400" dirty="0" smtClean="0">
                <a:cs typeface="Courier New" pitchFamily="49" charset="0"/>
              </a:rPr>
              <a:t> suffix indicates that the file is not usable as is, but contains patterns such as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@PROJECT_NAME@</a:t>
            </a:r>
            <a:r>
              <a:rPr lang="en-US" sz="2400" dirty="0" smtClean="0">
                <a:cs typeface="Courier New" pitchFamily="49" charset="0"/>
              </a:rPr>
              <a:t> which BASIS should replace during the build of the module.</a:t>
            </a:r>
          </a:p>
          <a:p>
            <a:endParaRPr lang="en-US" sz="2400" dirty="0" smtClean="0">
              <a:cs typeface="Courier New" pitchFamily="49" charset="0"/>
            </a:endParaRPr>
          </a:p>
          <a:p>
            <a:r>
              <a:rPr lang="en-US" sz="2400" dirty="0" smtClean="0">
                <a:cs typeface="Courier New" pitchFamily="49" charset="0"/>
              </a:rPr>
              <a:t>The </a:t>
            </a:r>
            <a:r>
              <a:rPr lang="en-US" sz="2400" dirty="0">
                <a:cs typeface="Courier New" pitchFamily="49" charset="0"/>
              </a:rPr>
              <a:t>substitution of these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@*@</a:t>
            </a:r>
            <a:r>
              <a:rPr lang="en-US" sz="2400" dirty="0">
                <a:cs typeface="Courier New" pitchFamily="49" charset="0"/>
              </a:rPr>
              <a:t> </a:t>
            </a:r>
            <a:r>
              <a:rPr lang="en-US" sz="2400" dirty="0" smtClean="0">
                <a:cs typeface="Courier New" pitchFamily="49" charset="0"/>
              </a:rPr>
              <a:t>patterns </a:t>
            </a:r>
            <a:r>
              <a:rPr lang="en-US" sz="2400" dirty="0">
                <a:cs typeface="Courier New" pitchFamily="49" charset="0"/>
              </a:rPr>
              <a:t>is what we refer to as “building” script files</a:t>
            </a:r>
            <a:r>
              <a:rPr lang="en-US" sz="2400" dirty="0" smtClean="0">
                <a:cs typeface="Courier New" pitchFamily="49" charset="0"/>
              </a:rPr>
              <a:t>.</a:t>
            </a:r>
            <a:endParaRPr lang="en-US" sz="2400" dirty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the Libraries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Now build the libraries: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hellobasis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-build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make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0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cs typeface="Courier New" pitchFamily="49" charset="0"/>
              </a:rPr>
              <a:t>And install them: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make install</a:t>
            </a:r>
          </a:p>
        </p:txBody>
      </p:sp>
    </p:spTree>
    <p:extLst>
      <p:ext uri="{BB962C8B-B14F-4D97-AF65-F5344CB8AC3E}">
        <p14:creationId xmlns:p14="http://schemas.microsoft.com/office/powerpoint/2010/main" val="1795203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2007551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You just finished your first BASIS Quick Start Guide!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0386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If this was not clear enough or you would like to know more, have a look at the corresponding </a:t>
            </a:r>
            <a:r>
              <a:rPr lang="en-US" sz="2400" b="1" dirty="0" smtClean="0">
                <a:hlinkClick r:id="rId2"/>
              </a:rPr>
              <a:t>BASIS Tutorial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smtClean="0"/>
              <a:t>which gives more details about each of the steps described here.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013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this quick start guide about?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1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First install BASIS on your system.</a:t>
            </a:r>
          </a:p>
          <a:p>
            <a:endParaRPr lang="en-US" sz="2400" dirty="0" smtClean="0"/>
          </a:p>
          <a:p>
            <a:r>
              <a:rPr lang="en-US" sz="2400" dirty="0" smtClean="0"/>
              <a:t>Use the so-called “</a:t>
            </a:r>
            <a:r>
              <a:rPr lang="en-US" sz="2400" dirty="0" err="1" smtClean="0"/>
              <a:t>basisproject</a:t>
            </a:r>
            <a:r>
              <a:rPr lang="en-US" sz="2400" dirty="0" smtClean="0"/>
              <a:t>” command line tool to create a new empty project.</a:t>
            </a:r>
          </a:p>
          <a:p>
            <a:endParaRPr lang="en-US" sz="2400" dirty="0"/>
          </a:p>
          <a:p>
            <a:r>
              <a:rPr lang="en-US" sz="2400" dirty="0" smtClean="0"/>
              <a:t>Add some example source files and edit the build configuration files to build the executable and library files.</a:t>
            </a:r>
          </a:p>
          <a:p>
            <a:endParaRPr lang="en-US" sz="2400" dirty="0"/>
          </a:p>
          <a:p>
            <a:r>
              <a:rPr lang="en-US" sz="2400" dirty="0" smtClean="0"/>
              <a:t>Finally, build and test the example project.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For a more detailed explanation of each step, have a look at the corresponding </a:t>
            </a:r>
            <a:r>
              <a:rPr lang="en-US" sz="2400" b="1" dirty="0">
                <a:hlinkClick r:id="rId3"/>
              </a:rPr>
              <a:t>BASIS Tutorial</a:t>
            </a:r>
            <a:r>
              <a:rPr lang="en-US" sz="2400" dirty="0" smtClean="0"/>
              <a:t>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To follow the steps in this quick start guide, you need to have a Unix-like operating system.</a:t>
            </a:r>
          </a:p>
          <a:p>
            <a:pPr lvl="1"/>
            <a:r>
              <a:rPr lang="en-US" sz="2000" dirty="0"/>
              <a:t>Linux</a:t>
            </a:r>
          </a:p>
          <a:p>
            <a:pPr lvl="1"/>
            <a:r>
              <a:rPr lang="en-US" sz="2000" dirty="0"/>
              <a:t>Mac OS </a:t>
            </a:r>
            <a:r>
              <a:rPr lang="en-US" sz="2000" dirty="0" smtClean="0"/>
              <a:t>X</a:t>
            </a:r>
          </a:p>
          <a:p>
            <a:pPr lvl="1"/>
            <a:endParaRPr lang="en-US" sz="2400" dirty="0"/>
          </a:p>
          <a:p>
            <a:r>
              <a:rPr lang="en-US" sz="2400" dirty="0" smtClean="0"/>
              <a:t>Note that BASIS can also be installed and used on Windows. The tools for creating a new project and for automated software tests are, however, only available for Unix.</a:t>
            </a:r>
          </a:p>
          <a:p>
            <a:endParaRPr lang="en-US" sz="2400" dirty="0"/>
          </a:p>
          <a:p>
            <a:r>
              <a:rPr lang="en-US" sz="2400" dirty="0" smtClean="0"/>
              <a:t>At the moment, there is no separate tutorial available for Windows users.</a:t>
            </a:r>
          </a:p>
          <a:p>
            <a:pPr lvl="1"/>
            <a:r>
              <a:rPr lang="en-US" sz="2000" dirty="0" smtClean="0"/>
              <a:t>Alternatively, you can install </a:t>
            </a:r>
            <a:r>
              <a:rPr lang="en-US" sz="2000" dirty="0" err="1" smtClean="0">
                <a:hlinkClick r:id="rId3"/>
              </a:rPr>
              <a:t>CygWin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This would also allow you to use the BASIS tools which are not available for native Windows.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2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BASIS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do I get BASIS installed on my system?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62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a Copy of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Download the source code of BASIS: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-p ~/local/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src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cd ~/local/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src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clone https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://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github.com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schuhschuh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cmake-basis.git</a:t>
            </a:r>
            <a:endParaRPr lang="en-US" sz="15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9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Before you can build BASIS, you need to configure it using </a:t>
            </a:r>
            <a:r>
              <a:rPr lang="en-US" sz="2400" dirty="0" err="1" smtClean="0"/>
              <a:t>CMake</a:t>
            </a:r>
            <a:r>
              <a:rPr lang="en-US" sz="2400" dirty="0" smtClean="0"/>
              <a:t> 2.8.4 or greater.</a:t>
            </a:r>
          </a:p>
          <a:p>
            <a:endParaRPr lang="en-US" sz="2400" dirty="0"/>
          </a:p>
          <a:p>
            <a:r>
              <a:rPr lang="en-US" sz="2400" dirty="0" smtClean="0"/>
              <a:t>Configure the build system using </a:t>
            </a:r>
            <a:r>
              <a:rPr lang="en-US" sz="2400" dirty="0" err="1" smtClean="0"/>
              <a:t>CMake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mkdir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basis-build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cd basis-build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cmake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../basis</a:t>
            </a:r>
          </a:p>
          <a:p>
            <a:pPr lvl="1">
              <a:buFont typeface="Wingdings" pitchFamily="2" charset="2"/>
              <a:buChar char="Ø"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sz="1600" dirty="0">
                <a:cs typeface="Courier New" pitchFamily="49" charset="0"/>
              </a:rPr>
              <a:t>Hit ‘</a:t>
            </a:r>
            <a:r>
              <a:rPr lang="en-US" sz="1600" b="1" dirty="0">
                <a:cs typeface="Courier New" pitchFamily="49" charset="0"/>
              </a:rPr>
              <a:t>c</a:t>
            </a:r>
            <a:r>
              <a:rPr lang="en-US" sz="1600" dirty="0">
                <a:cs typeface="Courier New" pitchFamily="49" charset="0"/>
              </a:rPr>
              <a:t>’ to configure the </a:t>
            </a:r>
            <a:r>
              <a:rPr lang="en-US" sz="1600" dirty="0" smtClean="0">
                <a:cs typeface="Courier New" pitchFamily="49" charset="0"/>
              </a:rPr>
              <a:t>project.</a:t>
            </a:r>
          </a:p>
          <a:p>
            <a:pPr lvl="1"/>
            <a:r>
              <a:rPr lang="en-US" sz="1600" dirty="0" smtClean="0">
                <a:cs typeface="Courier New" pitchFamily="49" charset="0"/>
              </a:rPr>
              <a:t>Change</a:t>
            </a:r>
            <a:r>
              <a:rPr lang="en-US" sz="1600" b="1" dirty="0" smtClean="0"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INSTALL_PREFIX</a:t>
            </a:r>
            <a:r>
              <a:rPr lang="en-US" sz="1600" b="1" dirty="0" smtClean="0">
                <a:cs typeface="Courier New" pitchFamily="49" charset="0"/>
              </a:rPr>
              <a:t> </a:t>
            </a:r>
            <a:r>
              <a:rPr lang="en-US" sz="1600" dirty="0">
                <a:cs typeface="Courier New" pitchFamily="49" charset="0"/>
              </a:rPr>
              <a:t>to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~/local</a:t>
            </a:r>
            <a:r>
              <a:rPr lang="en-US" sz="1600" b="1" dirty="0" smtClean="0">
                <a:cs typeface="Courier New" pitchFamily="49" charset="0"/>
              </a:rPr>
              <a:t>.</a:t>
            </a:r>
          </a:p>
          <a:p>
            <a:pPr lvl="1"/>
            <a:r>
              <a:rPr lang="en-US" sz="1600" dirty="0" smtClean="0">
                <a:cs typeface="Courier New" pitchFamily="49" charset="0"/>
              </a:rPr>
              <a:t>Disable any of the BUILD_*_UTILITIES options depending on whether you have Python or Perl installed on your system and intend to use these languages.</a:t>
            </a:r>
            <a:endParaRPr lang="en-US" sz="1600" dirty="0">
              <a:cs typeface="Courier New" pitchFamily="49" charset="0"/>
            </a:endParaRPr>
          </a:p>
          <a:p>
            <a:pPr lvl="1"/>
            <a:r>
              <a:rPr lang="en-US" sz="1600" dirty="0" smtClean="0">
                <a:cs typeface="Courier New" pitchFamily="49" charset="0"/>
              </a:rPr>
              <a:t>Hit </a:t>
            </a:r>
            <a:r>
              <a:rPr lang="en-US" sz="1600" dirty="0">
                <a:cs typeface="Courier New" pitchFamily="49" charset="0"/>
              </a:rPr>
              <a:t>‘</a:t>
            </a:r>
            <a:r>
              <a:rPr lang="en-US" sz="1600" b="1" dirty="0">
                <a:cs typeface="Courier New" pitchFamily="49" charset="0"/>
              </a:rPr>
              <a:t>g</a:t>
            </a:r>
            <a:r>
              <a:rPr lang="en-US" sz="1600" dirty="0">
                <a:cs typeface="Courier New" pitchFamily="49" charset="0"/>
              </a:rPr>
              <a:t>’ to generate the </a:t>
            </a:r>
            <a:r>
              <a:rPr lang="en-US" sz="1600" dirty="0" err="1">
                <a:cs typeface="Courier New" pitchFamily="49" charset="0"/>
              </a:rPr>
              <a:t>Makefiles</a:t>
            </a:r>
            <a:r>
              <a:rPr lang="en-US" sz="1600" dirty="0">
                <a:cs typeface="Courier New" pitchFamily="49" charset="0"/>
              </a:rPr>
              <a:t>.</a:t>
            </a:r>
          </a:p>
          <a:p>
            <a:pPr lvl="1">
              <a:buFont typeface="Wingdings" pitchFamily="2" charset="2"/>
              <a:buChar char="Ø"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73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CMake</a:t>
            </a:r>
            <a:r>
              <a:rPr lang="en-US" sz="2400" dirty="0" smtClean="0"/>
              <a:t> has generated </a:t>
            </a:r>
            <a:r>
              <a:rPr lang="en-US" sz="2400" dirty="0" err="1" smtClean="0"/>
              <a:t>Makefiles</a:t>
            </a:r>
            <a:r>
              <a:rPr lang="en-US" sz="2400" dirty="0" smtClean="0"/>
              <a:t> for GNU Make.</a:t>
            </a:r>
          </a:p>
          <a:p>
            <a:endParaRPr lang="en-US" sz="2400" dirty="0"/>
          </a:p>
          <a:p>
            <a:r>
              <a:rPr lang="en-US" sz="2400" dirty="0" smtClean="0"/>
              <a:t>Therefore, the build is triggered by the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make</a:t>
            </a:r>
            <a:r>
              <a:rPr lang="en-US" sz="2400" dirty="0" smtClean="0"/>
              <a:t> command:</a:t>
            </a:r>
          </a:p>
          <a:p>
            <a:endParaRPr lang="en-US" sz="2400" dirty="0" smtClean="0"/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make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Getting Started        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7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2815</TotalTime>
  <Words>1931</Words>
  <Application>Microsoft Macintosh PowerPoint</Application>
  <PresentationFormat>On-screen Show (4:3)</PresentationFormat>
  <Paragraphs>314</Paragraphs>
  <Slides>28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Module</vt:lpstr>
      <vt:lpstr>Getting Started</vt:lpstr>
      <vt:lpstr>Outline</vt:lpstr>
      <vt:lpstr>Introduction</vt:lpstr>
      <vt:lpstr>Introduction</vt:lpstr>
      <vt:lpstr>Windows Users</vt:lpstr>
      <vt:lpstr>Installing BASIS</vt:lpstr>
      <vt:lpstr>Get a Copy of BASIS</vt:lpstr>
      <vt:lpstr>Configure BASIS</vt:lpstr>
      <vt:lpstr>Build BASIS</vt:lpstr>
      <vt:lpstr>Install BASIS</vt:lpstr>
      <vt:lpstr>Set Up Environment</vt:lpstr>
      <vt:lpstr>Creating a New Project</vt:lpstr>
      <vt:lpstr>Create a New Project</vt:lpstr>
      <vt:lpstr>Website Links</vt:lpstr>
      <vt:lpstr>Installing Your Project</vt:lpstr>
      <vt:lpstr>Install Your Project</vt:lpstr>
      <vt:lpstr>Adding Executables</vt:lpstr>
      <vt:lpstr>Add Executable Target</vt:lpstr>
      <vt:lpstr>Change Properties</vt:lpstr>
      <vt:lpstr>src/CMakeLists.txt</vt:lpstr>
      <vt:lpstr>Test the Executable</vt:lpstr>
      <vt:lpstr>Adding Libraries</vt:lpstr>
      <vt:lpstr>Add Private Library</vt:lpstr>
      <vt:lpstr>Add Public Library</vt:lpstr>
      <vt:lpstr>Add Script Module</vt:lpstr>
      <vt:lpstr>The .in Suffix</vt:lpstr>
      <vt:lpstr>Install the Libraries</vt:lpstr>
      <vt:lpstr>Congratulations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Schuh</dc:creator>
  <cp:lastModifiedBy>Andrew Hundt</cp:lastModifiedBy>
  <cp:revision>523</cp:revision>
  <dcterms:created xsi:type="dcterms:W3CDTF">2011-09-29T09:52:52Z</dcterms:created>
  <dcterms:modified xsi:type="dcterms:W3CDTF">2014-01-05T20:35:39Z</dcterms:modified>
</cp:coreProperties>
</file>