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6" r:id="rId2"/>
    <p:sldId id="316" r:id="rId3"/>
    <p:sldId id="317" r:id="rId4"/>
    <p:sldId id="265" r:id="rId5"/>
    <p:sldId id="266" r:id="rId6"/>
    <p:sldId id="267" r:id="rId7"/>
    <p:sldId id="263" r:id="rId8"/>
    <p:sldId id="268" r:id="rId9"/>
    <p:sldId id="296" r:id="rId10"/>
    <p:sldId id="318" r:id="rId11"/>
    <p:sldId id="322" r:id="rId12"/>
    <p:sldId id="320" r:id="rId13"/>
    <p:sldId id="319" r:id="rId14"/>
    <p:sldId id="321" r:id="rId15"/>
    <p:sldId id="323" r:id="rId16"/>
    <p:sldId id="315" r:id="rId17"/>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CCFF"/>
    <a:srgbClr val="00FF00"/>
    <a:srgbClr val="FFFF66"/>
    <a:srgbClr val="00CC00"/>
    <a:srgbClr val="CC99FF"/>
    <a:srgbClr val="008000"/>
    <a:srgbClr val="CCFFFF"/>
    <a:srgbClr val="FF66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42" autoAdjust="0"/>
    <p:restoredTop sz="99837" autoAdjust="0"/>
  </p:normalViewPr>
  <p:slideViewPr>
    <p:cSldViewPr snapToGrid="0">
      <p:cViewPr>
        <p:scale>
          <a:sx n="79" d="100"/>
          <a:sy n="79" d="100"/>
        </p:scale>
        <p:origin x="-864" y="1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5572"/>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ltLang="zh-CN"/>
          </a:p>
        </p:txBody>
      </p:sp>
      <p:sp>
        <p:nvSpPr>
          <p:cNvPr id="2969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ltLang="zh-CN"/>
          </a:p>
        </p:txBody>
      </p:sp>
      <p:sp>
        <p:nvSpPr>
          <p:cNvPr id="2970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ltLang="zh-CN"/>
          </a:p>
        </p:txBody>
      </p:sp>
      <p:sp>
        <p:nvSpPr>
          <p:cNvPr id="2970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180A3BC6-BE32-42A5-857C-18B726DCC13F}"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ltLang="zh-CN"/>
          </a:p>
        </p:txBody>
      </p:sp>
      <p:sp>
        <p:nvSpPr>
          <p:cNvPr id="3993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ltLang="zh-CN"/>
          </a:p>
        </p:txBody>
      </p:sp>
      <p:sp>
        <p:nvSpPr>
          <p:cNvPr id="337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994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CN" noProof="0" smtClean="0"/>
              <a:t>Click to edit Master text styles</a:t>
            </a:r>
          </a:p>
          <a:p>
            <a:pPr lvl="1"/>
            <a:r>
              <a:rPr lang="en-US" altLang="zh-CN" noProof="0" smtClean="0"/>
              <a:t>Second level</a:t>
            </a:r>
          </a:p>
          <a:p>
            <a:pPr lvl="2"/>
            <a:r>
              <a:rPr lang="en-US" altLang="zh-CN" noProof="0" smtClean="0"/>
              <a:t>Third level</a:t>
            </a:r>
          </a:p>
          <a:p>
            <a:pPr lvl="3"/>
            <a:r>
              <a:rPr lang="en-US" altLang="zh-CN" noProof="0" smtClean="0"/>
              <a:t>Fourth level</a:t>
            </a:r>
          </a:p>
          <a:p>
            <a:pPr lvl="4"/>
            <a:r>
              <a:rPr lang="en-US" altLang="zh-CN" noProof="0" smtClean="0"/>
              <a:t>Fifth level</a:t>
            </a:r>
          </a:p>
        </p:txBody>
      </p:sp>
      <p:sp>
        <p:nvSpPr>
          <p:cNvPr id="3994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ltLang="zh-CN"/>
          </a:p>
        </p:txBody>
      </p:sp>
      <p:sp>
        <p:nvSpPr>
          <p:cNvPr id="3994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5D0C0ABE-438F-49A0-8615-D54047070936}"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p:cNvSpPr>
            <a:spLocks noGrp="1" noRot="1" noChangeAspect="1" noTextEdit="1"/>
          </p:cNvSpPr>
          <p:nvPr>
            <p:ph type="sldImg"/>
          </p:nvPr>
        </p:nvSpPr>
        <p:spPr>
          <a:ln/>
        </p:spPr>
      </p:sp>
      <p:sp>
        <p:nvSpPr>
          <p:cNvPr id="34819" name="备注占位符 2"/>
          <p:cNvSpPr>
            <a:spLocks noGrp="1"/>
          </p:cNvSpPr>
          <p:nvPr>
            <p:ph type="body" idx="1"/>
          </p:nvPr>
        </p:nvSpPr>
        <p:spPr>
          <a:noFill/>
          <a:ln/>
        </p:spPr>
        <p:txBody>
          <a:bodyPr/>
          <a:lstStyle/>
          <a:p>
            <a:pPr eaLnBrk="1" hangingPunct="1"/>
            <a:endParaRPr lang="zh-CN" altLang="en-US" smtClean="0"/>
          </a:p>
        </p:txBody>
      </p:sp>
      <p:sp>
        <p:nvSpPr>
          <p:cNvPr id="34820" name="灯片编号占位符 3"/>
          <p:cNvSpPr>
            <a:spLocks noGrp="1"/>
          </p:cNvSpPr>
          <p:nvPr>
            <p:ph type="sldNum" sz="quarter" idx="5"/>
          </p:nvPr>
        </p:nvSpPr>
        <p:spPr>
          <a:noFill/>
        </p:spPr>
        <p:txBody>
          <a:bodyPr/>
          <a:lstStyle/>
          <a:p>
            <a:fld id="{363AA60A-0A11-4F92-82DB-75615D042C7E}" type="slidenum">
              <a:rPr lang="en-US" altLang="zh-CN" smtClean="0"/>
              <a:pPr/>
              <a:t>1</a:t>
            </a:fld>
            <a:endParaRPr lang="en-US" altLang="zh-CN"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a:ln/>
        </p:spPr>
      </p:sp>
      <p:sp>
        <p:nvSpPr>
          <p:cNvPr id="45059" name="备注占位符 2"/>
          <p:cNvSpPr>
            <a:spLocks noGrp="1"/>
          </p:cNvSpPr>
          <p:nvPr>
            <p:ph type="body" idx="1"/>
          </p:nvPr>
        </p:nvSpPr>
        <p:spPr>
          <a:noFill/>
          <a:ln/>
        </p:spPr>
        <p:txBody>
          <a:bodyPr/>
          <a:lstStyle/>
          <a:p>
            <a:pPr eaLnBrk="1" hangingPunct="1"/>
            <a:endParaRPr lang="zh-CN" altLang="en-US" smtClean="0"/>
          </a:p>
        </p:txBody>
      </p:sp>
      <p:sp>
        <p:nvSpPr>
          <p:cNvPr id="45060" name="灯片编号占位符 3"/>
          <p:cNvSpPr>
            <a:spLocks noGrp="1"/>
          </p:cNvSpPr>
          <p:nvPr>
            <p:ph type="sldNum" sz="quarter" idx="5"/>
          </p:nvPr>
        </p:nvSpPr>
        <p:spPr>
          <a:noFill/>
        </p:spPr>
        <p:txBody>
          <a:bodyPr/>
          <a:lstStyle/>
          <a:p>
            <a:fld id="{DE90377B-A177-44A1-83D2-A9B6DBDA91BC}" type="slidenum">
              <a:rPr lang="en-US" altLang="zh-CN" smtClean="0"/>
              <a:pPr/>
              <a:t>4</a:t>
            </a:fld>
            <a:endParaRPr lang="en-US" altLang="zh-CN"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a:ln/>
        </p:spPr>
      </p:sp>
      <p:sp>
        <p:nvSpPr>
          <p:cNvPr id="46083" name="备注占位符 2"/>
          <p:cNvSpPr>
            <a:spLocks noGrp="1"/>
          </p:cNvSpPr>
          <p:nvPr>
            <p:ph type="body" idx="1"/>
          </p:nvPr>
        </p:nvSpPr>
        <p:spPr>
          <a:noFill/>
          <a:ln/>
        </p:spPr>
        <p:txBody>
          <a:bodyPr/>
          <a:lstStyle/>
          <a:p>
            <a:pPr eaLnBrk="1" hangingPunct="1"/>
            <a:endParaRPr lang="zh-CN" altLang="en-US" smtClean="0"/>
          </a:p>
        </p:txBody>
      </p:sp>
      <p:sp>
        <p:nvSpPr>
          <p:cNvPr id="46084" name="灯片编号占位符 3"/>
          <p:cNvSpPr>
            <a:spLocks noGrp="1"/>
          </p:cNvSpPr>
          <p:nvPr>
            <p:ph type="sldNum" sz="quarter" idx="5"/>
          </p:nvPr>
        </p:nvSpPr>
        <p:spPr>
          <a:noFill/>
        </p:spPr>
        <p:txBody>
          <a:bodyPr/>
          <a:lstStyle/>
          <a:p>
            <a:fld id="{5040AAA6-1F65-4373-B04C-A73F7F30A698}" type="slidenum">
              <a:rPr lang="en-US" altLang="zh-CN" smtClean="0"/>
              <a:pPr/>
              <a:t>5</a:t>
            </a:fld>
            <a:endParaRPr lang="en-US" altLang="zh-CN"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a:ln/>
        </p:spPr>
      </p:sp>
      <p:sp>
        <p:nvSpPr>
          <p:cNvPr id="47107" name="备注占位符 2"/>
          <p:cNvSpPr>
            <a:spLocks noGrp="1"/>
          </p:cNvSpPr>
          <p:nvPr>
            <p:ph type="body" idx="1"/>
          </p:nvPr>
        </p:nvSpPr>
        <p:spPr>
          <a:noFill/>
          <a:ln/>
        </p:spPr>
        <p:txBody>
          <a:bodyPr/>
          <a:lstStyle/>
          <a:p>
            <a:pPr eaLnBrk="1" hangingPunct="1"/>
            <a:endParaRPr lang="zh-CN" altLang="en-US" smtClean="0"/>
          </a:p>
        </p:txBody>
      </p:sp>
      <p:sp>
        <p:nvSpPr>
          <p:cNvPr id="47108" name="灯片编号占位符 3"/>
          <p:cNvSpPr>
            <a:spLocks noGrp="1"/>
          </p:cNvSpPr>
          <p:nvPr>
            <p:ph type="sldNum" sz="quarter" idx="5"/>
          </p:nvPr>
        </p:nvSpPr>
        <p:spPr>
          <a:noFill/>
        </p:spPr>
        <p:txBody>
          <a:bodyPr/>
          <a:lstStyle/>
          <a:p>
            <a:fld id="{72D20A54-8FB6-4371-9B02-1CAEBB902D41}" type="slidenum">
              <a:rPr lang="en-US" altLang="zh-CN" smtClean="0"/>
              <a:pPr/>
              <a:t>6</a:t>
            </a:fld>
            <a:endParaRPr lang="en-US" altLang="zh-CN"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a:ln/>
        </p:spPr>
      </p:sp>
      <p:sp>
        <p:nvSpPr>
          <p:cNvPr id="49155" name="备注占位符 2"/>
          <p:cNvSpPr>
            <a:spLocks noGrp="1"/>
          </p:cNvSpPr>
          <p:nvPr>
            <p:ph type="body" idx="1"/>
          </p:nvPr>
        </p:nvSpPr>
        <p:spPr>
          <a:noFill/>
          <a:ln/>
        </p:spPr>
        <p:txBody>
          <a:bodyPr/>
          <a:lstStyle/>
          <a:p>
            <a:pPr eaLnBrk="1" hangingPunct="1"/>
            <a:endParaRPr lang="zh-CN" altLang="en-US" smtClean="0"/>
          </a:p>
        </p:txBody>
      </p:sp>
      <p:sp>
        <p:nvSpPr>
          <p:cNvPr id="49156" name="灯片编号占位符 3"/>
          <p:cNvSpPr>
            <a:spLocks noGrp="1"/>
          </p:cNvSpPr>
          <p:nvPr>
            <p:ph type="sldNum" sz="quarter" idx="5"/>
          </p:nvPr>
        </p:nvSpPr>
        <p:spPr>
          <a:noFill/>
        </p:spPr>
        <p:txBody>
          <a:bodyPr/>
          <a:lstStyle/>
          <a:p>
            <a:fld id="{39EA2C91-0574-4C44-9E3C-A67D442E85BE}" type="slidenum">
              <a:rPr lang="en-US" altLang="zh-CN" smtClean="0"/>
              <a:pPr/>
              <a:t>9</a:t>
            </a:fld>
            <a:endParaRPr lang="en-US" altLang="zh-CN"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TextEdit="1"/>
          </p:cNvSpPr>
          <p:nvPr>
            <p:ph type="sldImg"/>
          </p:nvPr>
        </p:nvSpPr>
        <p:spPr>
          <a:ln/>
        </p:spPr>
      </p:sp>
      <p:sp>
        <p:nvSpPr>
          <p:cNvPr id="51203" name="备注占位符 2"/>
          <p:cNvSpPr>
            <a:spLocks noGrp="1"/>
          </p:cNvSpPr>
          <p:nvPr>
            <p:ph type="body" idx="1"/>
          </p:nvPr>
        </p:nvSpPr>
        <p:spPr>
          <a:noFill/>
          <a:ln/>
        </p:spPr>
        <p:txBody>
          <a:bodyPr/>
          <a:lstStyle/>
          <a:p>
            <a:pPr eaLnBrk="1" hangingPunct="1"/>
            <a:endParaRPr lang="zh-CN" altLang="en-US" smtClean="0"/>
          </a:p>
        </p:txBody>
      </p:sp>
      <p:sp>
        <p:nvSpPr>
          <p:cNvPr id="51204" name="灯片编号占位符 3"/>
          <p:cNvSpPr>
            <a:spLocks noGrp="1"/>
          </p:cNvSpPr>
          <p:nvPr>
            <p:ph type="sldNum" sz="quarter" idx="5"/>
          </p:nvPr>
        </p:nvSpPr>
        <p:spPr>
          <a:noFill/>
        </p:spPr>
        <p:txBody>
          <a:bodyPr/>
          <a:lstStyle/>
          <a:p>
            <a:fld id="{38F9E44D-7D57-40B5-A603-24269E489393}" type="slidenum">
              <a:rPr lang="en-US" altLang="zh-CN" smtClean="0"/>
              <a:pPr/>
              <a:t>16</a:t>
            </a:fld>
            <a:endParaRPr lang="en-US" altLang="zh-CN"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1F556329-70E1-481D-A6FD-D12A7C302CB9}" type="slidenum">
              <a:rPr lang="zh-CN" altLang="en-US"/>
              <a:pPr>
                <a:defRPr/>
              </a:pPr>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92DF04D1-9397-419B-97F3-5097514E92C4}" type="slidenum">
              <a:rPr lang="zh-CN" altLang="en-US"/>
              <a:pPr>
                <a:defRPr/>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CAFDEA49-B39E-46E9-943F-F2ADC0BBC77A}" type="slidenum">
              <a:rPr lang="zh-CN" altLang="en-US"/>
              <a:pPr>
                <a:defRPr/>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32DA6718-BC00-4AF3-A1AE-F8E94B384061}" type="slidenum">
              <a:rPr lang="zh-CN" altLang="en-US"/>
              <a:pPr>
                <a:defRPr/>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8280F2B6-F47E-4C5B-AF77-A92DBED6FB82}" type="slidenum">
              <a:rPr lang="zh-CN" altLang="en-US"/>
              <a:pPr>
                <a:defRPr/>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6496BDF1-49AB-4872-9354-265F33C92F51}" type="slidenum">
              <a:rPr lang="zh-CN" altLang="en-US"/>
              <a:pPr>
                <a:defRPr/>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pPr>
              <a:defRPr/>
            </a:pPr>
            <a:fld id="{5694D952-7E7B-4505-9FC3-D91DDB9ED375}" type="slidenum">
              <a:rPr lang="zh-CN" altLang="en-US"/>
              <a:pPr>
                <a:defRPr/>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880CE09C-6550-4720-BD4B-FA5B71B3CA96}" type="slidenum">
              <a:rPr lang="zh-CN" altLang="en-US"/>
              <a:pPr>
                <a:defRPr/>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08AAA77E-AA59-482B-8E2F-D76F1200DBEA}" type="slidenum">
              <a:rPr lang="zh-CN" altLang="en-US"/>
              <a:pPr>
                <a:defRPr/>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9AA44AB0-22FB-4FC5-A441-4BB22DD9A63B}" type="slidenum">
              <a:rPr lang="zh-CN" altLang="en-US"/>
              <a:pPr>
                <a:defRPr/>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609600"/>
            <a:ext cx="1943100" cy="54864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85800" y="609600"/>
            <a:ext cx="5676900" cy="54864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EF0B08C7-148E-4703-AE85-9A2F7447C72F}" type="slidenum">
              <a:rPr lang="zh-CN" altLang="en-US"/>
              <a:pPr>
                <a:defRPr/>
              </a:pPr>
              <a:t>‹#›</a:t>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685800" y="609600"/>
            <a:ext cx="7772400"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85800" y="1981200"/>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48200" y="19812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648200" y="41148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8" name="Rectangle 6"/>
          <p:cNvSpPr>
            <a:spLocks noGrp="1" noChangeArrowheads="1"/>
          </p:cNvSpPr>
          <p:nvPr>
            <p:ph type="sldNum" sz="quarter" idx="12"/>
          </p:nvPr>
        </p:nvSpPr>
        <p:spPr>
          <a:ln/>
        </p:spPr>
        <p:txBody>
          <a:bodyPr/>
          <a:lstStyle>
            <a:lvl1pPr>
              <a:defRPr/>
            </a:lvl1pPr>
          </a:lstStyle>
          <a:p>
            <a:pPr>
              <a:defRPr/>
            </a:pPr>
            <a:fld id="{4D34E8F1-60E7-4890-8EF3-4BF27E896C03}" type="slidenum">
              <a:rPr lang="zh-CN" altLang="en-US"/>
              <a:pPr>
                <a:defRPr/>
              </a:pPr>
              <a:t>‹#›</a:t>
            </a:fld>
            <a:endParaRPr lang="en-US" alt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标题，一项大型内容和两项小型内容">
    <p:spTree>
      <p:nvGrpSpPr>
        <p:cNvPr id="1" name=""/>
        <p:cNvGrpSpPr/>
        <p:nvPr/>
      </p:nvGrpSpPr>
      <p:grpSpPr>
        <a:xfrm>
          <a:off x="0" y="0"/>
          <a:ext cx="0" cy="0"/>
          <a:chOff x="0" y="0"/>
          <a:chExt cx="0" cy="0"/>
        </a:xfrm>
      </p:grpSpPr>
      <p:sp>
        <p:nvSpPr>
          <p:cNvPr id="2" name="标题 1"/>
          <p:cNvSpPr>
            <a:spLocks noGrp="1"/>
          </p:cNvSpPr>
          <p:nvPr>
            <p:ph type="title"/>
          </p:nvPr>
        </p:nvSpPr>
        <p:spPr>
          <a:xfrm>
            <a:off x="685800" y="609600"/>
            <a:ext cx="7772400" cy="1143000"/>
          </a:xfr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5800" y="1981200"/>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48200" y="19812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648200" y="41148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8" name="Rectangle 6"/>
          <p:cNvSpPr>
            <a:spLocks noGrp="1" noChangeArrowheads="1"/>
          </p:cNvSpPr>
          <p:nvPr>
            <p:ph type="sldNum" sz="quarter" idx="12"/>
          </p:nvPr>
        </p:nvSpPr>
        <p:spPr>
          <a:ln/>
        </p:spPr>
        <p:txBody>
          <a:bodyPr/>
          <a:lstStyle>
            <a:lvl1pPr>
              <a:defRPr/>
            </a:lvl1pPr>
          </a:lstStyle>
          <a:p>
            <a:pPr>
              <a:defRPr/>
            </a:pPr>
            <a:fld id="{1E7E1704-E424-40CE-8735-3793F07CC7C8}" type="slidenum">
              <a:rPr lang="zh-CN" altLang="en-US"/>
              <a:pPr>
                <a:defRPr/>
              </a:pPr>
              <a:t>‹#›</a:t>
            </a:fld>
            <a:endParaRPr lang="en-US" alt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85800" y="609600"/>
            <a:ext cx="7772400" cy="54864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1B2548A6-DB9E-4645-9F6A-4FFDF79999B0}" type="slidenum">
              <a:rPr lang="zh-CN" altLang="en-US"/>
              <a:pPr>
                <a:defRPr/>
              </a:pPr>
              <a:t>‹#›</a:t>
            </a:fld>
            <a:endParaRPr lang="en-US" alt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685800" y="609600"/>
            <a:ext cx="7772400" cy="1143000"/>
          </a:xfrm>
        </p:spPr>
        <p:txBody>
          <a:bodyPr/>
          <a:lstStyle/>
          <a:p>
            <a:r>
              <a:rPr lang="zh-CN" altLang="en-US" smtClean="0"/>
              <a:t>单击此处编辑母版标题样式</a:t>
            </a:r>
            <a:endParaRPr lang="zh-CN" altLang="en-US"/>
          </a:p>
        </p:txBody>
      </p:sp>
      <p:sp>
        <p:nvSpPr>
          <p:cNvPr id="3" name="内容占位符 2"/>
          <p:cNvSpPr>
            <a:spLocks noGrp="1"/>
          </p:cNvSpPr>
          <p:nvPr>
            <p:ph sz="quarter" idx="1"/>
          </p:nvPr>
        </p:nvSpPr>
        <p:spPr>
          <a:xfrm>
            <a:off x="685800" y="19812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48200" y="19812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685800" y="41148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内容占位符 5"/>
          <p:cNvSpPr>
            <a:spLocks noGrp="1"/>
          </p:cNvSpPr>
          <p:nvPr>
            <p:ph sz="quarter" idx="4"/>
          </p:nvPr>
        </p:nvSpPr>
        <p:spPr>
          <a:xfrm>
            <a:off x="4648200" y="41148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2D9040E6-8E68-48D9-814F-63C95FF58F7A}" type="slidenum">
              <a:rPr lang="zh-CN" altLang="en-US"/>
              <a:pPr>
                <a:defRPr/>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46275"/>
                <a:invGamma/>
              </a:schemeClr>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a typeface="宋体" pitchFamily="2" charset="-122"/>
              </a:defRPr>
            </a:lvl1pPr>
          </a:lstStyle>
          <a:p>
            <a:pPr>
              <a:defRPr/>
            </a:pPr>
            <a:endParaRPr lang="en-US" altLang="zh-CN"/>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宋体" pitchFamily="2" charset="-122"/>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宋体" pitchFamily="2" charset="-122"/>
              </a:defRPr>
            </a:lvl1pPr>
          </a:lstStyle>
          <a:p>
            <a:pPr>
              <a:defRPr/>
            </a:pPr>
            <a:fld id="{69C320E9-4C54-4326-B937-37D156D4908F}" type="slidenum">
              <a:rPr lang="zh-CN" altLang="en-US"/>
              <a:pPr>
                <a:defRPr/>
              </a:pPr>
              <a:t>‹#›</a:t>
            </a:fld>
            <a:endParaRPr lang="en-US" altLang="zh-CN"/>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ideo" Target="file:///D:\xdr\txt\paper\Conferences\2008BMEI\DTI_warping\brain_intelcodec.avi" TargetMode="Externa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28600" y="381000"/>
            <a:ext cx="8915400" cy="2057400"/>
          </a:xfrm>
        </p:spPr>
        <p:txBody>
          <a:bodyPr/>
          <a:lstStyle/>
          <a:p>
            <a:pPr eaLnBrk="1" hangingPunct="1"/>
            <a:r>
              <a:rPr lang="en-US" altLang="zh-CN" b="1" dirty="0" smtClean="0">
                <a:latin typeface="Arial Narrow" pitchFamily="34" charset="0"/>
                <a:ea typeface="宋体" pitchFamily="2" charset="-122"/>
              </a:rPr>
              <a:t>New Features Added to </a:t>
            </a:r>
            <a:br>
              <a:rPr lang="en-US" altLang="zh-CN" b="1" dirty="0" smtClean="0">
                <a:latin typeface="Arial Narrow" pitchFamily="34" charset="0"/>
                <a:ea typeface="宋体" pitchFamily="2" charset="-122"/>
              </a:rPr>
            </a:br>
            <a:r>
              <a:rPr lang="en-US" altLang="zh-CN" b="1" dirty="0" smtClean="0">
                <a:latin typeface="Arial Narrow" pitchFamily="34" charset="0"/>
                <a:ea typeface="宋体" pitchFamily="2" charset="-122"/>
              </a:rPr>
              <a:t>Our DTI Package</a:t>
            </a:r>
            <a:br>
              <a:rPr lang="en-US" altLang="zh-CN" b="1" dirty="0" smtClean="0">
                <a:latin typeface="Arial Narrow" pitchFamily="34" charset="0"/>
                <a:ea typeface="宋体" pitchFamily="2" charset="-122"/>
              </a:rPr>
            </a:br>
            <a:endParaRPr lang="en-US" altLang="zh-CN" sz="1400" b="1" dirty="0" smtClean="0">
              <a:solidFill>
                <a:schemeClr val="accent2"/>
              </a:solidFill>
              <a:latin typeface="Comic Sans MS" pitchFamily="66" charset="0"/>
              <a:ea typeface="宋体" pitchFamily="2" charset="-122"/>
            </a:endParaRPr>
          </a:p>
        </p:txBody>
      </p:sp>
      <p:sp>
        <p:nvSpPr>
          <p:cNvPr id="2051" name="Rectangle 3"/>
          <p:cNvSpPr>
            <a:spLocks noGrp="1" noChangeArrowheads="1"/>
          </p:cNvSpPr>
          <p:nvPr>
            <p:ph type="subTitle" idx="1"/>
          </p:nvPr>
        </p:nvSpPr>
        <p:spPr>
          <a:xfrm>
            <a:off x="1566539" y="2188684"/>
            <a:ext cx="5660528" cy="525463"/>
          </a:xfrm>
        </p:spPr>
        <p:txBody>
          <a:bodyPr/>
          <a:lstStyle/>
          <a:p>
            <a:pPr eaLnBrk="1" hangingPunct="1">
              <a:defRPr/>
            </a:pPr>
            <a:r>
              <a:rPr lang="en-US" altLang="zh-CN" sz="2000" b="1" dirty="0" smtClean="0">
                <a:effectLst>
                  <a:outerShdw blurRad="38100" dist="38100" dir="2700000" algn="tl">
                    <a:srgbClr val="000000"/>
                  </a:outerShdw>
                </a:effectLst>
                <a:ea typeface="宋体" pitchFamily="2" charset="-122"/>
              </a:rPr>
              <a:t>XU, Dongrong</a:t>
            </a:r>
            <a:r>
              <a:rPr lang="en-US" altLang="zh-CN" sz="2000" b="1" dirty="0" smtClean="0">
                <a:solidFill>
                  <a:schemeClr val="bg1"/>
                </a:solidFill>
                <a:effectLst>
                  <a:outerShdw blurRad="38100" dist="38100" dir="2700000" algn="tl">
                    <a:srgbClr val="000000"/>
                  </a:outerShdw>
                </a:effectLst>
                <a:ea typeface="宋体" pitchFamily="2" charset="-122"/>
              </a:rPr>
              <a:t>  </a:t>
            </a:r>
            <a:r>
              <a:rPr lang="en-US" altLang="zh-CN" sz="2000" b="1" i="1" dirty="0" smtClean="0">
                <a:solidFill>
                  <a:srgbClr val="CCFFFF"/>
                </a:solidFill>
                <a:effectLst>
                  <a:outerShdw blurRad="38100" dist="38100" dir="2700000" algn="tl">
                    <a:srgbClr val="000000"/>
                  </a:outerShdw>
                </a:effectLst>
                <a:ea typeface="宋体" pitchFamily="2" charset="-122"/>
              </a:rPr>
              <a:t>Ph.D</a:t>
            </a:r>
            <a:r>
              <a:rPr lang="en-US" altLang="zh-CN" sz="2000" b="1" dirty="0" smtClean="0">
                <a:solidFill>
                  <a:srgbClr val="CCFFFF"/>
                </a:solidFill>
                <a:effectLst>
                  <a:outerShdw blurRad="38100" dist="38100" dir="2700000" algn="tl">
                    <a:srgbClr val="000000"/>
                  </a:outerShdw>
                </a:effectLst>
                <a:ea typeface="宋体" pitchFamily="2" charset="-122"/>
              </a:rPr>
              <a:t>.</a:t>
            </a:r>
          </a:p>
        </p:txBody>
      </p:sp>
      <p:sp>
        <p:nvSpPr>
          <p:cNvPr id="2052" name="Rectangle 5"/>
          <p:cNvSpPr>
            <a:spLocks noChangeArrowheads="1"/>
          </p:cNvSpPr>
          <p:nvPr/>
        </p:nvSpPr>
        <p:spPr bwMode="auto">
          <a:xfrm>
            <a:off x="7064375" y="211138"/>
            <a:ext cx="184150" cy="307975"/>
          </a:xfrm>
          <a:prstGeom prst="rect">
            <a:avLst/>
          </a:prstGeom>
          <a:noFill/>
          <a:ln w="9525">
            <a:noFill/>
            <a:miter lim="800000"/>
            <a:headEnd/>
            <a:tailEnd/>
          </a:ln>
        </p:spPr>
        <p:txBody>
          <a:bodyPr wrap="none">
            <a:spAutoFit/>
          </a:bodyPr>
          <a:lstStyle/>
          <a:p>
            <a:endParaRPr lang="en-US" altLang="zh-CN" sz="1400">
              <a:solidFill>
                <a:schemeClr val="accent2"/>
              </a:solidFill>
              <a:latin typeface="Comic Sans MS" pitchFamily="66" charset="0"/>
              <a:ea typeface="宋体" pitchFamily="2" charset="-122"/>
            </a:endParaRPr>
          </a:p>
        </p:txBody>
      </p:sp>
      <p:sp>
        <p:nvSpPr>
          <p:cNvPr id="2064" name="Rectangle 16"/>
          <p:cNvSpPr>
            <a:spLocks noChangeArrowheads="1"/>
          </p:cNvSpPr>
          <p:nvPr/>
        </p:nvSpPr>
        <p:spPr bwMode="auto">
          <a:xfrm>
            <a:off x="1703378" y="2545408"/>
            <a:ext cx="5458265" cy="792704"/>
          </a:xfrm>
          <a:prstGeom prst="rect">
            <a:avLst/>
          </a:prstGeom>
          <a:noFill/>
          <a:ln w="9525">
            <a:noFill/>
            <a:miter lim="800000"/>
            <a:headEnd/>
            <a:tailEnd/>
          </a:ln>
          <a:effectLst/>
        </p:spPr>
        <p:txBody>
          <a:bodyPr/>
          <a:lstStyle/>
          <a:p>
            <a:pPr algn="ctr">
              <a:spcBef>
                <a:spcPct val="20000"/>
              </a:spcBef>
              <a:defRPr/>
            </a:pPr>
            <a:r>
              <a:rPr lang="en-US" altLang="zh-CN" sz="2000" b="1" dirty="0" smtClean="0">
                <a:solidFill>
                  <a:srgbClr val="CCFFFF"/>
                </a:solidFill>
                <a:effectLst>
                  <a:outerShdw blurRad="38100" dist="38100" dir="2700000" algn="tl">
                    <a:srgbClr val="000000"/>
                  </a:outerShdw>
                </a:effectLst>
                <a:ea typeface="宋体" pitchFamily="2" charset="-122"/>
              </a:rPr>
              <a:t>Columbia </a:t>
            </a:r>
            <a:r>
              <a:rPr lang="en-US" altLang="zh-CN" sz="2000" b="1" dirty="0">
                <a:solidFill>
                  <a:srgbClr val="CCFFFF"/>
                </a:solidFill>
                <a:effectLst>
                  <a:outerShdw blurRad="38100" dist="38100" dir="2700000" algn="tl">
                    <a:srgbClr val="000000"/>
                  </a:outerShdw>
                </a:effectLst>
                <a:ea typeface="宋体" pitchFamily="2" charset="-122"/>
              </a:rPr>
              <a:t>University </a:t>
            </a:r>
            <a:r>
              <a:rPr lang="en-US" altLang="zh-CN" sz="2000" b="1" dirty="0" smtClean="0">
                <a:solidFill>
                  <a:srgbClr val="CCFFFF"/>
                </a:solidFill>
                <a:effectLst>
                  <a:outerShdw blurRad="38100" dist="38100" dir="2700000" algn="tl">
                    <a:srgbClr val="000000"/>
                  </a:outerShdw>
                </a:effectLst>
                <a:ea typeface="宋体" pitchFamily="2" charset="-122"/>
              </a:rPr>
              <a:t> </a:t>
            </a:r>
          </a:p>
          <a:p>
            <a:pPr algn="ctr">
              <a:spcBef>
                <a:spcPct val="20000"/>
              </a:spcBef>
              <a:defRPr/>
            </a:pPr>
            <a:r>
              <a:rPr lang="en-US" altLang="zh-CN" sz="2000" b="1" dirty="0" smtClean="0">
                <a:solidFill>
                  <a:srgbClr val="CCFFFF"/>
                </a:solidFill>
                <a:effectLst>
                  <a:outerShdw blurRad="38100" dist="38100" dir="2700000" algn="tl">
                    <a:srgbClr val="000000"/>
                  </a:outerShdw>
                </a:effectLst>
                <a:ea typeface="宋体" pitchFamily="2" charset="-122"/>
              </a:rPr>
              <a:t>New </a:t>
            </a:r>
            <a:r>
              <a:rPr lang="en-US" altLang="zh-CN" sz="2000" b="1" dirty="0">
                <a:solidFill>
                  <a:srgbClr val="CCFFFF"/>
                </a:solidFill>
                <a:effectLst>
                  <a:outerShdw blurRad="38100" dist="38100" dir="2700000" algn="tl">
                    <a:srgbClr val="000000"/>
                  </a:outerShdw>
                </a:effectLst>
                <a:ea typeface="宋体" pitchFamily="2" charset="-122"/>
              </a:rPr>
              <a:t>York State Psychiatric </a:t>
            </a:r>
            <a:r>
              <a:rPr lang="en-US" altLang="zh-CN" sz="2000" b="1" dirty="0" smtClean="0">
                <a:solidFill>
                  <a:srgbClr val="CCFFFF"/>
                </a:solidFill>
                <a:effectLst>
                  <a:outerShdw blurRad="38100" dist="38100" dir="2700000" algn="tl">
                    <a:srgbClr val="000000"/>
                  </a:outerShdw>
                </a:effectLst>
                <a:ea typeface="宋体" pitchFamily="2" charset="-122"/>
              </a:rPr>
              <a:t>Institute</a:t>
            </a:r>
          </a:p>
        </p:txBody>
      </p:sp>
      <p:sp>
        <p:nvSpPr>
          <p:cNvPr id="9" name="矩形 8"/>
          <p:cNvSpPr/>
          <p:nvPr/>
        </p:nvSpPr>
        <p:spPr>
          <a:xfrm>
            <a:off x="520067" y="6001586"/>
            <a:ext cx="4294884" cy="461665"/>
          </a:xfrm>
          <a:prstGeom prst="rect">
            <a:avLst/>
          </a:prstGeom>
        </p:spPr>
        <p:txBody>
          <a:bodyPr wrap="square">
            <a:spAutoFit/>
          </a:bodyPr>
          <a:lstStyle/>
          <a:p>
            <a:r>
              <a:rPr lang="en-US" altLang="zh-CN" dirty="0" smtClean="0"/>
              <a:t>Support: 1R03EB008235-01A1</a:t>
            </a:r>
            <a:endParaRPr lang="zh-CN" altLang="en-US" dirty="0"/>
          </a:p>
        </p:txBody>
      </p:sp>
      <p:pic>
        <p:nvPicPr>
          <p:cNvPr id="11" name="brain_intelcodec.avi">
            <a:hlinkClick r:id="" action="ppaction://media"/>
          </p:cNvPr>
          <p:cNvPicPr>
            <a:picLocks noRot="1" noChangeAspect="1"/>
          </p:cNvPicPr>
          <p:nvPr>
            <a:videoFile r:link="rId1"/>
          </p:nvPr>
        </p:nvPicPr>
        <p:blipFill>
          <a:blip r:embed="rId4" cstate="print"/>
          <a:srcRect/>
          <a:stretch>
            <a:fillRect/>
          </a:stretch>
        </p:blipFill>
        <p:spPr bwMode="auto">
          <a:xfrm>
            <a:off x="2942516" y="3455793"/>
            <a:ext cx="3365647" cy="2523902"/>
          </a:xfrm>
          <a:prstGeom prst="rect">
            <a:avLst/>
          </a:prstGeom>
          <a:noFill/>
          <a:ln w="28575">
            <a:solidFill>
              <a:schemeClr val="tx1"/>
            </a:solidFill>
            <a:miter lim="800000"/>
            <a:headEnd/>
            <a:tailEnd/>
          </a:ln>
        </p:spPr>
      </p:pic>
      <p:sp>
        <p:nvSpPr>
          <p:cNvPr id="12" name="矩形 11"/>
          <p:cNvSpPr/>
          <p:nvPr/>
        </p:nvSpPr>
        <p:spPr>
          <a:xfrm>
            <a:off x="6502345" y="6045739"/>
            <a:ext cx="2191626" cy="369332"/>
          </a:xfrm>
          <a:prstGeom prst="rect">
            <a:avLst/>
          </a:prstGeom>
        </p:spPr>
        <p:txBody>
          <a:bodyPr wrap="none">
            <a:spAutoFit/>
          </a:bodyPr>
          <a:lstStyle/>
          <a:p>
            <a:pPr algn="ctr">
              <a:spcBef>
                <a:spcPct val="20000"/>
              </a:spcBef>
              <a:defRPr/>
            </a:pPr>
            <a:r>
              <a:rPr lang="en-US" altLang="zh-CN" sz="1800" b="1" dirty="0" smtClean="0">
                <a:solidFill>
                  <a:srgbClr val="CCFFFF"/>
                </a:solidFill>
                <a:effectLst>
                  <a:outerShdw blurRad="38100" dist="38100" dir="2700000" algn="tl">
                    <a:srgbClr val="000000"/>
                  </a:outerShdw>
                </a:effectLst>
                <a:ea typeface="宋体" pitchFamily="2" charset="-122"/>
              </a:rPr>
              <a:t>June 18, 2009 HBM </a:t>
            </a:r>
            <a:endParaRPr lang="en-US" altLang="zh-CN" sz="1800" b="1" dirty="0">
              <a:solidFill>
                <a:srgbClr val="CCFFFF"/>
              </a:solidFill>
              <a:effectLst>
                <a:outerShdw blurRad="38100" dist="38100" dir="2700000" algn="tl">
                  <a:srgbClr val="000000"/>
                </a:outerShdw>
              </a:effectLst>
              <a:ea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1"/>
                                        </p:tgtEl>
                                      </p:cBhvr>
                                    </p:cmd>
                                  </p:childTnLst>
                                </p:cTn>
                              </p:par>
                            </p:childTnLst>
                          </p:cTn>
                        </p:par>
                      </p:childTnLst>
                    </p:cTn>
                  </p:par>
                </p:childTnLst>
              </p:cTn>
              <p:nextCondLst>
                <p:cond evt="onClick" delay="0">
                  <p:tgtEl>
                    <p:spTgt spid="11"/>
                  </p:tgtEl>
                </p:cond>
              </p:nextCondLst>
            </p:seq>
            <p:video>
              <p:cMediaNode>
                <p:cTn id="12" fill="hold" display="0">
                  <p:stCondLst>
                    <p:cond delay="indefinite"/>
                  </p:stCondLst>
                  <p:endCondLst>
                    <p:cond evt="onNext" delay="0">
                      <p:tgtEl>
                        <p:sldTgt/>
                      </p:tgtEl>
                    </p:cond>
                    <p:cond evt="onPrev" delay="0">
                      <p:tgtEl>
                        <p:sldTgt/>
                      </p:tgtEl>
                    </p:cond>
                  </p:endCondLst>
                </p:cTn>
                <p:tgtEl>
                  <p:spTgt spid="11"/>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03251" y="553329"/>
            <a:ext cx="5771272" cy="1838179"/>
          </a:xfrm>
        </p:spPr>
        <p:txBody>
          <a:bodyPr/>
          <a:lstStyle/>
          <a:p>
            <a:pPr algn="l"/>
            <a:r>
              <a:rPr lang="en-US" altLang="zh-CN" dirty="0" smtClean="0"/>
              <a:t>            </a:t>
            </a:r>
            <a:endParaRPr lang="zh-CN" altLang="en-US" dirty="0"/>
          </a:p>
        </p:txBody>
      </p:sp>
      <p:sp>
        <p:nvSpPr>
          <p:cNvPr id="4" name="标题 1"/>
          <p:cNvSpPr txBox="1">
            <a:spLocks/>
          </p:cNvSpPr>
          <p:nvPr/>
        </p:nvSpPr>
        <p:spPr bwMode="auto">
          <a:xfrm>
            <a:off x="657665" y="2016370"/>
            <a:ext cx="7772400" cy="330121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4400" b="0" i="0" u="none" strike="noStrike" kern="0" cap="none" spc="0" normalizeH="0" baseline="0" noProof="0" dirty="0">
              <a:ln>
                <a:noFill/>
              </a:ln>
              <a:solidFill>
                <a:schemeClr val="tx2"/>
              </a:solidFill>
              <a:effectLst/>
              <a:uLnTx/>
              <a:uFillTx/>
              <a:latin typeface="+mj-lt"/>
              <a:ea typeface="+mj-ea"/>
              <a:cs typeface="+mj-cs"/>
            </a:endParaRPr>
          </a:p>
        </p:txBody>
      </p:sp>
      <p:sp>
        <p:nvSpPr>
          <p:cNvPr id="10" name="矩形 9"/>
          <p:cNvSpPr/>
          <p:nvPr/>
        </p:nvSpPr>
        <p:spPr>
          <a:xfrm>
            <a:off x="293351" y="1158352"/>
            <a:ext cx="4185761" cy="4247317"/>
          </a:xfrm>
          <a:prstGeom prst="rect">
            <a:avLst/>
          </a:prstGeom>
        </p:spPr>
        <p:txBody>
          <a:bodyPr wrap="none">
            <a:spAutoFit/>
          </a:bodyPr>
          <a:lstStyle/>
          <a:p>
            <a:r>
              <a:rPr lang="en-US" altLang="zh-CN" sz="5400" dirty="0" smtClean="0">
                <a:solidFill>
                  <a:srgbClr val="FFFF00"/>
                </a:solidFill>
              </a:rPr>
              <a:t>Improvements</a:t>
            </a:r>
            <a:endParaRPr lang="en-US" altLang="zh-CN" sz="3600" dirty="0" smtClean="0">
              <a:solidFill>
                <a:srgbClr val="FFFF00"/>
              </a:solidFill>
            </a:endParaRPr>
          </a:p>
          <a:p>
            <a:endParaRPr lang="en-US" altLang="zh-CN" sz="3600" dirty="0" smtClean="0"/>
          </a:p>
          <a:p>
            <a:r>
              <a:rPr lang="en-US" altLang="zh-CN" sz="3600" dirty="0" smtClean="0"/>
              <a:t>   Warping Algorithm</a:t>
            </a:r>
          </a:p>
          <a:p>
            <a:endParaRPr lang="en-US" altLang="zh-CN" sz="3600" dirty="0" smtClean="0"/>
          </a:p>
          <a:p>
            <a:r>
              <a:rPr lang="en-US" altLang="zh-CN" sz="3600" dirty="0" smtClean="0"/>
              <a:t>   Optimized Tensor </a:t>
            </a:r>
          </a:p>
          <a:p>
            <a:r>
              <a:rPr lang="en-US" altLang="zh-CN" sz="3600" dirty="0" smtClean="0"/>
              <a:t>     Estimation</a:t>
            </a:r>
          </a:p>
          <a:p>
            <a:endParaRPr lang="zh-CN" altLang="en-US" sz="3600" dirty="0"/>
          </a:p>
        </p:txBody>
      </p:sp>
      <p:sp>
        <p:nvSpPr>
          <p:cNvPr id="12" name="椭圆 11"/>
          <p:cNvSpPr/>
          <p:nvPr/>
        </p:nvSpPr>
        <p:spPr bwMode="auto">
          <a:xfrm>
            <a:off x="405619" y="2839330"/>
            <a:ext cx="168812" cy="168812"/>
          </a:xfrm>
          <a:prstGeom prst="ellipse">
            <a:avLst/>
          </a:prstGeom>
          <a:solidFill>
            <a:srgbClr val="FF0000"/>
          </a:solidFill>
          <a:ln w="25400" cap="flat" cmpd="sng" algn="ctr">
            <a:solidFill>
              <a:schemeClr val="tx2"/>
            </a:solidFill>
            <a:prstDash val="solid"/>
            <a:round/>
            <a:headEnd type="none" w="med" len="med"/>
            <a:tailEnd type="arrow" w="lg" len="lg"/>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0" i="0" u="none" strike="noStrike" cap="none" normalizeH="0" baseline="0" smtClean="0">
              <a:ln>
                <a:noFill/>
              </a:ln>
              <a:solidFill>
                <a:schemeClr val="tx1"/>
              </a:solidFill>
              <a:effectLst/>
              <a:latin typeface="Times New Roman" pitchFamily="18" charset="0"/>
            </a:endParaRPr>
          </a:p>
        </p:txBody>
      </p:sp>
      <p:grpSp>
        <p:nvGrpSpPr>
          <p:cNvPr id="16" name="组合 15"/>
          <p:cNvGrpSpPr/>
          <p:nvPr/>
        </p:nvGrpSpPr>
        <p:grpSpPr>
          <a:xfrm>
            <a:off x="5279562" y="719259"/>
            <a:ext cx="3365500" cy="5413375"/>
            <a:chOff x="5532780" y="409770"/>
            <a:chExt cx="3365500" cy="5413375"/>
          </a:xfrm>
        </p:grpSpPr>
        <p:sp>
          <p:nvSpPr>
            <p:cNvPr id="1029" name="Text Box 5"/>
            <p:cNvSpPr txBox="1">
              <a:spLocks noChangeArrowheads="1"/>
            </p:cNvSpPr>
            <p:nvPr/>
          </p:nvSpPr>
          <p:spPr bwMode="auto">
            <a:xfrm>
              <a:off x="5532780" y="409770"/>
              <a:ext cx="3365500" cy="541337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altLang="zh-CN" sz="1000" b="0" i="0" u="none" strike="noStrike" cap="none" normalizeH="0" baseline="0" smtClean="0">
                <a:ln>
                  <a:noFill/>
                </a:ln>
                <a:solidFill>
                  <a:schemeClr val="tx1"/>
                </a:solidFill>
                <a:effectLst/>
                <a:latin typeface="Times New Roman" pitchFamily="18" charset="0"/>
                <a:ea typeface="宋体" pitchFamily="2" charset="-122"/>
                <a:cs typeface="宋体" pitchFamily="2" charset="-122"/>
              </a:endParaRPr>
            </a:p>
            <a:p>
              <a:pPr marL="457200" marR="0" lvl="1" indent="0" algn="just" defTabSz="914400" rtl="0" eaLnBrk="1" fontAlgn="base" latinLnBrk="0" hangingPunct="1">
                <a:lnSpc>
                  <a:spcPct val="100000"/>
                </a:lnSpc>
                <a:spcBef>
                  <a:spcPct val="0"/>
                </a:spcBef>
                <a:spcAft>
                  <a:spcPct val="0"/>
                </a:spcAft>
                <a:buClrTx/>
                <a:buSzTx/>
                <a:buFontTx/>
                <a:buNone/>
                <a:tabLst/>
              </a:pPr>
              <a:endParaRPr kumimoji="0" lang="en-US" altLang="zh-CN" sz="800" b="1" i="0" u="none" strike="noStrike" cap="none" normalizeH="0" baseline="0" smtClean="0">
                <a:ln>
                  <a:noFill/>
                </a:ln>
                <a:solidFill>
                  <a:schemeClr val="tx1"/>
                </a:solidFill>
                <a:effectLst/>
                <a:latin typeface="Times New Roman" pitchFamily="18" charset="0"/>
                <a:ea typeface="宋体" pitchFamily="2" charset="-122"/>
                <a:cs typeface="宋体" pitchFamily="2" charset="-122"/>
              </a:endParaRPr>
            </a:p>
            <a:p>
              <a:pPr marL="457200" marR="0" lvl="1" indent="0" algn="just" defTabSz="914400" rtl="0" eaLnBrk="1" fontAlgn="base" latinLnBrk="0" hangingPunct="1">
                <a:lnSpc>
                  <a:spcPct val="100000"/>
                </a:lnSpc>
                <a:spcBef>
                  <a:spcPct val="0"/>
                </a:spcBef>
                <a:spcAft>
                  <a:spcPct val="0"/>
                </a:spcAft>
                <a:buClrTx/>
                <a:buSzTx/>
                <a:buFontTx/>
                <a:buNone/>
                <a:tabLst/>
              </a:pPr>
              <a:r>
                <a:rPr kumimoji="0" lang="en-US" altLang="zh-CN" sz="800" b="1" i="0" u="none" strike="noStrike" cap="none" normalizeH="0" baseline="0" smtClean="0">
                  <a:ln>
                    <a:noFill/>
                  </a:ln>
                  <a:solidFill>
                    <a:schemeClr val="tx1"/>
                  </a:solidFill>
                  <a:effectLst/>
                  <a:latin typeface="Calibri" pitchFamily="34" charset="0"/>
                  <a:ea typeface="宋体" pitchFamily="2" charset="-122"/>
                  <a:cs typeface="宋体" pitchFamily="2" charset="-122"/>
                </a:rPr>
                <a:t>Fig. 0. An Overview of the Software Package </a:t>
              </a:r>
              <a:r>
                <a:rPr kumimoji="0" lang="en-US" altLang="zh-CN" sz="800" b="0" i="0" u="none" strike="noStrike" cap="none" normalizeH="0" baseline="0" smtClean="0">
                  <a:ln>
                    <a:noFill/>
                  </a:ln>
                  <a:solidFill>
                    <a:schemeClr val="tx1"/>
                  </a:solidFill>
                  <a:effectLst/>
                  <a:latin typeface="Calibri" pitchFamily="34" charset="0"/>
                  <a:ea typeface="宋体" pitchFamily="2" charset="-122"/>
                  <a:cs typeface="宋体" pitchFamily="2" charset="-122"/>
                </a:rPr>
                <a:t>Dashed lines represent routes of possible data exchange with other available DTI packages. Whereas the functions corresponding to the description are marked in numbers in parenthesis, functions in the 2 color blocks constitute 2 compound tools. </a:t>
              </a: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pic>
          <p:nvPicPr>
            <p:cNvPr id="1027" name="Picture 3"/>
            <p:cNvPicPr>
              <a:picLocks noChangeAspect="1" noChangeArrowheads="1"/>
            </p:cNvPicPr>
            <p:nvPr/>
          </p:nvPicPr>
          <p:blipFill>
            <a:blip r:embed="rId2" cstate="print"/>
            <a:srcRect/>
            <a:stretch>
              <a:fillRect/>
            </a:stretch>
          </p:blipFill>
          <p:spPr bwMode="auto">
            <a:xfrm>
              <a:off x="5711481" y="928468"/>
              <a:ext cx="3076575" cy="4657725"/>
            </a:xfrm>
            <a:prstGeom prst="rect">
              <a:avLst/>
            </a:prstGeom>
            <a:noFill/>
            <a:ln w="9525">
              <a:noFill/>
              <a:miter lim="800000"/>
              <a:headEnd/>
              <a:tailEnd/>
            </a:ln>
          </p:spPr>
        </p:pic>
        <p:sp>
          <p:nvSpPr>
            <p:cNvPr id="11" name="椭圆 10"/>
            <p:cNvSpPr/>
            <p:nvPr/>
          </p:nvSpPr>
          <p:spPr bwMode="auto">
            <a:xfrm>
              <a:off x="7723163" y="2926080"/>
              <a:ext cx="168812" cy="168812"/>
            </a:xfrm>
            <a:prstGeom prst="ellipse">
              <a:avLst/>
            </a:prstGeom>
            <a:solidFill>
              <a:srgbClr val="FF0000"/>
            </a:solidFill>
            <a:ln w="25400" cap="flat" cmpd="sng" algn="ctr">
              <a:solidFill>
                <a:schemeClr val="tx2"/>
              </a:solidFill>
              <a:prstDash val="solid"/>
              <a:round/>
              <a:headEnd type="none" w="med" len="med"/>
              <a:tailEnd type="arrow" w="lg" len="lg"/>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0" i="0" u="none" strike="noStrike" cap="none" normalizeH="0" baseline="0" smtClean="0">
                <a:ln>
                  <a:noFill/>
                </a:ln>
                <a:solidFill>
                  <a:schemeClr val="tx1"/>
                </a:solidFill>
                <a:effectLst/>
                <a:latin typeface="Times New Roman" pitchFamily="18" charset="0"/>
              </a:endParaRPr>
            </a:p>
          </p:txBody>
        </p:sp>
        <p:sp>
          <p:nvSpPr>
            <p:cNvPr id="13" name="椭圆 12"/>
            <p:cNvSpPr/>
            <p:nvPr/>
          </p:nvSpPr>
          <p:spPr bwMode="auto">
            <a:xfrm>
              <a:off x="7059637" y="3092547"/>
              <a:ext cx="168812" cy="168812"/>
            </a:xfrm>
            <a:prstGeom prst="ellipse">
              <a:avLst/>
            </a:prstGeom>
            <a:solidFill>
              <a:srgbClr val="FFC000"/>
            </a:solidFill>
            <a:ln w="25400" cap="flat" cmpd="sng" algn="ctr">
              <a:solidFill>
                <a:schemeClr val="tx2"/>
              </a:solidFill>
              <a:prstDash val="solid"/>
              <a:round/>
              <a:headEnd type="none" w="med" len="med"/>
              <a:tailEnd type="arrow" w="lg" len="lg"/>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0" i="0" u="none" strike="noStrike" cap="none" normalizeH="0" baseline="0" smtClean="0">
                <a:ln>
                  <a:noFill/>
                </a:ln>
                <a:solidFill>
                  <a:schemeClr val="tx1"/>
                </a:solidFill>
                <a:effectLst/>
                <a:latin typeface="Times New Roman" pitchFamily="18" charset="0"/>
              </a:endParaRPr>
            </a:p>
          </p:txBody>
        </p:sp>
      </p:grpSp>
      <p:sp>
        <p:nvSpPr>
          <p:cNvPr id="14" name="椭圆 13"/>
          <p:cNvSpPr/>
          <p:nvPr/>
        </p:nvSpPr>
        <p:spPr bwMode="auto">
          <a:xfrm>
            <a:off x="403274" y="3906128"/>
            <a:ext cx="168812" cy="168812"/>
          </a:xfrm>
          <a:prstGeom prst="ellipse">
            <a:avLst/>
          </a:prstGeom>
          <a:solidFill>
            <a:srgbClr val="FFC000"/>
          </a:solidFill>
          <a:ln w="25400" cap="flat" cmpd="sng" algn="ctr">
            <a:solidFill>
              <a:schemeClr val="tx2"/>
            </a:solidFill>
            <a:prstDash val="solid"/>
            <a:round/>
            <a:headEnd type="none" w="med" len="med"/>
            <a:tailEnd type="arrow" w="lg" len="lg"/>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a:spLocks/>
          </p:cNvSpPr>
          <p:nvPr/>
        </p:nvSpPr>
        <p:spPr bwMode="auto">
          <a:xfrm>
            <a:off x="784274" y="1580271"/>
            <a:ext cx="7772400" cy="330121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4400" b="0" i="0" u="none" strike="noStrike" kern="0" cap="none" spc="0" normalizeH="0" baseline="0" noProof="0" dirty="0" smtClean="0">
                <a:ln>
                  <a:noFill/>
                </a:ln>
                <a:solidFill>
                  <a:schemeClr val="tx2"/>
                </a:solidFill>
                <a:effectLst/>
                <a:uLnTx/>
                <a:uFillTx/>
                <a:latin typeface="Arial Unicode MS" pitchFamily="34" charset="-122"/>
                <a:ea typeface="Arial Unicode MS" pitchFamily="34" charset="-122"/>
                <a:cs typeface="Arial Unicode MS" pitchFamily="34" charset="-122"/>
              </a:rPr>
              <a:t/>
            </a:r>
            <a:br>
              <a:rPr kumimoji="0" lang="en-US" altLang="zh-CN" sz="4400" b="0" i="0" u="none" strike="noStrike" kern="0" cap="none" spc="0" normalizeH="0" baseline="0" noProof="0" dirty="0" smtClean="0">
                <a:ln>
                  <a:noFill/>
                </a:ln>
                <a:solidFill>
                  <a:schemeClr val="tx2"/>
                </a:solidFill>
                <a:effectLst/>
                <a:uLnTx/>
                <a:uFillTx/>
                <a:latin typeface="Arial Unicode MS" pitchFamily="34" charset="-122"/>
                <a:ea typeface="Arial Unicode MS" pitchFamily="34" charset="-122"/>
                <a:cs typeface="Arial Unicode MS" pitchFamily="34" charset="-122"/>
              </a:rPr>
            </a:br>
            <a:r>
              <a:rPr lang="en-US" altLang="zh-CN" sz="4400" kern="0" dirty="0" smtClean="0">
                <a:solidFill>
                  <a:schemeClr val="tx2"/>
                </a:solidFill>
                <a:latin typeface="Arial Unicode MS" pitchFamily="34" charset="-122"/>
                <a:ea typeface="Arial Unicode MS" pitchFamily="34" charset="-122"/>
                <a:cs typeface="Arial Unicode MS" pitchFamily="34" charset="-122"/>
              </a:rPr>
              <a:t>  </a:t>
            </a:r>
            <a:r>
              <a:rPr kumimoji="0" lang="en-US" altLang="zh-CN" sz="4800" b="0" i="0" u="none" strike="noStrike" kern="0" cap="none" spc="0" normalizeH="0" baseline="0" noProof="0" dirty="0" smtClean="0">
                <a:ln>
                  <a:noFill/>
                </a:ln>
                <a:solidFill>
                  <a:schemeClr val="tx2"/>
                </a:solidFill>
                <a:effectLst/>
                <a:uLnTx/>
                <a:uFillTx/>
                <a:latin typeface="Arial" pitchFamily="34" charset="0"/>
                <a:ea typeface="Arial Unicode MS" pitchFamily="34" charset="-122"/>
                <a:cs typeface="Arial" pitchFamily="34" charset="0"/>
              </a:rPr>
              <a:t>Seamless Warping of DTI</a:t>
            </a:r>
            <a:r>
              <a:rPr kumimoji="0" lang="en-US" altLang="zh-CN" sz="4400" b="0" i="0" u="none" strike="noStrike" kern="0" cap="none" spc="0" normalizeH="0" baseline="0" noProof="0" dirty="0" smtClean="0">
                <a:ln>
                  <a:noFill/>
                </a:ln>
                <a:solidFill>
                  <a:schemeClr val="tx2"/>
                </a:solidFill>
                <a:effectLst/>
                <a:uLnTx/>
                <a:uFillTx/>
                <a:latin typeface="Arial Unicode MS" pitchFamily="34" charset="-122"/>
                <a:ea typeface="Arial Unicode MS" pitchFamily="34" charset="-122"/>
                <a:cs typeface="Arial Unicode MS" pitchFamily="34" charset="-122"/>
              </a:rPr>
              <a:t/>
            </a:r>
            <a:br>
              <a:rPr kumimoji="0" lang="en-US" altLang="zh-CN" sz="4400" b="0" i="0" u="none" strike="noStrike" kern="0" cap="none" spc="0" normalizeH="0" baseline="0" noProof="0" dirty="0" smtClean="0">
                <a:ln>
                  <a:noFill/>
                </a:ln>
                <a:solidFill>
                  <a:schemeClr val="tx2"/>
                </a:solidFill>
                <a:effectLst/>
                <a:uLnTx/>
                <a:uFillTx/>
                <a:latin typeface="Arial Unicode MS" pitchFamily="34" charset="-122"/>
                <a:ea typeface="Arial Unicode MS" pitchFamily="34" charset="-122"/>
                <a:cs typeface="Arial Unicode MS" pitchFamily="34" charset="-122"/>
              </a:rPr>
            </a:br>
            <a:r>
              <a:rPr kumimoji="0" lang="en-US" altLang="zh-CN" sz="4400" b="0" i="0" u="none" strike="noStrike" kern="0" cap="none" spc="0" normalizeH="0" baseline="0" noProof="0" dirty="0" smtClean="0">
                <a:ln>
                  <a:noFill/>
                </a:ln>
                <a:solidFill>
                  <a:schemeClr val="tx2"/>
                </a:solidFill>
                <a:effectLst/>
                <a:uLnTx/>
                <a:uFillTx/>
                <a:latin typeface="Arial Unicode MS" pitchFamily="34" charset="-122"/>
                <a:ea typeface="Arial Unicode MS" pitchFamily="34" charset="-122"/>
                <a:cs typeface="Arial Unicode MS" pitchFamily="34" charset="-122"/>
              </a:rPr>
              <a:t/>
            </a:r>
            <a:br>
              <a:rPr kumimoji="0" lang="en-US" altLang="zh-CN" sz="4400" b="0" i="0" u="none" strike="noStrike" kern="0" cap="none" spc="0" normalizeH="0" baseline="0" noProof="0" dirty="0" smtClean="0">
                <a:ln>
                  <a:noFill/>
                </a:ln>
                <a:solidFill>
                  <a:schemeClr val="tx2"/>
                </a:solidFill>
                <a:effectLst/>
                <a:uLnTx/>
                <a:uFillTx/>
                <a:latin typeface="Arial Unicode MS" pitchFamily="34" charset="-122"/>
                <a:ea typeface="Arial Unicode MS" pitchFamily="34" charset="-122"/>
                <a:cs typeface="Arial Unicode MS" pitchFamily="34" charset="-122"/>
              </a:rPr>
            </a:br>
            <a:endParaRPr kumimoji="0" lang="zh-CN" altLang="en-US" sz="4400" b="0" i="0" u="none" strike="noStrike" kern="0" cap="none" spc="0" normalizeH="0" baseline="0" noProof="0" dirty="0">
              <a:ln>
                <a:noFill/>
              </a:ln>
              <a:solidFill>
                <a:schemeClr val="tx2"/>
              </a:solidFill>
              <a:effectLst/>
              <a:uLnTx/>
              <a:uFillTx/>
              <a:latin typeface="Arial Unicode MS" pitchFamily="34" charset="-122"/>
              <a:ea typeface="Arial Unicode MS" pitchFamily="34" charset="-122"/>
              <a:cs typeface="Arial Unicode MS" pitchFamily="34"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8"/>
          <p:cNvGrpSpPr>
            <a:grpSpLocks/>
          </p:cNvGrpSpPr>
          <p:nvPr/>
        </p:nvGrpSpPr>
        <p:grpSpPr bwMode="auto">
          <a:xfrm>
            <a:off x="825500" y="2057400"/>
            <a:ext cx="2227263" cy="3657600"/>
            <a:chOff x="520" y="1224"/>
            <a:chExt cx="1403" cy="2304"/>
          </a:xfrm>
        </p:grpSpPr>
        <p:sp>
          <p:nvSpPr>
            <p:cNvPr id="18479" name="Freeform 5"/>
            <p:cNvSpPr>
              <a:spLocks/>
            </p:cNvSpPr>
            <p:nvPr/>
          </p:nvSpPr>
          <p:spPr bwMode="auto">
            <a:xfrm>
              <a:off x="520" y="1560"/>
              <a:ext cx="960" cy="1968"/>
            </a:xfrm>
            <a:custGeom>
              <a:avLst/>
              <a:gdLst>
                <a:gd name="T0" fmla="*/ 0 w 807"/>
                <a:gd name="T1" fmla="*/ 0 h 1705"/>
                <a:gd name="T2" fmla="*/ 1134 w 807"/>
                <a:gd name="T3" fmla="*/ 838 h 1705"/>
                <a:gd name="T4" fmla="*/ 1424 w 807"/>
                <a:gd name="T5" fmla="*/ 1225 h 1705"/>
                <a:gd name="T6" fmla="*/ 1662 w 807"/>
                <a:gd name="T7" fmla="*/ 1701 h 1705"/>
                <a:gd name="T8" fmla="*/ 1872 w 807"/>
                <a:gd name="T9" fmla="*/ 2586 h 1705"/>
                <a:gd name="T10" fmla="*/ 1899 w 807"/>
                <a:gd name="T11" fmla="*/ 3493 h 1705"/>
                <a:gd name="T12" fmla="*/ 0 60000 65536"/>
                <a:gd name="T13" fmla="*/ 0 60000 65536"/>
                <a:gd name="T14" fmla="*/ 0 60000 65536"/>
                <a:gd name="T15" fmla="*/ 0 60000 65536"/>
                <a:gd name="T16" fmla="*/ 0 60000 65536"/>
                <a:gd name="T17" fmla="*/ 0 60000 65536"/>
                <a:gd name="T18" fmla="*/ 0 w 807"/>
                <a:gd name="T19" fmla="*/ 0 h 1705"/>
                <a:gd name="T20" fmla="*/ 807 w 807"/>
                <a:gd name="T21" fmla="*/ 1705 h 1705"/>
              </a:gdLst>
              <a:ahLst/>
              <a:cxnLst>
                <a:cxn ang="T12">
                  <a:pos x="T0" y="T1"/>
                </a:cxn>
                <a:cxn ang="T13">
                  <a:pos x="T2" y="T3"/>
                </a:cxn>
                <a:cxn ang="T14">
                  <a:pos x="T4" y="T5"/>
                </a:cxn>
                <a:cxn ang="T15">
                  <a:pos x="T6" y="T7"/>
                </a:cxn>
                <a:cxn ang="T16">
                  <a:pos x="T8" y="T9"/>
                </a:cxn>
                <a:cxn ang="T17">
                  <a:pos x="T10" y="T11"/>
                </a:cxn>
              </a:cxnLst>
              <a:rect l="T18" t="T19" r="T20" b="T21"/>
              <a:pathLst>
                <a:path w="807" h="1705">
                  <a:moveTo>
                    <a:pt x="0" y="0"/>
                  </a:moveTo>
                  <a:cubicBezTo>
                    <a:pt x="201" y="67"/>
                    <a:pt x="350" y="248"/>
                    <a:pt x="476" y="409"/>
                  </a:cubicBezTo>
                  <a:cubicBezTo>
                    <a:pt x="524" y="470"/>
                    <a:pt x="543" y="543"/>
                    <a:pt x="598" y="598"/>
                  </a:cubicBezTo>
                  <a:cubicBezTo>
                    <a:pt x="618" y="680"/>
                    <a:pt x="667" y="752"/>
                    <a:pt x="698" y="830"/>
                  </a:cubicBezTo>
                  <a:cubicBezTo>
                    <a:pt x="726" y="974"/>
                    <a:pt x="769" y="1115"/>
                    <a:pt x="786" y="1262"/>
                  </a:cubicBezTo>
                  <a:cubicBezTo>
                    <a:pt x="807" y="1438"/>
                    <a:pt x="797" y="1481"/>
                    <a:pt x="797" y="1705"/>
                  </a:cubicBezTo>
                </a:path>
              </a:pathLst>
            </a:custGeom>
            <a:noFill/>
            <a:ln w="28575">
              <a:solidFill>
                <a:schemeClr val="tx1"/>
              </a:solidFill>
              <a:round/>
              <a:headEnd/>
              <a:tailEnd/>
            </a:ln>
          </p:spPr>
          <p:txBody>
            <a:bodyPr/>
            <a:lstStyle/>
            <a:p>
              <a:endParaRPr lang="zh-CN" altLang="en-US">
                <a:ea typeface="宋体" pitchFamily="2" charset="-122"/>
              </a:endParaRPr>
            </a:p>
          </p:txBody>
        </p:sp>
        <p:sp>
          <p:nvSpPr>
            <p:cNvPr id="18480" name="Freeform 6"/>
            <p:cNvSpPr>
              <a:spLocks/>
            </p:cNvSpPr>
            <p:nvPr/>
          </p:nvSpPr>
          <p:spPr bwMode="auto">
            <a:xfrm>
              <a:off x="616" y="1224"/>
              <a:ext cx="1307" cy="2282"/>
            </a:xfrm>
            <a:custGeom>
              <a:avLst/>
              <a:gdLst>
                <a:gd name="T0" fmla="*/ 0 w 1307"/>
                <a:gd name="T1" fmla="*/ 0 h 2282"/>
                <a:gd name="T2" fmla="*/ 221 w 1307"/>
                <a:gd name="T3" fmla="*/ 11 h 2282"/>
                <a:gd name="T4" fmla="*/ 310 w 1307"/>
                <a:gd name="T5" fmla="*/ 66 h 2282"/>
                <a:gd name="T6" fmla="*/ 410 w 1307"/>
                <a:gd name="T7" fmla="*/ 111 h 2282"/>
                <a:gd name="T8" fmla="*/ 542 w 1307"/>
                <a:gd name="T9" fmla="*/ 210 h 2282"/>
                <a:gd name="T10" fmla="*/ 576 w 1307"/>
                <a:gd name="T11" fmla="*/ 244 h 2282"/>
                <a:gd name="T12" fmla="*/ 620 w 1307"/>
                <a:gd name="T13" fmla="*/ 266 h 2282"/>
                <a:gd name="T14" fmla="*/ 775 w 1307"/>
                <a:gd name="T15" fmla="*/ 399 h 2282"/>
                <a:gd name="T16" fmla="*/ 919 w 1307"/>
                <a:gd name="T17" fmla="*/ 543 h 2282"/>
                <a:gd name="T18" fmla="*/ 974 w 1307"/>
                <a:gd name="T19" fmla="*/ 598 h 2282"/>
                <a:gd name="T20" fmla="*/ 1063 w 1307"/>
                <a:gd name="T21" fmla="*/ 731 h 2282"/>
                <a:gd name="T22" fmla="*/ 1096 w 1307"/>
                <a:gd name="T23" fmla="*/ 809 h 2282"/>
                <a:gd name="T24" fmla="*/ 1152 w 1307"/>
                <a:gd name="T25" fmla="*/ 897 h 2282"/>
                <a:gd name="T26" fmla="*/ 1196 w 1307"/>
                <a:gd name="T27" fmla="*/ 1019 h 2282"/>
                <a:gd name="T28" fmla="*/ 1274 w 1307"/>
                <a:gd name="T29" fmla="*/ 1329 h 2282"/>
                <a:gd name="T30" fmla="*/ 1307 w 1307"/>
                <a:gd name="T31" fmla="*/ 1772 h 2282"/>
                <a:gd name="T32" fmla="*/ 1296 w 1307"/>
                <a:gd name="T33" fmla="*/ 2193 h 2282"/>
                <a:gd name="T34" fmla="*/ 1274 w 1307"/>
                <a:gd name="T35" fmla="*/ 2282 h 228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07"/>
                <a:gd name="T55" fmla="*/ 0 h 2282"/>
                <a:gd name="T56" fmla="*/ 1307 w 1307"/>
                <a:gd name="T57" fmla="*/ 2282 h 228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07" h="2282">
                  <a:moveTo>
                    <a:pt x="0" y="0"/>
                  </a:moveTo>
                  <a:cubicBezTo>
                    <a:pt x="74" y="4"/>
                    <a:pt x="148" y="5"/>
                    <a:pt x="221" y="11"/>
                  </a:cubicBezTo>
                  <a:cubicBezTo>
                    <a:pt x="261" y="14"/>
                    <a:pt x="276" y="46"/>
                    <a:pt x="310" y="66"/>
                  </a:cubicBezTo>
                  <a:cubicBezTo>
                    <a:pt x="341" y="85"/>
                    <a:pt x="377" y="95"/>
                    <a:pt x="410" y="111"/>
                  </a:cubicBezTo>
                  <a:cubicBezTo>
                    <a:pt x="453" y="154"/>
                    <a:pt x="497" y="171"/>
                    <a:pt x="542" y="210"/>
                  </a:cubicBezTo>
                  <a:cubicBezTo>
                    <a:pt x="554" y="220"/>
                    <a:pt x="563" y="235"/>
                    <a:pt x="576" y="244"/>
                  </a:cubicBezTo>
                  <a:cubicBezTo>
                    <a:pt x="589" y="254"/>
                    <a:pt x="607" y="256"/>
                    <a:pt x="620" y="266"/>
                  </a:cubicBezTo>
                  <a:cubicBezTo>
                    <a:pt x="681" y="314"/>
                    <a:pt x="710" y="359"/>
                    <a:pt x="775" y="399"/>
                  </a:cubicBezTo>
                  <a:cubicBezTo>
                    <a:pt x="818" y="456"/>
                    <a:pt x="858" y="506"/>
                    <a:pt x="919" y="543"/>
                  </a:cubicBezTo>
                  <a:cubicBezTo>
                    <a:pt x="976" y="628"/>
                    <a:pt x="903" y="528"/>
                    <a:pt x="974" y="598"/>
                  </a:cubicBezTo>
                  <a:cubicBezTo>
                    <a:pt x="1009" y="633"/>
                    <a:pt x="1041" y="687"/>
                    <a:pt x="1063" y="731"/>
                  </a:cubicBezTo>
                  <a:cubicBezTo>
                    <a:pt x="1098" y="801"/>
                    <a:pt x="1042" y="723"/>
                    <a:pt x="1096" y="809"/>
                  </a:cubicBezTo>
                  <a:cubicBezTo>
                    <a:pt x="1142" y="882"/>
                    <a:pt x="1120" y="822"/>
                    <a:pt x="1152" y="897"/>
                  </a:cubicBezTo>
                  <a:cubicBezTo>
                    <a:pt x="1170" y="938"/>
                    <a:pt x="1176" y="978"/>
                    <a:pt x="1196" y="1019"/>
                  </a:cubicBezTo>
                  <a:cubicBezTo>
                    <a:pt x="1214" y="1125"/>
                    <a:pt x="1246" y="1226"/>
                    <a:pt x="1274" y="1329"/>
                  </a:cubicBezTo>
                  <a:cubicBezTo>
                    <a:pt x="1290" y="1476"/>
                    <a:pt x="1298" y="1624"/>
                    <a:pt x="1307" y="1772"/>
                  </a:cubicBezTo>
                  <a:cubicBezTo>
                    <a:pt x="1303" y="1912"/>
                    <a:pt x="1302" y="2053"/>
                    <a:pt x="1296" y="2193"/>
                  </a:cubicBezTo>
                  <a:cubicBezTo>
                    <a:pt x="1295" y="2224"/>
                    <a:pt x="1274" y="2282"/>
                    <a:pt x="1274" y="2282"/>
                  </a:cubicBezTo>
                </a:path>
              </a:pathLst>
            </a:custGeom>
            <a:noFill/>
            <a:ln w="38100">
              <a:solidFill>
                <a:schemeClr val="tx1"/>
              </a:solidFill>
              <a:round/>
              <a:headEnd/>
              <a:tailEnd/>
            </a:ln>
          </p:spPr>
          <p:txBody>
            <a:bodyPr/>
            <a:lstStyle/>
            <a:p>
              <a:endParaRPr lang="zh-CN" altLang="en-US">
                <a:ea typeface="宋体" pitchFamily="2" charset="-122"/>
              </a:endParaRPr>
            </a:p>
          </p:txBody>
        </p:sp>
      </p:grpSp>
      <p:grpSp>
        <p:nvGrpSpPr>
          <p:cNvPr id="3" name="Group 57"/>
          <p:cNvGrpSpPr>
            <a:grpSpLocks/>
          </p:cNvGrpSpPr>
          <p:nvPr/>
        </p:nvGrpSpPr>
        <p:grpSpPr bwMode="auto">
          <a:xfrm>
            <a:off x="1181100" y="2451100"/>
            <a:ext cx="1752600" cy="3124200"/>
            <a:chOff x="712" y="1416"/>
            <a:chExt cx="1104" cy="1968"/>
          </a:xfrm>
        </p:grpSpPr>
        <p:sp>
          <p:nvSpPr>
            <p:cNvPr id="18475" name="Oval 7"/>
            <p:cNvSpPr>
              <a:spLocks noChangeArrowheads="1"/>
            </p:cNvSpPr>
            <p:nvPr/>
          </p:nvSpPr>
          <p:spPr bwMode="auto">
            <a:xfrm rot="2096927">
              <a:off x="712" y="1416"/>
              <a:ext cx="480" cy="288"/>
            </a:xfrm>
            <a:prstGeom prst="ellipse">
              <a:avLst/>
            </a:prstGeom>
            <a:solidFill>
              <a:srgbClr val="CC99FF"/>
            </a:solidFill>
            <a:ln w="38100">
              <a:solidFill>
                <a:schemeClr val="tx1"/>
              </a:solidFill>
              <a:round/>
              <a:headEnd/>
              <a:tailEnd/>
            </a:ln>
          </p:spPr>
          <p:txBody>
            <a:bodyPr wrap="none" anchor="ctr"/>
            <a:lstStyle/>
            <a:p>
              <a:endParaRPr lang="zh-CN" altLang="en-US">
                <a:ea typeface="宋体" pitchFamily="2" charset="-122"/>
              </a:endParaRPr>
            </a:p>
          </p:txBody>
        </p:sp>
        <p:sp>
          <p:nvSpPr>
            <p:cNvPr id="18476" name="Oval 8"/>
            <p:cNvSpPr>
              <a:spLocks noChangeArrowheads="1"/>
            </p:cNvSpPr>
            <p:nvPr/>
          </p:nvSpPr>
          <p:spPr bwMode="auto">
            <a:xfrm rot="3756027">
              <a:off x="1144" y="1848"/>
              <a:ext cx="480" cy="288"/>
            </a:xfrm>
            <a:prstGeom prst="ellipse">
              <a:avLst/>
            </a:prstGeom>
            <a:solidFill>
              <a:schemeClr val="tx2"/>
            </a:solidFill>
            <a:ln w="38100">
              <a:solidFill>
                <a:schemeClr val="tx1"/>
              </a:solidFill>
              <a:round/>
              <a:headEnd/>
              <a:tailEnd/>
            </a:ln>
          </p:spPr>
          <p:txBody>
            <a:bodyPr wrap="none" anchor="ctr"/>
            <a:lstStyle/>
            <a:p>
              <a:endParaRPr lang="zh-CN" altLang="en-US">
                <a:ea typeface="宋体" pitchFamily="2" charset="-122"/>
              </a:endParaRPr>
            </a:p>
          </p:txBody>
        </p:sp>
        <p:sp>
          <p:nvSpPr>
            <p:cNvPr id="18477" name="Oval 9"/>
            <p:cNvSpPr>
              <a:spLocks noChangeArrowheads="1"/>
            </p:cNvSpPr>
            <p:nvPr/>
          </p:nvSpPr>
          <p:spPr bwMode="auto">
            <a:xfrm rot="4712010">
              <a:off x="1384" y="2424"/>
              <a:ext cx="480" cy="288"/>
            </a:xfrm>
            <a:prstGeom prst="ellipse">
              <a:avLst/>
            </a:prstGeom>
            <a:solidFill>
              <a:srgbClr val="00FF00"/>
            </a:solidFill>
            <a:ln w="38100">
              <a:solidFill>
                <a:schemeClr val="tx1"/>
              </a:solidFill>
              <a:round/>
              <a:headEnd/>
              <a:tailEnd/>
            </a:ln>
          </p:spPr>
          <p:txBody>
            <a:bodyPr wrap="none" anchor="ctr"/>
            <a:lstStyle/>
            <a:p>
              <a:endParaRPr lang="zh-CN" altLang="en-US">
                <a:ea typeface="宋体" pitchFamily="2" charset="-122"/>
              </a:endParaRPr>
            </a:p>
          </p:txBody>
        </p:sp>
        <p:sp>
          <p:nvSpPr>
            <p:cNvPr id="18478" name="Oval 10"/>
            <p:cNvSpPr>
              <a:spLocks noChangeArrowheads="1"/>
            </p:cNvSpPr>
            <p:nvPr/>
          </p:nvSpPr>
          <p:spPr bwMode="auto">
            <a:xfrm rot="5355714">
              <a:off x="1432" y="3000"/>
              <a:ext cx="480" cy="288"/>
            </a:xfrm>
            <a:prstGeom prst="ellipse">
              <a:avLst/>
            </a:prstGeom>
            <a:solidFill>
              <a:srgbClr val="FF7E83"/>
            </a:solidFill>
            <a:ln w="38100">
              <a:solidFill>
                <a:schemeClr val="tx1"/>
              </a:solidFill>
              <a:round/>
              <a:headEnd/>
              <a:tailEnd/>
            </a:ln>
          </p:spPr>
          <p:txBody>
            <a:bodyPr wrap="none" anchor="ctr"/>
            <a:lstStyle/>
            <a:p>
              <a:endParaRPr lang="zh-CN" altLang="en-US">
                <a:ea typeface="宋体" pitchFamily="2" charset="-122"/>
              </a:endParaRPr>
            </a:p>
          </p:txBody>
        </p:sp>
      </p:grpSp>
      <p:sp>
        <p:nvSpPr>
          <p:cNvPr id="11285" name="Text Box 21"/>
          <p:cNvSpPr txBox="1">
            <a:spLocks noChangeArrowheads="1"/>
          </p:cNvSpPr>
          <p:nvPr/>
        </p:nvSpPr>
        <p:spPr bwMode="auto">
          <a:xfrm>
            <a:off x="1003300" y="6019800"/>
            <a:ext cx="2438400" cy="457200"/>
          </a:xfrm>
          <a:prstGeom prst="rect">
            <a:avLst/>
          </a:prstGeom>
          <a:noFill/>
          <a:ln w="9525">
            <a:noFill/>
            <a:miter lim="800000"/>
            <a:headEnd/>
            <a:tailEnd/>
          </a:ln>
        </p:spPr>
        <p:txBody>
          <a:bodyPr>
            <a:spAutoFit/>
          </a:bodyPr>
          <a:lstStyle/>
          <a:p>
            <a:pPr algn="ctr"/>
            <a:r>
              <a:rPr lang="en-US" altLang="zh-CN">
                <a:latin typeface="Comic Sans MS" pitchFamily="66" charset="0"/>
                <a:ea typeface="宋体" pitchFamily="2" charset="-122"/>
              </a:rPr>
              <a:t>Original Fiber </a:t>
            </a:r>
          </a:p>
        </p:txBody>
      </p:sp>
      <p:sp>
        <p:nvSpPr>
          <p:cNvPr id="11286" name="Text Box 22"/>
          <p:cNvSpPr txBox="1">
            <a:spLocks noChangeArrowheads="1"/>
          </p:cNvSpPr>
          <p:nvPr/>
        </p:nvSpPr>
        <p:spPr bwMode="auto">
          <a:xfrm>
            <a:off x="5143500" y="6035675"/>
            <a:ext cx="2822575" cy="457200"/>
          </a:xfrm>
          <a:prstGeom prst="rect">
            <a:avLst/>
          </a:prstGeom>
          <a:noFill/>
          <a:ln w="9525">
            <a:noFill/>
            <a:miter lim="800000"/>
            <a:headEnd/>
            <a:tailEnd/>
          </a:ln>
        </p:spPr>
        <p:txBody>
          <a:bodyPr>
            <a:spAutoFit/>
          </a:bodyPr>
          <a:lstStyle/>
          <a:p>
            <a:pPr algn="ctr"/>
            <a:r>
              <a:rPr lang="en-US" altLang="zh-CN">
                <a:latin typeface="Comic Sans MS" pitchFamily="66" charset="0"/>
                <a:ea typeface="宋体" pitchFamily="2" charset="-122"/>
              </a:rPr>
              <a:t>Deformed fiber</a:t>
            </a:r>
          </a:p>
        </p:txBody>
      </p:sp>
      <p:sp>
        <p:nvSpPr>
          <p:cNvPr id="11317" name="Rectangle 53"/>
          <p:cNvSpPr>
            <a:spLocks noChangeArrowheads="1"/>
          </p:cNvSpPr>
          <p:nvPr/>
        </p:nvSpPr>
        <p:spPr bwMode="auto">
          <a:xfrm>
            <a:off x="728003" y="1022252"/>
            <a:ext cx="5478463" cy="579438"/>
          </a:xfrm>
          <a:prstGeom prst="rect">
            <a:avLst/>
          </a:prstGeom>
          <a:noFill/>
          <a:ln w="9525">
            <a:noFill/>
            <a:miter lim="800000"/>
            <a:headEnd/>
            <a:tailEnd/>
          </a:ln>
        </p:spPr>
        <p:txBody>
          <a:bodyPr wrap="none">
            <a:spAutoFit/>
          </a:bodyPr>
          <a:lstStyle/>
          <a:p>
            <a:r>
              <a:rPr lang="en-US" altLang="zh-CN" sz="3200" dirty="0">
                <a:latin typeface="Comic Sans MS" pitchFamily="66" charset="0"/>
                <a:ea typeface="宋体" pitchFamily="2" charset="-122"/>
              </a:rPr>
              <a:t>Tensors must be reoriented</a:t>
            </a:r>
          </a:p>
        </p:txBody>
      </p:sp>
      <p:grpSp>
        <p:nvGrpSpPr>
          <p:cNvPr id="4" name="Group 67"/>
          <p:cNvGrpSpPr>
            <a:grpSpLocks/>
          </p:cNvGrpSpPr>
          <p:nvPr/>
        </p:nvGrpSpPr>
        <p:grpSpPr bwMode="auto">
          <a:xfrm>
            <a:off x="3811588" y="1892300"/>
            <a:ext cx="3135312" cy="3973513"/>
            <a:chOff x="2401" y="1120"/>
            <a:chExt cx="1975" cy="2503"/>
          </a:xfrm>
        </p:grpSpPr>
        <p:sp>
          <p:nvSpPr>
            <p:cNvPr id="18473" name="Freeform 60"/>
            <p:cNvSpPr>
              <a:spLocks/>
            </p:cNvSpPr>
            <p:nvPr/>
          </p:nvSpPr>
          <p:spPr bwMode="auto">
            <a:xfrm>
              <a:off x="2401" y="1408"/>
              <a:ext cx="1440" cy="2215"/>
            </a:xfrm>
            <a:custGeom>
              <a:avLst/>
              <a:gdLst>
                <a:gd name="T0" fmla="*/ 0 w 1440"/>
                <a:gd name="T1" fmla="*/ 0 h 2215"/>
                <a:gd name="T2" fmla="*/ 254 w 1440"/>
                <a:gd name="T3" fmla="*/ 11 h 2215"/>
                <a:gd name="T4" fmla="*/ 421 w 1440"/>
                <a:gd name="T5" fmla="*/ 44 h 2215"/>
                <a:gd name="T6" fmla="*/ 542 w 1440"/>
                <a:gd name="T7" fmla="*/ 89 h 2215"/>
                <a:gd name="T8" fmla="*/ 731 w 1440"/>
                <a:gd name="T9" fmla="*/ 210 h 2215"/>
                <a:gd name="T10" fmla="*/ 642 w 1440"/>
                <a:gd name="T11" fmla="*/ 864 h 2215"/>
                <a:gd name="T12" fmla="*/ 653 w 1440"/>
                <a:gd name="T13" fmla="*/ 1030 h 2215"/>
                <a:gd name="T14" fmla="*/ 731 w 1440"/>
                <a:gd name="T15" fmla="*/ 1152 h 2215"/>
                <a:gd name="T16" fmla="*/ 819 w 1440"/>
                <a:gd name="T17" fmla="*/ 1252 h 2215"/>
                <a:gd name="T18" fmla="*/ 908 w 1440"/>
                <a:gd name="T19" fmla="*/ 1307 h 2215"/>
                <a:gd name="T20" fmla="*/ 1118 w 1440"/>
                <a:gd name="T21" fmla="*/ 1385 h 2215"/>
                <a:gd name="T22" fmla="*/ 1229 w 1440"/>
                <a:gd name="T23" fmla="*/ 1451 h 2215"/>
                <a:gd name="T24" fmla="*/ 1362 w 1440"/>
                <a:gd name="T25" fmla="*/ 1628 h 2215"/>
                <a:gd name="T26" fmla="*/ 1440 w 1440"/>
                <a:gd name="T27" fmla="*/ 1894 h 2215"/>
                <a:gd name="T28" fmla="*/ 1429 w 1440"/>
                <a:gd name="T29" fmla="*/ 2149 h 2215"/>
                <a:gd name="T30" fmla="*/ 1417 w 1440"/>
                <a:gd name="T31" fmla="*/ 2215 h 221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40"/>
                <a:gd name="T49" fmla="*/ 0 h 2215"/>
                <a:gd name="T50" fmla="*/ 1440 w 1440"/>
                <a:gd name="T51" fmla="*/ 2215 h 221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40" h="2215">
                  <a:moveTo>
                    <a:pt x="0" y="0"/>
                  </a:moveTo>
                  <a:cubicBezTo>
                    <a:pt x="85" y="4"/>
                    <a:pt x="169" y="5"/>
                    <a:pt x="254" y="11"/>
                  </a:cubicBezTo>
                  <a:cubicBezTo>
                    <a:pt x="307" y="15"/>
                    <a:pt x="369" y="38"/>
                    <a:pt x="421" y="44"/>
                  </a:cubicBezTo>
                  <a:cubicBezTo>
                    <a:pt x="467" y="55"/>
                    <a:pt x="499" y="72"/>
                    <a:pt x="542" y="89"/>
                  </a:cubicBezTo>
                  <a:cubicBezTo>
                    <a:pt x="632" y="123"/>
                    <a:pt x="674" y="124"/>
                    <a:pt x="731" y="210"/>
                  </a:cubicBezTo>
                  <a:cubicBezTo>
                    <a:pt x="798" y="417"/>
                    <a:pt x="693" y="661"/>
                    <a:pt x="642" y="864"/>
                  </a:cubicBezTo>
                  <a:cubicBezTo>
                    <a:pt x="646" y="919"/>
                    <a:pt x="641" y="976"/>
                    <a:pt x="653" y="1030"/>
                  </a:cubicBezTo>
                  <a:cubicBezTo>
                    <a:pt x="673" y="1121"/>
                    <a:pt x="688" y="1102"/>
                    <a:pt x="731" y="1152"/>
                  </a:cubicBezTo>
                  <a:cubicBezTo>
                    <a:pt x="765" y="1192"/>
                    <a:pt x="758" y="1222"/>
                    <a:pt x="819" y="1252"/>
                  </a:cubicBezTo>
                  <a:cubicBezTo>
                    <a:pt x="928" y="1306"/>
                    <a:pt x="798" y="1238"/>
                    <a:pt x="908" y="1307"/>
                  </a:cubicBezTo>
                  <a:cubicBezTo>
                    <a:pt x="965" y="1343"/>
                    <a:pt x="1052" y="1369"/>
                    <a:pt x="1118" y="1385"/>
                  </a:cubicBezTo>
                  <a:cubicBezTo>
                    <a:pt x="1154" y="1409"/>
                    <a:pt x="1193" y="1427"/>
                    <a:pt x="1229" y="1451"/>
                  </a:cubicBezTo>
                  <a:cubicBezTo>
                    <a:pt x="1270" y="1512"/>
                    <a:pt x="1320" y="1566"/>
                    <a:pt x="1362" y="1628"/>
                  </a:cubicBezTo>
                  <a:cubicBezTo>
                    <a:pt x="1410" y="1699"/>
                    <a:pt x="1428" y="1810"/>
                    <a:pt x="1440" y="1894"/>
                  </a:cubicBezTo>
                  <a:cubicBezTo>
                    <a:pt x="1436" y="1979"/>
                    <a:pt x="1435" y="2064"/>
                    <a:pt x="1429" y="2149"/>
                  </a:cubicBezTo>
                  <a:cubicBezTo>
                    <a:pt x="1427" y="2171"/>
                    <a:pt x="1417" y="2215"/>
                    <a:pt x="1417" y="2215"/>
                  </a:cubicBezTo>
                </a:path>
              </a:pathLst>
            </a:custGeom>
            <a:noFill/>
            <a:ln w="38100">
              <a:solidFill>
                <a:schemeClr val="tx1"/>
              </a:solidFill>
              <a:round/>
              <a:headEnd/>
              <a:tailEnd/>
            </a:ln>
          </p:spPr>
          <p:txBody>
            <a:bodyPr/>
            <a:lstStyle/>
            <a:p>
              <a:endParaRPr lang="zh-CN" altLang="en-US">
                <a:ea typeface="宋体" pitchFamily="2" charset="-122"/>
              </a:endParaRPr>
            </a:p>
          </p:txBody>
        </p:sp>
        <p:sp>
          <p:nvSpPr>
            <p:cNvPr id="18474" name="Freeform 61"/>
            <p:cNvSpPr>
              <a:spLocks/>
            </p:cNvSpPr>
            <p:nvPr/>
          </p:nvSpPr>
          <p:spPr bwMode="auto">
            <a:xfrm>
              <a:off x="2888" y="1120"/>
              <a:ext cx="1488" cy="2352"/>
            </a:xfrm>
            <a:custGeom>
              <a:avLst/>
              <a:gdLst>
                <a:gd name="T0" fmla="*/ 0 w 1440"/>
                <a:gd name="T1" fmla="*/ 0 h 2215"/>
                <a:gd name="T2" fmla="*/ 299 w 1440"/>
                <a:gd name="T3" fmla="*/ 16 h 2215"/>
                <a:gd name="T4" fmla="*/ 495 w 1440"/>
                <a:gd name="T5" fmla="*/ 59 h 2215"/>
                <a:gd name="T6" fmla="*/ 639 w 1440"/>
                <a:gd name="T7" fmla="*/ 121 h 2215"/>
                <a:gd name="T8" fmla="*/ 861 w 1440"/>
                <a:gd name="T9" fmla="*/ 285 h 2215"/>
                <a:gd name="T10" fmla="*/ 756 w 1440"/>
                <a:gd name="T11" fmla="*/ 1166 h 2215"/>
                <a:gd name="T12" fmla="*/ 770 w 1440"/>
                <a:gd name="T13" fmla="*/ 1391 h 2215"/>
                <a:gd name="T14" fmla="*/ 861 w 1440"/>
                <a:gd name="T15" fmla="*/ 1555 h 2215"/>
                <a:gd name="T16" fmla="*/ 964 w 1440"/>
                <a:gd name="T17" fmla="*/ 1689 h 2215"/>
                <a:gd name="T18" fmla="*/ 1068 w 1440"/>
                <a:gd name="T19" fmla="*/ 1765 h 2215"/>
                <a:gd name="T20" fmla="*/ 1318 w 1440"/>
                <a:gd name="T21" fmla="*/ 1871 h 2215"/>
                <a:gd name="T22" fmla="*/ 1448 w 1440"/>
                <a:gd name="T23" fmla="*/ 1958 h 2215"/>
                <a:gd name="T24" fmla="*/ 1604 w 1440"/>
                <a:gd name="T25" fmla="*/ 2199 h 2215"/>
                <a:gd name="T26" fmla="*/ 1697 w 1440"/>
                <a:gd name="T27" fmla="*/ 2556 h 2215"/>
                <a:gd name="T28" fmla="*/ 1684 w 1440"/>
                <a:gd name="T29" fmla="*/ 2901 h 2215"/>
                <a:gd name="T30" fmla="*/ 1669 w 1440"/>
                <a:gd name="T31" fmla="*/ 2989 h 221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40"/>
                <a:gd name="T49" fmla="*/ 0 h 2215"/>
                <a:gd name="T50" fmla="*/ 1440 w 1440"/>
                <a:gd name="T51" fmla="*/ 2215 h 221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40" h="2215">
                  <a:moveTo>
                    <a:pt x="0" y="0"/>
                  </a:moveTo>
                  <a:cubicBezTo>
                    <a:pt x="85" y="4"/>
                    <a:pt x="169" y="5"/>
                    <a:pt x="254" y="11"/>
                  </a:cubicBezTo>
                  <a:cubicBezTo>
                    <a:pt x="307" y="15"/>
                    <a:pt x="369" y="38"/>
                    <a:pt x="421" y="44"/>
                  </a:cubicBezTo>
                  <a:cubicBezTo>
                    <a:pt x="467" y="55"/>
                    <a:pt x="499" y="72"/>
                    <a:pt x="542" y="89"/>
                  </a:cubicBezTo>
                  <a:cubicBezTo>
                    <a:pt x="632" y="123"/>
                    <a:pt x="674" y="124"/>
                    <a:pt x="731" y="210"/>
                  </a:cubicBezTo>
                  <a:cubicBezTo>
                    <a:pt x="798" y="417"/>
                    <a:pt x="693" y="661"/>
                    <a:pt x="642" y="864"/>
                  </a:cubicBezTo>
                  <a:cubicBezTo>
                    <a:pt x="646" y="919"/>
                    <a:pt x="641" y="976"/>
                    <a:pt x="653" y="1030"/>
                  </a:cubicBezTo>
                  <a:cubicBezTo>
                    <a:pt x="673" y="1121"/>
                    <a:pt x="688" y="1102"/>
                    <a:pt x="731" y="1152"/>
                  </a:cubicBezTo>
                  <a:cubicBezTo>
                    <a:pt x="765" y="1192"/>
                    <a:pt x="758" y="1222"/>
                    <a:pt x="819" y="1252"/>
                  </a:cubicBezTo>
                  <a:cubicBezTo>
                    <a:pt x="928" y="1306"/>
                    <a:pt x="798" y="1238"/>
                    <a:pt x="908" y="1307"/>
                  </a:cubicBezTo>
                  <a:cubicBezTo>
                    <a:pt x="965" y="1343"/>
                    <a:pt x="1052" y="1369"/>
                    <a:pt x="1118" y="1385"/>
                  </a:cubicBezTo>
                  <a:cubicBezTo>
                    <a:pt x="1154" y="1409"/>
                    <a:pt x="1193" y="1427"/>
                    <a:pt x="1229" y="1451"/>
                  </a:cubicBezTo>
                  <a:cubicBezTo>
                    <a:pt x="1270" y="1512"/>
                    <a:pt x="1320" y="1566"/>
                    <a:pt x="1362" y="1628"/>
                  </a:cubicBezTo>
                  <a:cubicBezTo>
                    <a:pt x="1410" y="1699"/>
                    <a:pt x="1428" y="1810"/>
                    <a:pt x="1440" y="1894"/>
                  </a:cubicBezTo>
                  <a:cubicBezTo>
                    <a:pt x="1436" y="1979"/>
                    <a:pt x="1435" y="2064"/>
                    <a:pt x="1429" y="2149"/>
                  </a:cubicBezTo>
                  <a:cubicBezTo>
                    <a:pt x="1427" y="2171"/>
                    <a:pt x="1417" y="2215"/>
                    <a:pt x="1417" y="2215"/>
                  </a:cubicBezTo>
                </a:path>
              </a:pathLst>
            </a:custGeom>
            <a:noFill/>
            <a:ln w="38100">
              <a:solidFill>
                <a:schemeClr val="tx1"/>
              </a:solidFill>
              <a:round/>
              <a:headEnd/>
              <a:tailEnd/>
            </a:ln>
          </p:spPr>
          <p:txBody>
            <a:bodyPr/>
            <a:lstStyle/>
            <a:p>
              <a:endParaRPr lang="zh-CN" altLang="en-US">
                <a:ea typeface="宋体" pitchFamily="2" charset="-122"/>
              </a:endParaRPr>
            </a:p>
          </p:txBody>
        </p:sp>
      </p:grpSp>
      <p:grpSp>
        <p:nvGrpSpPr>
          <p:cNvPr id="7" name="Group 92"/>
          <p:cNvGrpSpPr>
            <a:grpSpLocks/>
          </p:cNvGrpSpPr>
          <p:nvPr/>
        </p:nvGrpSpPr>
        <p:grpSpPr bwMode="auto">
          <a:xfrm>
            <a:off x="1676400" y="2324100"/>
            <a:ext cx="4724400" cy="3136900"/>
            <a:chOff x="1056" y="1392"/>
            <a:chExt cx="2976" cy="1976"/>
          </a:xfrm>
        </p:grpSpPr>
        <p:sp>
          <p:nvSpPr>
            <p:cNvPr id="18461" name="AutoShape 88"/>
            <p:cNvSpPr>
              <a:spLocks noChangeArrowheads="1"/>
            </p:cNvSpPr>
            <p:nvPr/>
          </p:nvSpPr>
          <p:spPr bwMode="auto">
            <a:xfrm rot="-325263">
              <a:off x="1056" y="1392"/>
              <a:ext cx="2168" cy="240"/>
            </a:xfrm>
            <a:prstGeom prst="rightArrow">
              <a:avLst>
                <a:gd name="adj1" fmla="val 50000"/>
                <a:gd name="adj2" fmla="val 225833"/>
              </a:avLst>
            </a:prstGeom>
            <a:solidFill>
              <a:srgbClr val="CC99FF">
                <a:alpha val="50195"/>
              </a:srgbClr>
            </a:solidFill>
            <a:ln w="9525">
              <a:noFill/>
              <a:prstDash val="dash"/>
              <a:miter lim="800000"/>
              <a:headEnd/>
              <a:tailEnd/>
            </a:ln>
          </p:spPr>
          <p:txBody>
            <a:bodyPr wrap="none" anchor="ctr"/>
            <a:lstStyle/>
            <a:p>
              <a:endParaRPr lang="zh-CN" altLang="en-US">
                <a:ea typeface="宋体" pitchFamily="2" charset="-122"/>
              </a:endParaRPr>
            </a:p>
          </p:txBody>
        </p:sp>
        <p:sp>
          <p:nvSpPr>
            <p:cNvPr id="18462" name="AutoShape 89"/>
            <p:cNvSpPr>
              <a:spLocks noChangeArrowheads="1"/>
            </p:cNvSpPr>
            <p:nvPr/>
          </p:nvSpPr>
          <p:spPr bwMode="auto">
            <a:xfrm>
              <a:off x="1440" y="1928"/>
              <a:ext cx="1896" cy="240"/>
            </a:xfrm>
            <a:prstGeom prst="rightArrow">
              <a:avLst>
                <a:gd name="adj1" fmla="val 50000"/>
                <a:gd name="adj2" fmla="val 197500"/>
              </a:avLst>
            </a:prstGeom>
            <a:solidFill>
              <a:schemeClr val="tx2">
                <a:alpha val="50195"/>
              </a:schemeClr>
            </a:solidFill>
            <a:ln w="9525">
              <a:noFill/>
              <a:prstDash val="dash"/>
              <a:miter lim="800000"/>
              <a:headEnd/>
              <a:tailEnd/>
            </a:ln>
          </p:spPr>
          <p:txBody>
            <a:bodyPr wrap="none" anchor="ctr"/>
            <a:lstStyle/>
            <a:p>
              <a:endParaRPr lang="zh-CN" altLang="en-US">
                <a:ea typeface="宋体" pitchFamily="2" charset="-122"/>
              </a:endParaRPr>
            </a:p>
          </p:txBody>
        </p:sp>
        <p:sp>
          <p:nvSpPr>
            <p:cNvPr id="18463" name="AutoShape 90"/>
            <p:cNvSpPr>
              <a:spLocks noChangeArrowheads="1"/>
            </p:cNvSpPr>
            <p:nvPr/>
          </p:nvSpPr>
          <p:spPr bwMode="auto">
            <a:xfrm>
              <a:off x="1728" y="2520"/>
              <a:ext cx="1896" cy="240"/>
            </a:xfrm>
            <a:prstGeom prst="rightArrow">
              <a:avLst>
                <a:gd name="adj1" fmla="val 50000"/>
                <a:gd name="adj2" fmla="val 197500"/>
              </a:avLst>
            </a:prstGeom>
            <a:solidFill>
              <a:srgbClr val="00FF00">
                <a:alpha val="50195"/>
              </a:srgbClr>
            </a:solidFill>
            <a:ln w="9525">
              <a:noFill/>
              <a:prstDash val="dash"/>
              <a:miter lim="800000"/>
              <a:headEnd/>
              <a:tailEnd/>
            </a:ln>
          </p:spPr>
          <p:txBody>
            <a:bodyPr wrap="none" anchor="ctr"/>
            <a:lstStyle/>
            <a:p>
              <a:endParaRPr lang="zh-CN" altLang="en-US">
                <a:ea typeface="宋体" pitchFamily="2" charset="-122"/>
              </a:endParaRPr>
            </a:p>
          </p:txBody>
        </p:sp>
        <p:sp>
          <p:nvSpPr>
            <p:cNvPr id="18464" name="AutoShape 91"/>
            <p:cNvSpPr>
              <a:spLocks noChangeArrowheads="1"/>
            </p:cNvSpPr>
            <p:nvPr/>
          </p:nvSpPr>
          <p:spPr bwMode="auto">
            <a:xfrm rot="-228844">
              <a:off x="1704" y="3128"/>
              <a:ext cx="2328" cy="240"/>
            </a:xfrm>
            <a:prstGeom prst="rightArrow">
              <a:avLst>
                <a:gd name="adj1" fmla="val 50000"/>
                <a:gd name="adj2" fmla="val 242500"/>
              </a:avLst>
            </a:prstGeom>
            <a:solidFill>
              <a:srgbClr val="FF7E83">
                <a:alpha val="50195"/>
              </a:srgbClr>
            </a:solidFill>
            <a:ln w="9525">
              <a:noFill/>
              <a:prstDash val="dash"/>
              <a:miter lim="800000"/>
              <a:headEnd/>
              <a:tailEnd/>
            </a:ln>
          </p:spPr>
          <p:txBody>
            <a:bodyPr wrap="none" anchor="ctr"/>
            <a:lstStyle/>
            <a:p>
              <a:endParaRPr lang="zh-CN" altLang="en-US">
                <a:ea typeface="宋体" pitchFamily="2" charset="-122"/>
              </a:endParaRPr>
            </a:p>
          </p:txBody>
        </p:sp>
      </p:grpSp>
      <p:sp>
        <p:nvSpPr>
          <p:cNvPr id="18457" name="Oval 99"/>
          <p:cNvSpPr>
            <a:spLocks noChangeArrowheads="1"/>
          </p:cNvSpPr>
          <p:nvPr/>
        </p:nvSpPr>
        <p:spPr bwMode="auto">
          <a:xfrm rot="2096927">
            <a:off x="4785165" y="2091398"/>
            <a:ext cx="762000" cy="457200"/>
          </a:xfrm>
          <a:prstGeom prst="ellipse">
            <a:avLst/>
          </a:prstGeom>
          <a:solidFill>
            <a:srgbClr val="CC99FF"/>
          </a:solidFill>
          <a:ln w="38100">
            <a:solidFill>
              <a:schemeClr val="tx1"/>
            </a:solidFill>
            <a:round/>
            <a:headEnd/>
            <a:tailEnd/>
          </a:ln>
        </p:spPr>
        <p:txBody>
          <a:bodyPr wrap="none" anchor="ctr"/>
          <a:lstStyle/>
          <a:p>
            <a:endParaRPr lang="zh-CN" altLang="en-US">
              <a:ea typeface="宋体" pitchFamily="2" charset="-122"/>
            </a:endParaRPr>
          </a:p>
        </p:txBody>
      </p:sp>
      <p:sp>
        <p:nvSpPr>
          <p:cNvPr id="11382" name="Oval 118"/>
          <p:cNvSpPr>
            <a:spLocks noChangeArrowheads="1"/>
          </p:cNvSpPr>
          <p:nvPr/>
        </p:nvSpPr>
        <p:spPr bwMode="auto">
          <a:xfrm rot="5833459">
            <a:off x="4914900" y="3124200"/>
            <a:ext cx="762000" cy="457200"/>
          </a:xfrm>
          <a:prstGeom prst="ellipse">
            <a:avLst/>
          </a:prstGeom>
          <a:solidFill>
            <a:schemeClr val="tx2"/>
          </a:solidFill>
          <a:ln w="38100">
            <a:solidFill>
              <a:schemeClr val="tx1"/>
            </a:solidFill>
            <a:round/>
            <a:headEnd/>
            <a:tailEnd/>
          </a:ln>
        </p:spPr>
        <p:txBody>
          <a:bodyPr wrap="none" anchor="ctr"/>
          <a:lstStyle/>
          <a:p>
            <a:endParaRPr lang="zh-CN" altLang="en-US">
              <a:ea typeface="宋体" pitchFamily="2" charset="-122"/>
            </a:endParaRPr>
          </a:p>
        </p:txBody>
      </p:sp>
      <p:sp>
        <p:nvSpPr>
          <p:cNvPr id="11383" name="Oval 119"/>
          <p:cNvSpPr>
            <a:spLocks noChangeArrowheads="1"/>
          </p:cNvSpPr>
          <p:nvPr/>
        </p:nvSpPr>
        <p:spPr bwMode="auto">
          <a:xfrm rot="1792159">
            <a:off x="5397500" y="4089400"/>
            <a:ext cx="762000" cy="457200"/>
          </a:xfrm>
          <a:prstGeom prst="ellipse">
            <a:avLst/>
          </a:prstGeom>
          <a:solidFill>
            <a:srgbClr val="00FF00"/>
          </a:solidFill>
          <a:ln w="38100">
            <a:solidFill>
              <a:schemeClr val="tx1"/>
            </a:solidFill>
            <a:round/>
            <a:headEnd/>
            <a:tailEnd/>
          </a:ln>
        </p:spPr>
        <p:txBody>
          <a:bodyPr wrap="none" anchor="ctr"/>
          <a:lstStyle/>
          <a:p>
            <a:endParaRPr lang="zh-CN" altLang="en-US">
              <a:ea typeface="宋体" pitchFamily="2" charset="-122"/>
            </a:endParaRPr>
          </a:p>
        </p:txBody>
      </p:sp>
      <p:sp>
        <p:nvSpPr>
          <p:cNvPr id="11384" name="Oval 120"/>
          <p:cNvSpPr>
            <a:spLocks noChangeArrowheads="1"/>
          </p:cNvSpPr>
          <p:nvPr/>
        </p:nvSpPr>
        <p:spPr bwMode="auto">
          <a:xfrm rot="4667782">
            <a:off x="6045200" y="4914900"/>
            <a:ext cx="762000" cy="457200"/>
          </a:xfrm>
          <a:prstGeom prst="ellipse">
            <a:avLst/>
          </a:prstGeom>
          <a:solidFill>
            <a:srgbClr val="FF7E83"/>
          </a:solidFill>
          <a:ln w="38100">
            <a:solidFill>
              <a:schemeClr val="tx1"/>
            </a:solidFill>
            <a:round/>
            <a:headEnd/>
            <a:tailEnd/>
          </a:ln>
        </p:spPr>
        <p:txBody>
          <a:bodyPr wrap="none" anchor="ctr"/>
          <a:lstStyle/>
          <a:p>
            <a:endParaRPr lang="zh-CN" altLang="en-US">
              <a:ea typeface="宋体" pitchFamily="2" charset="-122"/>
            </a:endParaRPr>
          </a:p>
        </p:txBody>
      </p:sp>
    </p:spTree>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9" name="Group 68"/>
          <p:cNvGrpSpPr>
            <a:grpSpLocks/>
          </p:cNvGrpSpPr>
          <p:nvPr/>
        </p:nvGrpSpPr>
        <p:grpSpPr bwMode="auto">
          <a:xfrm>
            <a:off x="3352800" y="2057400"/>
            <a:ext cx="2209800" cy="3657600"/>
            <a:chOff x="2112" y="1200"/>
            <a:chExt cx="1392" cy="2304"/>
          </a:xfrm>
        </p:grpSpPr>
        <p:sp>
          <p:nvSpPr>
            <p:cNvPr id="19486" name="Freeform 24"/>
            <p:cNvSpPr>
              <a:spLocks/>
            </p:cNvSpPr>
            <p:nvPr/>
          </p:nvSpPr>
          <p:spPr bwMode="auto">
            <a:xfrm>
              <a:off x="2112" y="1536"/>
              <a:ext cx="960" cy="1968"/>
            </a:xfrm>
            <a:custGeom>
              <a:avLst/>
              <a:gdLst>
                <a:gd name="T0" fmla="*/ 0 w 807"/>
                <a:gd name="T1" fmla="*/ 0 h 1705"/>
                <a:gd name="T2" fmla="*/ 1134 w 807"/>
                <a:gd name="T3" fmla="*/ 838 h 1705"/>
                <a:gd name="T4" fmla="*/ 1424 w 807"/>
                <a:gd name="T5" fmla="*/ 1225 h 1705"/>
                <a:gd name="T6" fmla="*/ 1662 w 807"/>
                <a:gd name="T7" fmla="*/ 1701 h 1705"/>
                <a:gd name="T8" fmla="*/ 1872 w 807"/>
                <a:gd name="T9" fmla="*/ 2586 h 1705"/>
                <a:gd name="T10" fmla="*/ 1899 w 807"/>
                <a:gd name="T11" fmla="*/ 3493 h 1705"/>
                <a:gd name="T12" fmla="*/ 0 60000 65536"/>
                <a:gd name="T13" fmla="*/ 0 60000 65536"/>
                <a:gd name="T14" fmla="*/ 0 60000 65536"/>
                <a:gd name="T15" fmla="*/ 0 60000 65536"/>
                <a:gd name="T16" fmla="*/ 0 60000 65536"/>
                <a:gd name="T17" fmla="*/ 0 60000 65536"/>
                <a:gd name="T18" fmla="*/ 0 w 807"/>
                <a:gd name="T19" fmla="*/ 0 h 1705"/>
                <a:gd name="T20" fmla="*/ 807 w 807"/>
                <a:gd name="T21" fmla="*/ 1705 h 1705"/>
              </a:gdLst>
              <a:ahLst/>
              <a:cxnLst>
                <a:cxn ang="T12">
                  <a:pos x="T0" y="T1"/>
                </a:cxn>
                <a:cxn ang="T13">
                  <a:pos x="T2" y="T3"/>
                </a:cxn>
                <a:cxn ang="T14">
                  <a:pos x="T4" y="T5"/>
                </a:cxn>
                <a:cxn ang="T15">
                  <a:pos x="T6" y="T7"/>
                </a:cxn>
                <a:cxn ang="T16">
                  <a:pos x="T8" y="T9"/>
                </a:cxn>
                <a:cxn ang="T17">
                  <a:pos x="T10" y="T11"/>
                </a:cxn>
              </a:cxnLst>
              <a:rect l="T18" t="T19" r="T20" b="T21"/>
              <a:pathLst>
                <a:path w="807" h="1705">
                  <a:moveTo>
                    <a:pt x="0" y="0"/>
                  </a:moveTo>
                  <a:cubicBezTo>
                    <a:pt x="201" y="67"/>
                    <a:pt x="350" y="248"/>
                    <a:pt x="476" y="409"/>
                  </a:cubicBezTo>
                  <a:cubicBezTo>
                    <a:pt x="524" y="470"/>
                    <a:pt x="543" y="543"/>
                    <a:pt x="598" y="598"/>
                  </a:cubicBezTo>
                  <a:cubicBezTo>
                    <a:pt x="618" y="680"/>
                    <a:pt x="667" y="752"/>
                    <a:pt x="698" y="830"/>
                  </a:cubicBezTo>
                  <a:cubicBezTo>
                    <a:pt x="726" y="974"/>
                    <a:pt x="769" y="1115"/>
                    <a:pt x="786" y="1262"/>
                  </a:cubicBezTo>
                  <a:cubicBezTo>
                    <a:pt x="807" y="1438"/>
                    <a:pt x="797" y="1481"/>
                    <a:pt x="797" y="1705"/>
                  </a:cubicBezTo>
                </a:path>
              </a:pathLst>
            </a:custGeom>
            <a:noFill/>
            <a:ln w="38100">
              <a:solidFill>
                <a:schemeClr val="tx1"/>
              </a:solidFill>
              <a:round/>
              <a:headEnd/>
              <a:tailEnd/>
            </a:ln>
          </p:spPr>
          <p:txBody>
            <a:bodyPr/>
            <a:lstStyle/>
            <a:p>
              <a:endParaRPr lang="zh-CN" altLang="en-US">
                <a:ea typeface="宋体" pitchFamily="2" charset="-122"/>
              </a:endParaRPr>
            </a:p>
          </p:txBody>
        </p:sp>
        <p:sp>
          <p:nvSpPr>
            <p:cNvPr id="19487" name="Freeform 25"/>
            <p:cNvSpPr>
              <a:spLocks/>
            </p:cNvSpPr>
            <p:nvPr/>
          </p:nvSpPr>
          <p:spPr bwMode="auto">
            <a:xfrm>
              <a:off x="2197" y="1200"/>
              <a:ext cx="1307" cy="2282"/>
            </a:xfrm>
            <a:custGeom>
              <a:avLst/>
              <a:gdLst>
                <a:gd name="T0" fmla="*/ 0 w 1307"/>
                <a:gd name="T1" fmla="*/ 0 h 2282"/>
                <a:gd name="T2" fmla="*/ 221 w 1307"/>
                <a:gd name="T3" fmla="*/ 11 h 2282"/>
                <a:gd name="T4" fmla="*/ 310 w 1307"/>
                <a:gd name="T5" fmla="*/ 66 h 2282"/>
                <a:gd name="T6" fmla="*/ 410 w 1307"/>
                <a:gd name="T7" fmla="*/ 111 h 2282"/>
                <a:gd name="T8" fmla="*/ 542 w 1307"/>
                <a:gd name="T9" fmla="*/ 210 h 2282"/>
                <a:gd name="T10" fmla="*/ 576 w 1307"/>
                <a:gd name="T11" fmla="*/ 244 h 2282"/>
                <a:gd name="T12" fmla="*/ 620 w 1307"/>
                <a:gd name="T13" fmla="*/ 266 h 2282"/>
                <a:gd name="T14" fmla="*/ 775 w 1307"/>
                <a:gd name="T15" fmla="*/ 399 h 2282"/>
                <a:gd name="T16" fmla="*/ 919 w 1307"/>
                <a:gd name="T17" fmla="*/ 543 h 2282"/>
                <a:gd name="T18" fmla="*/ 974 w 1307"/>
                <a:gd name="T19" fmla="*/ 598 h 2282"/>
                <a:gd name="T20" fmla="*/ 1063 w 1307"/>
                <a:gd name="T21" fmla="*/ 731 h 2282"/>
                <a:gd name="T22" fmla="*/ 1096 w 1307"/>
                <a:gd name="T23" fmla="*/ 809 h 2282"/>
                <a:gd name="T24" fmla="*/ 1152 w 1307"/>
                <a:gd name="T25" fmla="*/ 897 h 2282"/>
                <a:gd name="T26" fmla="*/ 1196 w 1307"/>
                <a:gd name="T27" fmla="*/ 1019 h 2282"/>
                <a:gd name="T28" fmla="*/ 1274 w 1307"/>
                <a:gd name="T29" fmla="*/ 1329 h 2282"/>
                <a:gd name="T30" fmla="*/ 1307 w 1307"/>
                <a:gd name="T31" fmla="*/ 1772 h 2282"/>
                <a:gd name="T32" fmla="*/ 1296 w 1307"/>
                <a:gd name="T33" fmla="*/ 2193 h 2282"/>
                <a:gd name="T34" fmla="*/ 1274 w 1307"/>
                <a:gd name="T35" fmla="*/ 2282 h 228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07"/>
                <a:gd name="T55" fmla="*/ 0 h 2282"/>
                <a:gd name="T56" fmla="*/ 1307 w 1307"/>
                <a:gd name="T57" fmla="*/ 2282 h 228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07" h="2282">
                  <a:moveTo>
                    <a:pt x="0" y="0"/>
                  </a:moveTo>
                  <a:cubicBezTo>
                    <a:pt x="74" y="4"/>
                    <a:pt x="148" y="5"/>
                    <a:pt x="221" y="11"/>
                  </a:cubicBezTo>
                  <a:cubicBezTo>
                    <a:pt x="261" y="14"/>
                    <a:pt x="276" y="46"/>
                    <a:pt x="310" y="66"/>
                  </a:cubicBezTo>
                  <a:cubicBezTo>
                    <a:pt x="341" y="85"/>
                    <a:pt x="377" y="95"/>
                    <a:pt x="410" y="111"/>
                  </a:cubicBezTo>
                  <a:cubicBezTo>
                    <a:pt x="453" y="154"/>
                    <a:pt x="497" y="171"/>
                    <a:pt x="542" y="210"/>
                  </a:cubicBezTo>
                  <a:cubicBezTo>
                    <a:pt x="554" y="220"/>
                    <a:pt x="563" y="235"/>
                    <a:pt x="576" y="244"/>
                  </a:cubicBezTo>
                  <a:cubicBezTo>
                    <a:pt x="589" y="254"/>
                    <a:pt x="607" y="256"/>
                    <a:pt x="620" y="266"/>
                  </a:cubicBezTo>
                  <a:cubicBezTo>
                    <a:pt x="681" y="314"/>
                    <a:pt x="710" y="359"/>
                    <a:pt x="775" y="399"/>
                  </a:cubicBezTo>
                  <a:cubicBezTo>
                    <a:pt x="818" y="456"/>
                    <a:pt x="858" y="506"/>
                    <a:pt x="919" y="543"/>
                  </a:cubicBezTo>
                  <a:cubicBezTo>
                    <a:pt x="976" y="628"/>
                    <a:pt x="903" y="528"/>
                    <a:pt x="974" y="598"/>
                  </a:cubicBezTo>
                  <a:cubicBezTo>
                    <a:pt x="1009" y="633"/>
                    <a:pt x="1041" y="687"/>
                    <a:pt x="1063" y="731"/>
                  </a:cubicBezTo>
                  <a:cubicBezTo>
                    <a:pt x="1098" y="801"/>
                    <a:pt x="1042" y="723"/>
                    <a:pt x="1096" y="809"/>
                  </a:cubicBezTo>
                  <a:cubicBezTo>
                    <a:pt x="1142" y="882"/>
                    <a:pt x="1120" y="822"/>
                    <a:pt x="1152" y="897"/>
                  </a:cubicBezTo>
                  <a:cubicBezTo>
                    <a:pt x="1170" y="938"/>
                    <a:pt x="1176" y="978"/>
                    <a:pt x="1196" y="1019"/>
                  </a:cubicBezTo>
                  <a:cubicBezTo>
                    <a:pt x="1214" y="1125"/>
                    <a:pt x="1246" y="1226"/>
                    <a:pt x="1274" y="1329"/>
                  </a:cubicBezTo>
                  <a:cubicBezTo>
                    <a:pt x="1290" y="1476"/>
                    <a:pt x="1298" y="1624"/>
                    <a:pt x="1307" y="1772"/>
                  </a:cubicBezTo>
                  <a:cubicBezTo>
                    <a:pt x="1303" y="1912"/>
                    <a:pt x="1302" y="2053"/>
                    <a:pt x="1296" y="2193"/>
                  </a:cubicBezTo>
                  <a:cubicBezTo>
                    <a:pt x="1295" y="2224"/>
                    <a:pt x="1274" y="2282"/>
                    <a:pt x="1274" y="2282"/>
                  </a:cubicBezTo>
                </a:path>
              </a:pathLst>
            </a:custGeom>
            <a:noFill/>
            <a:ln w="38100">
              <a:solidFill>
                <a:schemeClr val="tx1"/>
              </a:solidFill>
              <a:round/>
              <a:headEnd/>
              <a:tailEnd/>
            </a:ln>
          </p:spPr>
          <p:txBody>
            <a:bodyPr/>
            <a:lstStyle/>
            <a:p>
              <a:endParaRPr lang="zh-CN" altLang="en-US">
                <a:ea typeface="宋体" pitchFamily="2" charset="-122"/>
              </a:endParaRPr>
            </a:p>
          </p:txBody>
        </p:sp>
        <p:sp>
          <p:nvSpPr>
            <p:cNvPr id="19488" name="Oval 26"/>
            <p:cNvSpPr>
              <a:spLocks noChangeArrowheads="1"/>
            </p:cNvSpPr>
            <p:nvPr/>
          </p:nvSpPr>
          <p:spPr bwMode="auto">
            <a:xfrm rot="2096927">
              <a:off x="2304" y="1392"/>
              <a:ext cx="480" cy="288"/>
            </a:xfrm>
            <a:prstGeom prst="ellipse">
              <a:avLst/>
            </a:prstGeom>
            <a:solidFill>
              <a:srgbClr val="CC99FF"/>
            </a:solidFill>
            <a:ln w="38100">
              <a:solidFill>
                <a:schemeClr val="tx1"/>
              </a:solidFill>
              <a:round/>
              <a:headEnd/>
              <a:tailEnd/>
            </a:ln>
          </p:spPr>
          <p:txBody>
            <a:bodyPr wrap="none" anchor="ctr"/>
            <a:lstStyle/>
            <a:p>
              <a:endParaRPr lang="zh-CN" altLang="en-US">
                <a:ea typeface="宋体" pitchFamily="2" charset="-122"/>
              </a:endParaRPr>
            </a:p>
          </p:txBody>
        </p:sp>
        <p:sp>
          <p:nvSpPr>
            <p:cNvPr id="19489" name="Oval 27"/>
            <p:cNvSpPr>
              <a:spLocks noChangeArrowheads="1"/>
            </p:cNvSpPr>
            <p:nvPr/>
          </p:nvSpPr>
          <p:spPr bwMode="auto">
            <a:xfrm rot="3756027">
              <a:off x="2736" y="1824"/>
              <a:ext cx="480" cy="288"/>
            </a:xfrm>
            <a:prstGeom prst="ellipse">
              <a:avLst/>
            </a:prstGeom>
            <a:solidFill>
              <a:srgbClr val="FFFF66"/>
            </a:solidFill>
            <a:ln w="38100">
              <a:solidFill>
                <a:schemeClr val="tx1"/>
              </a:solidFill>
              <a:round/>
              <a:headEnd/>
              <a:tailEnd/>
            </a:ln>
          </p:spPr>
          <p:txBody>
            <a:bodyPr wrap="none" anchor="ctr"/>
            <a:lstStyle/>
            <a:p>
              <a:endParaRPr lang="zh-CN" altLang="en-US">
                <a:ea typeface="宋体" pitchFamily="2" charset="-122"/>
              </a:endParaRPr>
            </a:p>
          </p:txBody>
        </p:sp>
        <p:sp>
          <p:nvSpPr>
            <p:cNvPr id="19490" name="Oval 28"/>
            <p:cNvSpPr>
              <a:spLocks noChangeArrowheads="1"/>
            </p:cNvSpPr>
            <p:nvPr/>
          </p:nvSpPr>
          <p:spPr bwMode="auto">
            <a:xfrm rot="4712010">
              <a:off x="2976" y="2400"/>
              <a:ext cx="480" cy="288"/>
            </a:xfrm>
            <a:prstGeom prst="ellipse">
              <a:avLst/>
            </a:prstGeom>
            <a:solidFill>
              <a:srgbClr val="00FF00"/>
            </a:solidFill>
            <a:ln w="38100">
              <a:solidFill>
                <a:schemeClr val="tx1"/>
              </a:solidFill>
              <a:round/>
              <a:headEnd/>
              <a:tailEnd/>
            </a:ln>
          </p:spPr>
          <p:txBody>
            <a:bodyPr wrap="none" anchor="ctr"/>
            <a:lstStyle/>
            <a:p>
              <a:endParaRPr lang="zh-CN" altLang="en-US">
                <a:ea typeface="宋体" pitchFamily="2" charset="-122"/>
              </a:endParaRPr>
            </a:p>
          </p:txBody>
        </p:sp>
        <p:sp>
          <p:nvSpPr>
            <p:cNvPr id="19491" name="Oval 29"/>
            <p:cNvSpPr>
              <a:spLocks noChangeArrowheads="1"/>
            </p:cNvSpPr>
            <p:nvPr/>
          </p:nvSpPr>
          <p:spPr bwMode="auto">
            <a:xfrm rot="5355714">
              <a:off x="3024" y="2976"/>
              <a:ext cx="480" cy="288"/>
            </a:xfrm>
            <a:prstGeom prst="ellipse">
              <a:avLst/>
            </a:prstGeom>
            <a:solidFill>
              <a:srgbClr val="FF7E83"/>
            </a:solidFill>
            <a:ln w="38100">
              <a:solidFill>
                <a:schemeClr val="tx1"/>
              </a:solidFill>
              <a:round/>
              <a:headEnd/>
              <a:tailEnd/>
            </a:ln>
          </p:spPr>
          <p:txBody>
            <a:bodyPr wrap="none" anchor="ctr"/>
            <a:lstStyle/>
            <a:p>
              <a:endParaRPr lang="zh-CN" altLang="en-US">
                <a:ea typeface="宋体" pitchFamily="2" charset="-122"/>
              </a:endParaRPr>
            </a:p>
          </p:txBody>
        </p:sp>
      </p:grpSp>
      <p:sp>
        <p:nvSpPr>
          <p:cNvPr id="19460" name="Text Box 36"/>
          <p:cNvSpPr txBox="1">
            <a:spLocks noChangeArrowheads="1"/>
          </p:cNvSpPr>
          <p:nvPr/>
        </p:nvSpPr>
        <p:spPr bwMode="auto">
          <a:xfrm>
            <a:off x="3911600" y="5765800"/>
            <a:ext cx="2438400" cy="457200"/>
          </a:xfrm>
          <a:prstGeom prst="rect">
            <a:avLst/>
          </a:prstGeom>
          <a:noFill/>
          <a:ln w="9525">
            <a:noFill/>
            <a:miter lim="800000"/>
            <a:headEnd/>
            <a:tailEnd/>
          </a:ln>
        </p:spPr>
        <p:txBody>
          <a:bodyPr>
            <a:spAutoFit/>
          </a:bodyPr>
          <a:lstStyle/>
          <a:p>
            <a:pPr algn="ctr"/>
            <a:r>
              <a:rPr lang="en-US" altLang="zh-CN">
                <a:latin typeface="Comic Sans MS" pitchFamily="66" charset="0"/>
                <a:ea typeface="宋体" pitchFamily="2" charset="-122"/>
              </a:rPr>
              <a:t>Original Fiber </a:t>
            </a:r>
          </a:p>
        </p:txBody>
      </p:sp>
      <p:sp>
        <p:nvSpPr>
          <p:cNvPr id="19461" name="Text Box 37"/>
          <p:cNvSpPr txBox="1">
            <a:spLocks noChangeArrowheads="1"/>
          </p:cNvSpPr>
          <p:nvPr/>
        </p:nvSpPr>
        <p:spPr bwMode="auto">
          <a:xfrm>
            <a:off x="6426200" y="5778500"/>
            <a:ext cx="2717800" cy="457200"/>
          </a:xfrm>
          <a:prstGeom prst="rect">
            <a:avLst/>
          </a:prstGeom>
          <a:noFill/>
          <a:ln w="9525">
            <a:noFill/>
            <a:miter lim="800000"/>
            <a:headEnd/>
            <a:tailEnd/>
          </a:ln>
        </p:spPr>
        <p:txBody>
          <a:bodyPr>
            <a:spAutoFit/>
          </a:bodyPr>
          <a:lstStyle/>
          <a:p>
            <a:pPr algn="ctr"/>
            <a:r>
              <a:rPr lang="en-US" altLang="zh-CN">
                <a:latin typeface="Comic Sans MS" pitchFamily="66" charset="0"/>
                <a:ea typeface="宋体" pitchFamily="2" charset="-122"/>
              </a:rPr>
              <a:t>Deformed fiber</a:t>
            </a:r>
          </a:p>
        </p:txBody>
      </p:sp>
      <p:sp>
        <p:nvSpPr>
          <p:cNvPr id="19462" name="Text Box 44"/>
          <p:cNvSpPr txBox="1">
            <a:spLocks noChangeArrowheads="1"/>
          </p:cNvSpPr>
          <p:nvPr/>
        </p:nvSpPr>
        <p:spPr bwMode="auto">
          <a:xfrm>
            <a:off x="533400" y="5715000"/>
            <a:ext cx="3048000" cy="457200"/>
          </a:xfrm>
          <a:prstGeom prst="rect">
            <a:avLst/>
          </a:prstGeom>
          <a:noFill/>
          <a:ln w="9525">
            <a:noFill/>
            <a:miter lim="800000"/>
            <a:headEnd/>
            <a:tailEnd/>
          </a:ln>
        </p:spPr>
        <p:txBody>
          <a:bodyPr>
            <a:spAutoFit/>
          </a:bodyPr>
          <a:lstStyle/>
          <a:p>
            <a:pPr algn="ctr"/>
            <a:r>
              <a:rPr lang="en-US" altLang="zh-CN">
                <a:latin typeface="Comic Sans MS" pitchFamily="66" charset="0"/>
                <a:ea typeface="宋体" pitchFamily="2" charset="-122"/>
              </a:rPr>
              <a:t>Deformed Fiber </a:t>
            </a:r>
          </a:p>
        </p:txBody>
      </p:sp>
      <p:sp>
        <p:nvSpPr>
          <p:cNvPr id="19463" name="Rectangle 45"/>
          <p:cNvSpPr>
            <a:spLocks noChangeArrowheads="1"/>
          </p:cNvSpPr>
          <p:nvPr/>
        </p:nvSpPr>
        <p:spPr bwMode="auto">
          <a:xfrm>
            <a:off x="5956300" y="4648200"/>
            <a:ext cx="1287463" cy="457200"/>
          </a:xfrm>
          <a:prstGeom prst="rect">
            <a:avLst/>
          </a:prstGeom>
          <a:noFill/>
          <a:ln w="9525">
            <a:noFill/>
            <a:miter lim="800000"/>
            <a:headEnd/>
            <a:tailEnd/>
          </a:ln>
        </p:spPr>
        <p:txBody>
          <a:bodyPr wrap="none">
            <a:spAutoFit/>
          </a:bodyPr>
          <a:lstStyle/>
          <a:p>
            <a:r>
              <a:rPr lang="en-US" altLang="zh-CN">
                <a:solidFill>
                  <a:srgbClr val="FF0066"/>
                </a:solidFill>
                <a:latin typeface="Comic Sans MS" pitchFamily="66" charset="0"/>
                <a:ea typeface="宋体" pitchFamily="2" charset="-122"/>
              </a:rPr>
              <a:t>Correct</a:t>
            </a:r>
          </a:p>
        </p:txBody>
      </p:sp>
      <p:sp>
        <p:nvSpPr>
          <p:cNvPr id="19464" name="AutoShape 46"/>
          <p:cNvSpPr>
            <a:spLocks noChangeArrowheads="1"/>
          </p:cNvSpPr>
          <p:nvPr/>
        </p:nvSpPr>
        <p:spPr bwMode="auto">
          <a:xfrm>
            <a:off x="3276600" y="3644900"/>
            <a:ext cx="609600" cy="520700"/>
          </a:xfrm>
          <a:prstGeom prst="leftArrow">
            <a:avLst>
              <a:gd name="adj1" fmla="val 45731"/>
              <a:gd name="adj2" fmla="val 60976"/>
            </a:avLst>
          </a:prstGeom>
          <a:solidFill>
            <a:srgbClr val="FF3300"/>
          </a:solidFill>
          <a:ln w="9525">
            <a:noFill/>
            <a:miter lim="800000"/>
            <a:headEnd/>
            <a:tailEnd/>
          </a:ln>
        </p:spPr>
        <p:txBody>
          <a:bodyPr wrap="none" anchor="ctr"/>
          <a:lstStyle/>
          <a:p>
            <a:endParaRPr lang="zh-CN" altLang="en-US">
              <a:ea typeface="宋体" pitchFamily="2" charset="-122"/>
            </a:endParaRPr>
          </a:p>
        </p:txBody>
      </p:sp>
      <p:sp>
        <p:nvSpPr>
          <p:cNvPr id="19465" name="AutoShape 47"/>
          <p:cNvSpPr>
            <a:spLocks noChangeArrowheads="1"/>
          </p:cNvSpPr>
          <p:nvPr/>
        </p:nvSpPr>
        <p:spPr bwMode="auto">
          <a:xfrm>
            <a:off x="5892800" y="3606800"/>
            <a:ext cx="533400" cy="508000"/>
          </a:xfrm>
          <a:prstGeom prst="rightArrow">
            <a:avLst>
              <a:gd name="adj1" fmla="val 45000"/>
              <a:gd name="adj2" fmla="val 58751"/>
            </a:avLst>
          </a:prstGeom>
          <a:solidFill>
            <a:srgbClr val="FF3300"/>
          </a:solidFill>
          <a:ln w="9525">
            <a:noFill/>
            <a:miter lim="800000"/>
            <a:headEnd/>
            <a:tailEnd/>
          </a:ln>
        </p:spPr>
        <p:txBody>
          <a:bodyPr wrap="none" anchor="ctr"/>
          <a:lstStyle/>
          <a:p>
            <a:endParaRPr lang="zh-CN" altLang="en-US">
              <a:ea typeface="宋体" pitchFamily="2" charset="-122"/>
            </a:endParaRPr>
          </a:p>
        </p:txBody>
      </p:sp>
      <p:sp>
        <p:nvSpPr>
          <p:cNvPr id="19466" name="Freeform 56"/>
          <p:cNvSpPr>
            <a:spLocks/>
          </p:cNvSpPr>
          <p:nvPr/>
        </p:nvSpPr>
        <p:spPr bwMode="auto">
          <a:xfrm>
            <a:off x="6400800" y="1939925"/>
            <a:ext cx="2074863" cy="3622675"/>
          </a:xfrm>
          <a:custGeom>
            <a:avLst/>
            <a:gdLst>
              <a:gd name="T0" fmla="*/ 0 w 1307"/>
              <a:gd name="T1" fmla="*/ 0 h 2282"/>
              <a:gd name="T2" fmla="*/ 2147483647 w 1307"/>
              <a:gd name="T3" fmla="*/ 2147483647 h 2282"/>
              <a:gd name="T4" fmla="*/ 2147483647 w 1307"/>
              <a:gd name="T5" fmla="*/ 2147483647 h 2282"/>
              <a:gd name="T6" fmla="*/ 2147483647 w 1307"/>
              <a:gd name="T7" fmla="*/ 2147483647 h 2282"/>
              <a:gd name="T8" fmla="*/ 2147483647 w 1307"/>
              <a:gd name="T9" fmla="*/ 2147483647 h 2282"/>
              <a:gd name="T10" fmla="*/ 2147483647 w 1307"/>
              <a:gd name="T11" fmla="*/ 2147483647 h 2282"/>
              <a:gd name="T12" fmla="*/ 2147483647 w 1307"/>
              <a:gd name="T13" fmla="*/ 2147483647 h 2282"/>
              <a:gd name="T14" fmla="*/ 2147483647 w 1307"/>
              <a:gd name="T15" fmla="*/ 2147483647 h 2282"/>
              <a:gd name="T16" fmla="*/ 2147483647 w 1307"/>
              <a:gd name="T17" fmla="*/ 2147483647 h 2282"/>
              <a:gd name="T18" fmla="*/ 2147483647 w 1307"/>
              <a:gd name="T19" fmla="*/ 2147483647 h 2282"/>
              <a:gd name="T20" fmla="*/ 2147483647 w 1307"/>
              <a:gd name="T21" fmla="*/ 2147483647 h 2282"/>
              <a:gd name="T22" fmla="*/ 2147483647 w 1307"/>
              <a:gd name="T23" fmla="*/ 2147483647 h 2282"/>
              <a:gd name="T24" fmla="*/ 2147483647 w 1307"/>
              <a:gd name="T25" fmla="*/ 2147483647 h 2282"/>
              <a:gd name="T26" fmla="*/ 2147483647 w 1307"/>
              <a:gd name="T27" fmla="*/ 2147483647 h 2282"/>
              <a:gd name="T28" fmla="*/ 2147483647 w 1307"/>
              <a:gd name="T29" fmla="*/ 2147483647 h 2282"/>
              <a:gd name="T30" fmla="*/ 2147483647 w 1307"/>
              <a:gd name="T31" fmla="*/ 2147483647 h 2282"/>
              <a:gd name="T32" fmla="*/ 2147483647 w 1307"/>
              <a:gd name="T33" fmla="*/ 2147483647 h 2282"/>
              <a:gd name="T34" fmla="*/ 2147483647 w 1307"/>
              <a:gd name="T35" fmla="*/ 2147483647 h 228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07"/>
              <a:gd name="T55" fmla="*/ 0 h 2282"/>
              <a:gd name="T56" fmla="*/ 1307 w 1307"/>
              <a:gd name="T57" fmla="*/ 2282 h 228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07" h="2282">
                <a:moveTo>
                  <a:pt x="0" y="0"/>
                </a:moveTo>
                <a:cubicBezTo>
                  <a:pt x="74" y="4"/>
                  <a:pt x="148" y="5"/>
                  <a:pt x="221" y="11"/>
                </a:cubicBezTo>
                <a:cubicBezTo>
                  <a:pt x="261" y="14"/>
                  <a:pt x="276" y="46"/>
                  <a:pt x="310" y="66"/>
                </a:cubicBezTo>
                <a:cubicBezTo>
                  <a:pt x="341" y="85"/>
                  <a:pt x="377" y="95"/>
                  <a:pt x="410" y="111"/>
                </a:cubicBezTo>
                <a:cubicBezTo>
                  <a:pt x="453" y="154"/>
                  <a:pt x="497" y="171"/>
                  <a:pt x="542" y="210"/>
                </a:cubicBezTo>
                <a:cubicBezTo>
                  <a:pt x="554" y="220"/>
                  <a:pt x="563" y="235"/>
                  <a:pt x="576" y="244"/>
                </a:cubicBezTo>
                <a:cubicBezTo>
                  <a:pt x="589" y="254"/>
                  <a:pt x="607" y="256"/>
                  <a:pt x="620" y="266"/>
                </a:cubicBezTo>
                <a:cubicBezTo>
                  <a:pt x="681" y="314"/>
                  <a:pt x="710" y="359"/>
                  <a:pt x="775" y="399"/>
                </a:cubicBezTo>
                <a:cubicBezTo>
                  <a:pt x="818" y="456"/>
                  <a:pt x="858" y="506"/>
                  <a:pt x="919" y="543"/>
                </a:cubicBezTo>
                <a:cubicBezTo>
                  <a:pt x="976" y="628"/>
                  <a:pt x="903" y="528"/>
                  <a:pt x="974" y="598"/>
                </a:cubicBezTo>
                <a:cubicBezTo>
                  <a:pt x="1009" y="633"/>
                  <a:pt x="1041" y="687"/>
                  <a:pt x="1063" y="731"/>
                </a:cubicBezTo>
                <a:cubicBezTo>
                  <a:pt x="1098" y="801"/>
                  <a:pt x="1042" y="723"/>
                  <a:pt x="1096" y="809"/>
                </a:cubicBezTo>
                <a:cubicBezTo>
                  <a:pt x="1142" y="882"/>
                  <a:pt x="1120" y="822"/>
                  <a:pt x="1152" y="897"/>
                </a:cubicBezTo>
                <a:cubicBezTo>
                  <a:pt x="1170" y="938"/>
                  <a:pt x="1176" y="978"/>
                  <a:pt x="1196" y="1019"/>
                </a:cubicBezTo>
                <a:cubicBezTo>
                  <a:pt x="1214" y="1125"/>
                  <a:pt x="1246" y="1226"/>
                  <a:pt x="1274" y="1329"/>
                </a:cubicBezTo>
                <a:cubicBezTo>
                  <a:pt x="1290" y="1476"/>
                  <a:pt x="1298" y="1624"/>
                  <a:pt x="1307" y="1772"/>
                </a:cubicBezTo>
                <a:cubicBezTo>
                  <a:pt x="1303" y="1912"/>
                  <a:pt x="1302" y="2053"/>
                  <a:pt x="1296" y="2193"/>
                </a:cubicBezTo>
                <a:cubicBezTo>
                  <a:pt x="1295" y="2224"/>
                  <a:pt x="1274" y="2282"/>
                  <a:pt x="1274" y="2282"/>
                </a:cubicBezTo>
              </a:path>
            </a:pathLst>
          </a:custGeom>
          <a:noFill/>
          <a:ln w="38100">
            <a:solidFill>
              <a:schemeClr val="tx1"/>
            </a:solidFill>
            <a:round/>
            <a:headEnd/>
            <a:tailEnd/>
          </a:ln>
        </p:spPr>
        <p:txBody>
          <a:bodyPr/>
          <a:lstStyle/>
          <a:p>
            <a:endParaRPr lang="zh-CN" altLang="en-US">
              <a:ea typeface="宋体" pitchFamily="2" charset="-122"/>
            </a:endParaRPr>
          </a:p>
        </p:txBody>
      </p:sp>
      <p:grpSp>
        <p:nvGrpSpPr>
          <p:cNvPr id="19467" name="Group 72"/>
          <p:cNvGrpSpPr>
            <a:grpSpLocks/>
          </p:cNvGrpSpPr>
          <p:nvPr/>
        </p:nvGrpSpPr>
        <p:grpSpPr bwMode="auto">
          <a:xfrm>
            <a:off x="5791200" y="2132013"/>
            <a:ext cx="2590800" cy="3549650"/>
            <a:chOff x="3648" y="1343"/>
            <a:chExt cx="1632" cy="2236"/>
          </a:xfrm>
        </p:grpSpPr>
        <p:sp>
          <p:nvSpPr>
            <p:cNvPr id="19477" name="Freeform 50"/>
            <p:cNvSpPr>
              <a:spLocks/>
            </p:cNvSpPr>
            <p:nvPr/>
          </p:nvSpPr>
          <p:spPr bwMode="auto">
            <a:xfrm>
              <a:off x="3648" y="1611"/>
              <a:ext cx="960" cy="1968"/>
            </a:xfrm>
            <a:custGeom>
              <a:avLst/>
              <a:gdLst>
                <a:gd name="T0" fmla="*/ 0 w 807"/>
                <a:gd name="T1" fmla="*/ 0 h 1705"/>
                <a:gd name="T2" fmla="*/ 1134 w 807"/>
                <a:gd name="T3" fmla="*/ 838 h 1705"/>
                <a:gd name="T4" fmla="*/ 1424 w 807"/>
                <a:gd name="T5" fmla="*/ 1225 h 1705"/>
                <a:gd name="T6" fmla="*/ 1662 w 807"/>
                <a:gd name="T7" fmla="*/ 1701 h 1705"/>
                <a:gd name="T8" fmla="*/ 1872 w 807"/>
                <a:gd name="T9" fmla="*/ 2586 h 1705"/>
                <a:gd name="T10" fmla="*/ 1899 w 807"/>
                <a:gd name="T11" fmla="*/ 3493 h 1705"/>
                <a:gd name="T12" fmla="*/ 0 60000 65536"/>
                <a:gd name="T13" fmla="*/ 0 60000 65536"/>
                <a:gd name="T14" fmla="*/ 0 60000 65536"/>
                <a:gd name="T15" fmla="*/ 0 60000 65536"/>
                <a:gd name="T16" fmla="*/ 0 60000 65536"/>
                <a:gd name="T17" fmla="*/ 0 60000 65536"/>
                <a:gd name="T18" fmla="*/ 0 w 807"/>
                <a:gd name="T19" fmla="*/ 0 h 1705"/>
                <a:gd name="T20" fmla="*/ 807 w 807"/>
                <a:gd name="T21" fmla="*/ 1705 h 1705"/>
              </a:gdLst>
              <a:ahLst/>
              <a:cxnLst>
                <a:cxn ang="T12">
                  <a:pos x="T0" y="T1"/>
                </a:cxn>
                <a:cxn ang="T13">
                  <a:pos x="T2" y="T3"/>
                </a:cxn>
                <a:cxn ang="T14">
                  <a:pos x="T4" y="T5"/>
                </a:cxn>
                <a:cxn ang="T15">
                  <a:pos x="T6" y="T7"/>
                </a:cxn>
                <a:cxn ang="T16">
                  <a:pos x="T8" y="T9"/>
                </a:cxn>
                <a:cxn ang="T17">
                  <a:pos x="T10" y="T11"/>
                </a:cxn>
              </a:cxnLst>
              <a:rect l="T18" t="T19" r="T20" b="T21"/>
              <a:pathLst>
                <a:path w="807" h="1705">
                  <a:moveTo>
                    <a:pt x="0" y="0"/>
                  </a:moveTo>
                  <a:cubicBezTo>
                    <a:pt x="201" y="67"/>
                    <a:pt x="350" y="248"/>
                    <a:pt x="476" y="409"/>
                  </a:cubicBezTo>
                  <a:cubicBezTo>
                    <a:pt x="524" y="470"/>
                    <a:pt x="543" y="543"/>
                    <a:pt x="598" y="598"/>
                  </a:cubicBezTo>
                  <a:cubicBezTo>
                    <a:pt x="618" y="680"/>
                    <a:pt x="667" y="752"/>
                    <a:pt x="698" y="830"/>
                  </a:cubicBezTo>
                  <a:cubicBezTo>
                    <a:pt x="726" y="974"/>
                    <a:pt x="769" y="1115"/>
                    <a:pt x="786" y="1262"/>
                  </a:cubicBezTo>
                  <a:cubicBezTo>
                    <a:pt x="807" y="1438"/>
                    <a:pt x="797" y="1481"/>
                    <a:pt x="797" y="1705"/>
                  </a:cubicBezTo>
                </a:path>
              </a:pathLst>
            </a:custGeom>
            <a:noFill/>
            <a:ln w="38100">
              <a:solidFill>
                <a:schemeClr val="tx1"/>
              </a:solidFill>
              <a:round/>
              <a:headEnd/>
              <a:tailEnd/>
            </a:ln>
          </p:spPr>
          <p:txBody>
            <a:bodyPr/>
            <a:lstStyle/>
            <a:p>
              <a:endParaRPr lang="zh-CN" altLang="en-US">
                <a:ea typeface="宋体" pitchFamily="2" charset="-122"/>
              </a:endParaRPr>
            </a:p>
          </p:txBody>
        </p:sp>
        <p:sp>
          <p:nvSpPr>
            <p:cNvPr id="19478" name="Oval 52"/>
            <p:cNvSpPr>
              <a:spLocks noChangeArrowheads="1"/>
            </p:cNvSpPr>
            <p:nvPr/>
          </p:nvSpPr>
          <p:spPr bwMode="auto">
            <a:xfrm rot="2096927">
              <a:off x="3792" y="1466"/>
              <a:ext cx="479" cy="289"/>
            </a:xfrm>
            <a:prstGeom prst="ellipse">
              <a:avLst/>
            </a:prstGeom>
            <a:solidFill>
              <a:srgbClr val="CC99FF"/>
            </a:solidFill>
            <a:ln w="38100">
              <a:solidFill>
                <a:schemeClr val="tx1"/>
              </a:solidFill>
              <a:round/>
              <a:headEnd/>
              <a:tailEnd/>
            </a:ln>
          </p:spPr>
          <p:txBody>
            <a:bodyPr wrap="none" anchor="ctr"/>
            <a:lstStyle/>
            <a:p>
              <a:endParaRPr lang="zh-CN" altLang="en-US">
                <a:ea typeface="宋体" pitchFamily="2" charset="-122"/>
              </a:endParaRPr>
            </a:p>
          </p:txBody>
        </p:sp>
        <p:sp>
          <p:nvSpPr>
            <p:cNvPr id="19479" name="Oval 53"/>
            <p:cNvSpPr>
              <a:spLocks noChangeArrowheads="1"/>
            </p:cNvSpPr>
            <p:nvPr/>
          </p:nvSpPr>
          <p:spPr bwMode="auto">
            <a:xfrm rot="3756027">
              <a:off x="4223" y="1899"/>
              <a:ext cx="481" cy="287"/>
            </a:xfrm>
            <a:prstGeom prst="ellipse">
              <a:avLst/>
            </a:prstGeom>
            <a:solidFill>
              <a:srgbClr val="FFFF66"/>
            </a:solidFill>
            <a:ln w="38100">
              <a:solidFill>
                <a:schemeClr val="tx1"/>
              </a:solidFill>
              <a:round/>
              <a:headEnd/>
              <a:tailEnd/>
            </a:ln>
          </p:spPr>
          <p:txBody>
            <a:bodyPr wrap="none" anchor="ctr"/>
            <a:lstStyle/>
            <a:p>
              <a:endParaRPr lang="zh-CN" altLang="en-US">
                <a:ea typeface="宋体" pitchFamily="2" charset="-122"/>
              </a:endParaRPr>
            </a:p>
          </p:txBody>
        </p:sp>
        <p:sp>
          <p:nvSpPr>
            <p:cNvPr id="19480" name="Oval 54"/>
            <p:cNvSpPr>
              <a:spLocks noChangeArrowheads="1"/>
            </p:cNvSpPr>
            <p:nvPr/>
          </p:nvSpPr>
          <p:spPr bwMode="auto">
            <a:xfrm rot="4712010">
              <a:off x="4463" y="2475"/>
              <a:ext cx="481" cy="287"/>
            </a:xfrm>
            <a:prstGeom prst="ellipse">
              <a:avLst/>
            </a:prstGeom>
            <a:solidFill>
              <a:srgbClr val="00FF00"/>
            </a:solidFill>
            <a:ln w="38100">
              <a:solidFill>
                <a:schemeClr val="tx1"/>
              </a:solidFill>
              <a:round/>
              <a:headEnd/>
              <a:tailEnd/>
            </a:ln>
          </p:spPr>
          <p:txBody>
            <a:bodyPr wrap="none" anchor="ctr"/>
            <a:lstStyle/>
            <a:p>
              <a:endParaRPr lang="zh-CN" altLang="en-US">
                <a:ea typeface="宋体" pitchFamily="2" charset="-122"/>
              </a:endParaRPr>
            </a:p>
          </p:txBody>
        </p:sp>
        <p:sp>
          <p:nvSpPr>
            <p:cNvPr id="19481" name="Oval 55"/>
            <p:cNvSpPr>
              <a:spLocks noChangeArrowheads="1"/>
            </p:cNvSpPr>
            <p:nvPr/>
          </p:nvSpPr>
          <p:spPr bwMode="auto">
            <a:xfrm rot="5355714">
              <a:off x="4511" y="3051"/>
              <a:ext cx="481" cy="287"/>
            </a:xfrm>
            <a:prstGeom prst="ellipse">
              <a:avLst/>
            </a:prstGeom>
            <a:solidFill>
              <a:srgbClr val="FF7E83"/>
            </a:solidFill>
            <a:ln w="38100">
              <a:solidFill>
                <a:schemeClr val="tx1"/>
              </a:solidFill>
              <a:round/>
              <a:headEnd/>
              <a:tailEnd/>
            </a:ln>
          </p:spPr>
          <p:txBody>
            <a:bodyPr wrap="none" anchor="ctr"/>
            <a:lstStyle/>
            <a:p>
              <a:endParaRPr lang="zh-CN" altLang="en-US">
                <a:ea typeface="宋体" pitchFamily="2" charset="-122"/>
              </a:endParaRPr>
            </a:p>
          </p:txBody>
        </p:sp>
        <p:sp>
          <p:nvSpPr>
            <p:cNvPr id="19482" name="Oval 57"/>
            <p:cNvSpPr>
              <a:spLocks noChangeArrowheads="1"/>
            </p:cNvSpPr>
            <p:nvPr/>
          </p:nvSpPr>
          <p:spPr bwMode="auto">
            <a:xfrm rot="2096927">
              <a:off x="4129" y="1343"/>
              <a:ext cx="479" cy="289"/>
            </a:xfrm>
            <a:prstGeom prst="ellipse">
              <a:avLst/>
            </a:prstGeom>
            <a:solidFill>
              <a:srgbClr val="CC99FF"/>
            </a:solidFill>
            <a:ln w="38100">
              <a:solidFill>
                <a:schemeClr val="tx1"/>
              </a:solidFill>
              <a:round/>
              <a:headEnd/>
              <a:tailEnd/>
            </a:ln>
          </p:spPr>
          <p:txBody>
            <a:bodyPr wrap="none" anchor="ctr"/>
            <a:lstStyle/>
            <a:p>
              <a:endParaRPr lang="zh-CN" altLang="en-US">
                <a:ea typeface="宋体" pitchFamily="2" charset="-122"/>
              </a:endParaRPr>
            </a:p>
          </p:txBody>
        </p:sp>
        <p:sp>
          <p:nvSpPr>
            <p:cNvPr id="19483" name="Oval 58"/>
            <p:cNvSpPr>
              <a:spLocks noChangeArrowheads="1"/>
            </p:cNvSpPr>
            <p:nvPr/>
          </p:nvSpPr>
          <p:spPr bwMode="auto">
            <a:xfrm rot="3756027">
              <a:off x="4560" y="1824"/>
              <a:ext cx="481" cy="287"/>
            </a:xfrm>
            <a:prstGeom prst="ellipse">
              <a:avLst/>
            </a:prstGeom>
            <a:solidFill>
              <a:srgbClr val="FFFF66"/>
            </a:solidFill>
            <a:ln w="38100">
              <a:solidFill>
                <a:schemeClr val="tx1"/>
              </a:solidFill>
              <a:round/>
              <a:headEnd/>
              <a:tailEnd/>
            </a:ln>
          </p:spPr>
          <p:txBody>
            <a:bodyPr wrap="none" anchor="ctr"/>
            <a:lstStyle/>
            <a:p>
              <a:endParaRPr lang="zh-CN" altLang="en-US">
                <a:ea typeface="宋体" pitchFamily="2" charset="-122"/>
              </a:endParaRPr>
            </a:p>
          </p:txBody>
        </p:sp>
        <p:sp>
          <p:nvSpPr>
            <p:cNvPr id="19484" name="Oval 59"/>
            <p:cNvSpPr>
              <a:spLocks noChangeArrowheads="1"/>
            </p:cNvSpPr>
            <p:nvPr/>
          </p:nvSpPr>
          <p:spPr bwMode="auto">
            <a:xfrm rot="4712010">
              <a:off x="4799" y="2400"/>
              <a:ext cx="481" cy="287"/>
            </a:xfrm>
            <a:prstGeom prst="ellipse">
              <a:avLst/>
            </a:prstGeom>
            <a:solidFill>
              <a:srgbClr val="00FF00"/>
            </a:solidFill>
            <a:ln w="38100">
              <a:solidFill>
                <a:schemeClr val="tx1"/>
              </a:solidFill>
              <a:round/>
              <a:headEnd/>
              <a:tailEnd/>
            </a:ln>
          </p:spPr>
          <p:txBody>
            <a:bodyPr wrap="none" anchor="ctr"/>
            <a:lstStyle/>
            <a:p>
              <a:endParaRPr lang="zh-CN" altLang="en-US">
                <a:ea typeface="宋体" pitchFamily="2" charset="-122"/>
              </a:endParaRPr>
            </a:p>
          </p:txBody>
        </p:sp>
        <p:sp>
          <p:nvSpPr>
            <p:cNvPr id="19485" name="Oval 60"/>
            <p:cNvSpPr>
              <a:spLocks noChangeArrowheads="1"/>
            </p:cNvSpPr>
            <p:nvPr/>
          </p:nvSpPr>
          <p:spPr bwMode="auto">
            <a:xfrm rot="5355714">
              <a:off x="4896" y="2977"/>
              <a:ext cx="481" cy="287"/>
            </a:xfrm>
            <a:prstGeom prst="ellipse">
              <a:avLst/>
            </a:prstGeom>
            <a:solidFill>
              <a:srgbClr val="FF7E83"/>
            </a:solidFill>
            <a:ln w="38100">
              <a:solidFill>
                <a:schemeClr val="tx1"/>
              </a:solidFill>
              <a:round/>
              <a:headEnd/>
              <a:tailEnd/>
            </a:ln>
          </p:spPr>
          <p:txBody>
            <a:bodyPr wrap="none" anchor="ctr"/>
            <a:lstStyle/>
            <a:p>
              <a:endParaRPr lang="zh-CN" altLang="en-US">
                <a:ea typeface="宋体" pitchFamily="2" charset="-122"/>
              </a:endParaRPr>
            </a:p>
          </p:txBody>
        </p:sp>
      </p:grpSp>
      <p:grpSp>
        <p:nvGrpSpPr>
          <p:cNvPr id="19468" name="Group 67"/>
          <p:cNvGrpSpPr>
            <a:grpSpLocks/>
          </p:cNvGrpSpPr>
          <p:nvPr/>
        </p:nvGrpSpPr>
        <p:grpSpPr bwMode="auto">
          <a:xfrm>
            <a:off x="533400" y="2057400"/>
            <a:ext cx="2590800" cy="3622675"/>
            <a:chOff x="528" y="1200"/>
            <a:chExt cx="1632" cy="2282"/>
          </a:xfrm>
        </p:grpSpPr>
        <p:sp>
          <p:nvSpPr>
            <p:cNvPr id="19471" name="Freeform 61"/>
            <p:cNvSpPr>
              <a:spLocks/>
            </p:cNvSpPr>
            <p:nvPr/>
          </p:nvSpPr>
          <p:spPr bwMode="auto">
            <a:xfrm>
              <a:off x="528" y="1488"/>
              <a:ext cx="960" cy="1968"/>
            </a:xfrm>
            <a:custGeom>
              <a:avLst/>
              <a:gdLst>
                <a:gd name="T0" fmla="*/ 0 w 807"/>
                <a:gd name="T1" fmla="*/ 0 h 1705"/>
                <a:gd name="T2" fmla="*/ 1134 w 807"/>
                <a:gd name="T3" fmla="*/ 838 h 1705"/>
                <a:gd name="T4" fmla="*/ 1424 w 807"/>
                <a:gd name="T5" fmla="*/ 1225 h 1705"/>
                <a:gd name="T6" fmla="*/ 1662 w 807"/>
                <a:gd name="T7" fmla="*/ 1701 h 1705"/>
                <a:gd name="T8" fmla="*/ 1872 w 807"/>
                <a:gd name="T9" fmla="*/ 2586 h 1705"/>
                <a:gd name="T10" fmla="*/ 1899 w 807"/>
                <a:gd name="T11" fmla="*/ 3493 h 1705"/>
                <a:gd name="T12" fmla="*/ 0 60000 65536"/>
                <a:gd name="T13" fmla="*/ 0 60000 65536"/>
                <a:gd name="T14" fmla="*/ 0 60000 65536"/>
                <a:gd name="T15" fmla="*/ 0 60000 65536"/>
                <a:gd name="T16" fmla="*/ 0 60000 65536"/>
                <a:gd name="T17" fmla="*/ 0 60000 65536"/>
                <a:gd name="T18" fmla="*/ 0 w 807"/>
                <a:gd name="T19" fmla="*/ 0 h 1705"/>
                <a:gd name="T20" fmla="*/ 807 w 807"/>
                <a:gd name="T21" fmla="*/ 1705 h 1705"/>
              </a:gdLst>
              <a:ahLst/>
              <a:cxnLst>
                <a:cxn ang="T12">
                  <a:pos x="T0" y="T1"/>
                </a:cxn>
                <a:cxn ang="T13">
                  <a:pos x="T2" y="T3"/>
                </a:cxn>
                <a:cxn ang="T14">
                  <a:pos x="T4" y="T5"/>
                </a:cxn>
                <a:cxn ang="T15">
                  <a:pos x="T6" y="T7"/>
                </a:cxn>
                <a:cxn ang="T16">
                  <a:pos x="T8" y="T9"/>
                </a:cxn>
                <a:cxn ang="T17">
                  <a:pos x="T10" y="T11"/>
                </a:cxn>
              </a:cxnLst>
              <a:rect l="T18" t="T19" r="T20" b="T21"/>
              <a:pathLst>
                <a:path w="807" h="1705">
                  <a:moveTo>
                    <a:pt x="0" y="0"/>
                  </a:moveTo>
                  <a:cubicBezTo>
                    <a:pt x="201" y="67"/>
                    <a:pt x="350" y="248"/>
                    <a:pt x="476" y="409"/>
                  </a:cubicBezTo>
                  <a:cubicBezTo>
                    <a:pt x="524" y="470"/>
                    <a:pt x="543" y="543"/>
                    <a:pt x="598" y="598"/>
                  </a:cubicBezTo>
                  <a:cubicBezTo>
                    <a:pt x="618" y="680"/>
                    <a:pt x="667" y="752"/>
                    <a:pt x="698" y="830"/>
                  </a:cubicBezTo>
                  <a:cubicBezTo>
                    <a:pt x="726" y="974"/>
                    <a:pt x="769" y="1115"/>
                    <a:pt x="786" y="1262"/>
                  </a:cubicBezTo>
                  <a:cubicBezTo>
                    <a:pt x="807" y="1438"/>
                    <a:pt x="797" y="1481"/>
                    <a:pt x="797" y="1705"/>
                  </a:cubicBezTo>
                </a:path>
              </a:pathLst>
            </a:custGeom>
            <a:noFill/>
            <a:ln w="38100">
              <a:solidFill>
                <a:schemeClr val="tx1"/>
              </a:solidFill>
              <a:round/>
              <a:headEnd/>
              <a:tailEnd/>
            </a:ln>
          </p:spPr>
          <p:txBody>
            <a:bodyPr/>
            <a:lstStyle/>
            <a:p>
              <a:endParaRPr lang="zh-CN" altLang="en-US">
                <a:ea typeface="宋体" pitchFamily="2" charset="-122"/>
              </a:endParaRPr>
            </a:p>
          </p:txBody>
        </p:sp>
        <p:sp>
          <p:nvSpPr>
            <p:cNvPr id="19472" name="Freeform 62"/>
            <p:cNvSpPr>
              <a:spLocks/>
            </p:cNvSpPr>
            <p:nvPr/>
          </p:nvSpPr>
          <p:spPr bwMode="auto">
            <a:xfrm>
              <a:off x="853" y="1200"/>
              <a:ext cx="1307" cy="2282"/>
            </a:xfrm>
            <a:custGeom>
              <a:avLst/>
              <a:gdLst>
                <a:gd name="T0" fmla="*/ 0 w 1307"/>
                <a:gd name="T1" fmla="*/ 0 h 2282"/>
                <a:gd name="T2" fmla="*/ 221 w 1307"/>
                <a:gd name="T3" fmla="*/ 11 h 2282"/>
                <a:gd name="T4" fmla="*/ 310 w 1307"/>
                <a:gd name="T5" fmla="*/ 66 h 2282"/>
                <a:gd name="T6" fmla="*/ 410 w 1307"/>
                <a:gd name="T7" fmla="*/ 111 h 2282"/>
                <a:gd name="T8" fmla="*/ 542 w 1307"/>
                <a:gd name="T9" fmla="*/ 210 h 2282"/>
                <a:gd name="T10" fmla="*/ 576 w 1307"/>
                <a:gd name="T11" fmla="*/ 244 h 2282"/>
                <a:gd name="T12" fmla="*/ 620 w 1307"/>
                <a:gd name="T13" fmla="*/ 266 h 2282"/>
                <a:gd name="T14" fmla="*/ 775 w 1307"/>
                <a:gd name="T15" fmla="*/ 399 h 2282"/>
                <a:gd name="T16" fmla="*/ 919 w 1307"/>
                <a:gd name="T17" fmla="*/ 543 h 2282"/>
                <a:gd name="T18" fmla="*/ 974 w 1307"/>
                <a:gd name="T19" fmla="*/ 598 h 2282"/>
                <a:gd name="T20" fmla="*/ 1063 w 1307"/>
                <a:gd name="T21" fmla="*/ 731 h 2282"/>
                <a:gd name="T22" fmla="*/ 1096 w 1307"/>
                <a:gd name="T23" fmla="*/ 809 h 2282"/>
                <a:gd name="T24" fmla="*/ 1152 w 1307"/>
                <a:gd name="T25" fmla="*/ 897 h 2282"/>
                <a:gd name="T26" fmla="*/ 1196 w 1307"/>
                <a:gd name="T27" fmla="*/ 1019 h 2282"/>
                <a:gd name="T28" fmla="*/ 1274 w 1307"/>
                <a:gd name="T29" fmla="*/ 1329 h 2282"/>
                <a:gd name="T30" fmla="*/ 1307 w 1307"/>
                <a:gd name="T31" fmla="*/ 1772 h 2282"/>
                <a:gd name="T32" fmla="*/ 1296 w 1307"/>
                <a:gd name="T33" fmla="*/ 2193 h 2282"/>
                <a:gd name="T34" fmla="*/ 1274 w 1307"/>
                <a:gd name="T35" fmla="*/ 2282 h 228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07"/>
                <a:gd name="T55" fmla="*/ 0 h 2282"/>
                <a:gd name="T56" fmla="*/ 1307 w 1307"/>
                <a:gd name="T57" fmla="*/ 2282 h 228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07" h="2282">
                  <a:moveTo>
                    <a:pt x="0" y="0"/>
                  </a:moveTo>
                  <a:cubicBezTo>
                    <a:pt x="74" y="4"/>
                    <a:pt x="148" y="5"/>
                    <a:pt x="221" y="11"/>
                  </a:cubicBezTo>
                  <a:cubicBezTo>
                    <a:pt x="261" y="14"/>
                    <a:pt x="276" y="46"/>
                    <a:pt x="310" y="66"/>
                  </a:cubicBezTo>
                  <a:cubicBezTo>
                    <a:pt x="341" y="85"/>
                    <a:pt x="377" y="95"/>
                    <a:pt x="410" y="111"/>
                  </a:cubicBezTo>
                  <a:cubicBezTo>
                    <a:pt x="453" y="154"/>
                    <a:pt x="497" y="171"/>
                    <a:pt x="542" y="210"/>
                  </a:cubicBezTo>
                  <a:cubicBezTo>
                    <a:pt x="554" y="220"/>
                    <a:pt x="563" y="235"/>
                    <a:pt x="576" y="244"/>
                  </a:cubicBezTo>
                  <a:cubicBezTo>
                    <a:pt x="589" y="254"/>
                    <a:pt x="607" y="256"/>
                    <a:pt x="620" y="266"/>
                  </a:cubicBezTo>
                  <a:cubicBezTo>
                    <a:pt x="681" y="314"/>
                    <a:pt x="710" y="359"/>
                    <a:pt x="775" y="399"/>
                  </a:cubicBezTo>
                  <a:cubicBezTo>
                    <a:pt x="818" y="456"/>
                    <a:pt x="858" y="506"/>
                    <a:pt x="919" y="543"/>
                  </a:cubicBezTo>
                  <a:cubicBezTo>
                    <a:pt x="976" y="628"/>
                    <a:pt x="903" y="528"/>
                    <a:pt x="974" y="598"/>
                  </a:cubicBezTo>
                  <a:cubicBezTo>
                    <a:pt x="1009" y="633"/>
                    <a:pt x="1041" y="687"/>
                    <a:pt x="1063" y="731"/>
                  </a:cubicBezTo>
                  <a:cubicBezTo>
                    <a:pt x="1098" y="801"/>
                    <a:pt x="1042" y="723"/>
                    <a:pt x="1096" y="809"/>
                  </a:cubicBezTo>
                  <a:cubicBezTo>
                    <a:pt x="1142" y="882"/>
                    <a:pt x="1120" y="822"/>
                    <a:pt x="1152" y="897"/>
                  </a:cubicBezTo>
                  <a:cubicBezTo>
                    <a:pt x="1170" y="938"/>
                    <a:pt x="1176" y="978"/>
                    <a:pt x="1196" y="1019"/>
                  </a:cubicBezTo>
                  <a:cubicBezTo>
                    <a:pt x="1214" y="1125"/>
                    <a:pt x="1246" y="1226"/>
                    <a:pt x="1274" y="1329"/>
                  </a:cubicBezTo>
                  <a:cubicBezTo>
                    <a:pt x="1290" y="1476"/>
                    <a:pt x="1298" y="1624"/>
                    <a:pt x="1307" y="1772"/>
                  </a:cubicBezTo>
                  <a:cubicBezTo>
                    <a:pt x="1303" y="1912"/>
                    <a:pt x="1302" y="2053"/>
                    <a:pt x="1296" y="2193"/>
                  </a:cubicBezTo>
                  <a:cubicBezTo>
                    <a:pt x="1295" y="2224"/>
                    <a:pt x="1274" y="2282"/>
                    <a:pt x="1274" y="2282"/>
                  </a:cubicBezTo>
                </a:path>
              </a:pathLst>
            </a:custGeom>
            <a:noFill/>
            <a:ln w="38100">
              <a:solidFill>
                <a:schemeClr val="tx1"/>
              </a:solidFill>
              <a:round/>
              <a:headEnd/>
              <a:tailEnd/>
            </a:ln>
          </p:spPr>
          <p:txBody>
            <a:bodyPr/>
            <a:lstStyle/>
            <a:p>
              <a:endParaRPr lang="zh-CN" altLang="en-US">
                <a:ea typeface="宋体" pitchFamily="2" charset="-122"/>
              </a:endParaRPr>
            </a:p>
          </p:txBody>
        </p:sp>
        <p:sp>
          <p:nvSpPr>
            <p:cNvPr id="19473" name="Oval 63"/>
            <p:cNvSpPr>
              <a:spLocks noChangeArrowheads="1"/>
            </p:cNvSpPr>
            <p:nvPr/>
          </p:nvSpPr>
          <p:spPr bwMode="auto">
            <a:xfrm rot="2096927">
              <a:off x="845" y="1386"/>
              <a:ext cx="480" cy="349"/>
            </a:xfrm>
            <a:prstGeom prst="ellipse">
              <a:avLst/>
            </a:prstGeom>
            <a:solidFill>
              <a:srgbClr val="CC99FF"/>
            </a:solidFill>
            <a:ln w="38100">
              <a:solidFill>
                <a:schemeClr val="tx1"/>
              </a:solidFill>
              <a:round/>
              <a:headEnd/>
              <a:tailEnd/>
            </a:ln>
          </p:spPr>
          <p:txBody>
            <a:bodyPr wrap="none" anchor="ctr"/>
            <a:lstStyle/>
            <a:p>
              <a:endParaRPr lang="zh-CN" altLang="en-US">
                <a:ea typeface="宋体" pitchFamily="2" charset="-122"/>
              </a:endParaRPr>
            </a:p>
          </p:txBody>
        </p:sp>
        <p:sp>
          <p:nvSpPr>
            <p:cNvPr id="19474" name="Oval 64"/>
            <p:cNvSpPr>
              <a:spLocks noChangeArrowheads="1"/>
            </p:cNvSpPr>
            <p:nvPr/>
          </p:nvSpPr>
          <p:spPr bwMode="auto">
            <a:xfrm rot="3756027">
              <a:off x="1253" y="1798"/>
              <a:ext cx="480" cy="384"/>
            </a:xfrm>
            <a:prstGeom prst="ellipse">
              <a:avLst/>
            </a:prstGeom>
            <a:solidFill>
              <a:srgbClr val="FFFF66"/>
            </a:solidFill>
            <a:ln w="38100">
              <a:solidFill>
                <a:schemeClr val="tx1"/>
              </a:solidFill>
              <a:round/>
              <a:headEnd/>
              <a:tailEnd/>
            </a:ln>
          </p:spPr>
          <p:txBody>
            <a:bodyPr wrap="none" anchor="ctr"/>
            <a:lstStyle/>
            <a:p>
              <a:endParaRPr lang="zh-CN" altLang="en-US">
                <a:ea typeface="宋体" pitchFamily="2" charset="-122"/>
              </a:endParaRPr>
            </a:p>
          </p:txBody>
        </p:sp>
        <p:sp>
          <p:nvSpPr>
            <p:cNvPr id="19475" name="Oval 65"/>
            <p:cNvSpPr>
              <a:spLocks noChangeArrowheads="1"/>
            </p:cNvSpPr>
            <p:nvPr/>
          </p:nvSpPr>
          <p:spPr bwMode="auto">
            <a:xfrm rot="4712010">
              <a:off x="1488" y="2361"/>
              <a:ext cx="480" cy="384"/>
            </a:xfrm>
            <a:prstGeom prst="ellipse">
              <a:avLst/>
            </a:prstGeom>
            <a:solidFill>
              <a:srgbClr val="00FF00"/>
            </a:solidFill>
            <a:ln w="38100">
              <a:solidFill>
                <a:schemeClr val="tx1"/>
              </a:solidFill>
              <a:round/>
              <a:headEnd/>
              <a:tailEnd/>
            </a:ln>
          </p:spPr>
          <p:txBody>
            <a:bodyPr wrap="none" anchor="ctr"/>
            <a:lstStyle/>
            <a:p>
              <a:endParaRPr lang="zh-CN" altLang="en-US">
                <a:ea typeface="宋体" pitchFamily="2" charset="-122"/>
              </a:endParaRPr>
            </a:p>
          </p:txBody>
        </p:sp>
        <p:sp>
          <p:nvSpPr>
            <p:cNvPr id="19476" name="Oval 66"/>
            <p:cNvSpPr>
              <a:spLocks noChangeArrowheads="1"/>
            </p:cNvSpPr>
            <p:nvPr/>
          </p:nvSpPr>
          <p:spPr bwMode="auto">
            <a:xfrm rot="5355714">
              <a:off x="1536" y="2928"/>
              <a:ext cx="480" cy="384"/>
            </a:xfrm>
            <a:prstGeom prst="ellipse">
              <a:avLst/>
            </a:prstGeom>
            <a:solidFill>
              <a:srgbClr val="FF7E83"/>
            </a:solidFill>
            <a:ln w="38100">
              <a:solidFill>
                <a:schemeClr val="tx1"/>
              </a:solidFill>
              <a:round/>
              <a:headEnd/>
              <a:tailEnd/>
            </a:ln>
          </p:spPr>
          <p:txBody>
            <a:bodyPr wrap="none" anchor="ctr"/>
            <a:lstStyle/>
            <a:p>
              <a:endParaRPr lang="zh-CN" altLang="en-US">
                <a:ea typeface="宋体" pitchFamily="2" charset="-122"/>
              </a:endParaRPr>
            </a:p>
          </p:txBody>
        </p:sp>
      </p:grpSp>
      <p:sp>
        <p:nvSpPr>
          <p:cNvPr id="19469" name="Rectangle 70"/>
          <p:cNvSpPr>
            <a:spLocks noChangeArrowheads="1"/>
          </p:cNvSpPr>
          <p:nvPr/>
        </p:nvSpPr>
        <p:spPr bwMode="auto">
          <a:xfrm>
            <a:off x="685800" y="4572000"/>
            <a:ext cx="1295400" cy="457200"/>
          </a:xfrm>
          <a:prstGeom prst="rect">
            <a:avLst/>
          </a:prstGeom>
          <a:noFill/>
          <a:ln w="9525">
            <a:noFill/>
            <a:miter lim="800000"/>
            <a:headEnd/>
            <a:tailEnd/>
          </a:ln>
        </p:spPr>
        <p:txBody>
          <a:bodyPr>
            <a:spAutoFit/>
          </a:bodyPr>
          <a:lstStyle/>
          <a:p>
            <a:r>
              <a:rPr lang="en-US" altLang="zh-CN">
                <a:solidFill>
                  <a:srgbClr val="FF0066"/>
                </a:solidFill>
                <a:latin typeface="Comic Sans MS" pitchFamily="66" charset="0"/>
                <a:ea typeface="宋体" pitchFamily="2" charset="-122"/>
              </a:rPr>
              <a:t>Wrong</a:t>
            </a:r>
          </a:p>
        </p:txBody>
      </p:sp>
      <p:sp>
        <p:nvSpPr>
          <p:cNvPr id="19470" name="Rectangle 71"/>
          <p:cNvSpPr>
            <a:spLocks noChangeArrowheads="1"/>
          </p:cNvSpPr>
          <p:nvPr/>
        </p:nvSpPr>
        <p:spPr bwMode="auto">
          <a:xfrm>
            <a:off x="492369" y="338798"/>
            <a:ext cx="7369325" cy="1077218"/>
          </a:xfrm>
          <a:prstGeom prst="rect">
            <a:avLst/>
          </a:prstGeom>
          <a:noFill/>
          <a:ln w="9525">
            <a:noFill/>
            <a:miter lim="800000"/>
            <a:headEnd/>
            <a:tailEnd/>
          </a:ln>
        </p:spPr>
        <p:txBody>
          <a:bodyPr wrap="none">
            <a:spAutoFit/>
          </a:bodyPr>
          <a:lstStyle/>
          <a:p>
            <a:r>
              <a:rPr lang="en-US" altLang="zh-CN" sz="3200" dirty="0" smtClean="0">
                <a:latin typeface="Comic Sans MS" pitchFamily="66" charset="0"/>
                <a:ea typeface="宋体" pitchFamily="2" charset="-122"/>
              </a:rPr>
              <a:t>Spatial transformation should not be </a:t>
            </a:r>
          </a:p>
          <a:p>
            <a:r>
              <a:rPr lang="en-US" altLang="zh-CN" sz="3200" dirty="0" smtClean="0">
                <a:latin typeface="Comic Sans MS" pitchFamily="66" charset="0"/>
                <a:ea typeface="宋体" pitchFamily="2" charset="-122"/>
              </a:rPr>
              <a:t>directly applied to the tensors</a:t>
            </a:r>
            <a:endParaRPr lang="en-US" altLang="zh-CN" sz="3200" dirty="0">
              <a:latin typeface="Comic Sans MS" pitchFamily="66" charset="0"/>
              <a:ea typeface="宋体" pitchFamily="2" charset="-122"/>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AutoShape 40"/>
          <p:cNvSpPr>
            <a:spLocks noChangeArrowheads="1"/>
          </p:cNvSpPr>
          <p:nvPr/>
        </p:nvSpPr>
        <p:spPr bwMode="auto">
          <a:xfrm>
            <a:off x="4267200" y="2743200"/>
            <a:ext cx="4495800" cy="2743200"/>
          </a:xfrm>
          <a:prstGeom prst="parallelogram">
            <a:avLst>
              <a:gd name="adj" fmla="val 40972"/>
            </a:avLst>
          </a:prstGeom>
          <a:solidFill>
            <a:srgbClr val="000080"/>
          </a:solidFill>
          <a:ln w="38100">
            <a:solidFill>
              <a:schemeClr val="tx1"/>
            </a:solidFill>
            <a:miter lim="800000"/>
            <a:headEnd/>
            <a:tailEnd/>
          </a:ln>
        </p:spPr>
        <p:txBody>
          <a:bodyPr wrap="none" anchor="ctr"/>
          <a:lstStyle/>
          <a:p>
            <a:endParaRPr lang="zh-CN" altLang="en-US">
              <a:ea typeface="宋体" pitchFamily="2" charset="-122"/>
            </a:endParaRPr>
          </a:p>
        </p:txBody>
      </p:sp>
      <p:sp>
        <p:nvSpPr>
          <p:cNvPr id="20483" name="Rectangle 38"/>
          <p:cNvSpPr>
            <a:spLocks noChangeArrowheads="1"/>
          </p:cNvSpPr>
          <p:nvPr/>
        </p:nvSpPr>
        <p:spPr bwMode="auto">
          <a:xfrm>
            <a:off x="914400" y="2667000"/>
            <a:ext cx="2362200" cy="2819400"/>
          </a:xfrm>
          <a:prstGeom prst="rect">
            <a:avLst/>
          </a:prstGeom>
          <a:solidFill>
            <a:srgbClr val="000080"/>
          </a:solidFill>
          <a:ln w="38100">
            <a:solidFill>
              <a:schemeClr val="tx1"/>
            </a:solidFill>
            <a:miter lim="800000"/>
            <a:headEnd/>
            <a:tailEnd/>
          </a:ln>
        </p:spPr>
        <p:txBody>
          <a:bodyPr wrap="none" anchor="ctr"/>
          <a:lstStyle/>
          <a:p>
            <a:endParaRPr lang="zh-CN" altLang="en-US">
              <a:ea typeface="宋体" pitchFamily="2" charset="-122"/>
            </a:endParaRPr>
          </a:p>
        </p:txBody>
      </p:sp>
      <p:sp>
        <p:nvSpPr>
          <p:cNvPr id="20485" name="Rectangle 4"/>
          <p:cNvSpPr>
            <a:spLocks noChangeArrowheads="1"/>
          </p:cNvSpPr>
          <p:nvPr/>
        </p:nvSpPr>
        <p:spPr bwMode="auto">
          <a:xfrm>
            <a:off x="453683" y="1372772"/>
            <a:ext cx="7916863" cy="579438"/>
          </a:xfrm>
          <a:prstGeom prst="rect">
            <a:avLst/>
          </a:prstGeom>
          <a:noFill/>
          <a:ln w="9525">
            <a:noFill/>
            <a:miter lim="800000"/>
            <a:headEnd/>
            <a:tailEnd/>
          </a:ln>
        </p:spPr>
        <p:txBody>
          <a:bodyPr wrap="none">
            <a:spAutoFit/>
          </a:bodyPr>
          <a:lstStyle/>
          <a:p>
            <a:r>
              <a:rPr lang="en-US" altLang="zh-CN" sz="3200" dirty="0">
                <a:latin typeface="Comic Sans MS" pitchFamily="66" charset="0"/>
                <a:ea typeface="宋体" pitchFamily="2" charset="-122"/>
              </a:rPr>
              <a:t>Tensor’s original orientation is important</a:t>
            </a:r>
          </a:p>
        </p:txBody>
      </p:sp>
      <p:grpSp>
        <p:nvGrpSpPr>
          <p:cNvPr id="20486" name="Group 5"/>
          <p:cNvGrpSpPr>
            <a:grpSpLocks/>
          </p:cNvGrpSpPr>
          <p:nvPr/>
        </p:nvGrpSpPr>
        <p:grpSpPr bwMode="auto">
          <a:xfrm>
            <a:off x="1058863" y="2868613"/>
            <a:ext cx="2051050" cy="2484437"/>
            <a:chOff x="532" y="1388"/>
            <a:chExt cx="1477" cy="1887"/>
          </a:xfrm>
        </p:grpSpPr>
        <p:sp>
          <p:nvSpPr>
            <p:cNvPr id="20516" name="Oval 6"/>
            <p:cNvSpPr>
              <a:spLocks noChangeArrowheads="1"/>
            </p:cNvSpPr>
            <p:nvPr/>
          </p:nvSpPr>
          <p:spPr bwMode="auto">
            <a:xfrm>
              <a:off x="538" y="2607"/>
              <a:ext cx="449" cy="245"/>
            </a:xfrm>
            <a:prstGeom prst="ellipse">
              <a:avLst/>
            </a:prstGeom>
            <a:noFill/>
            <a:ln w="25400">
              <a:solidFill>
                <a:srgbClr val="FFFF00"/>
              </a:solidFill>
              <a:round/>
              <a:headEnd type="none" w="sm" len="sm"/>
              <a:tailEnd type="none" w="sm" len="sm"/>
            </a:ln>
          </p:spPr>
          <p:txBody>
            <a:bodyPr wrap="none" anchor="ctr"/>
            <a:lstStyle/>
            <a:p>
              <a:endParaRPr lang="zh-CN" altLang="en-US">
                <a:ea typeface="宋体" pitchFamily="2" charset="-122"/>
              </a:endParaRPr>
            </a:p>
          </p:txBody>
        </p:sp>
        <p:sp>
          <p:nvSpPr>
            <p:cNvPr id="20517" name="Oval 7"/>
            <p:cNvSpPr>
              <a:spLocks noChangeArrowheads="1"/>
            </p:cNvSpPr>
            <p:nvPr/>
          </p:nvSpPr>
          <p:spPr bwMode="auto">
            <a:xfrm>
              <a:off x="1049" y="2613"/>
              <a:ext cx="449" cy="245"/>
            </a:xfrm>
            <a:prstGeom prst="ellipse">
              <a:avLst/>
            </a:prstGeom>
            <a:noFill/>
            <a:ln w="25400">
              <a:solidFill>
                <a:srgbClr val="FFFF00"/>
              </a:solidFill>
              <a:round/>
              <a:headEnd type="none" w="sm" len="sm"/>
              <a:tailEnd type="none" w="sm" len="sm"/>
            </a:ln>
          </p:spPr>
          <p:txBody>
            <a:bodyPr wrap="none" anchor="ctr"/>
            <a:lstStyle/>
            <a:p>
              <a:endParaRPr lang="zh-CN" altLang="en-US">
                <a:ea typeface="宋体" pitchFamily="2" charset="-122"/>
              </a:endParaRPr>
            </a:p>
          </p:txBody>
        </p:sp>
        <p:sp>
          <p:nvSpPr>
            <p:cNvPr id="20518" name="Oval 8"/>
            <p:cNvSpPr>
              <a:spLocks noChangeArrowheads="1"/>
            </p:cNvSpPr>
            <p:nvPr/>
          </p:nvSpPr>
          <p:spPr bwMode="auto">
            <a:xfrm>
              <a:off x="1560" y="2618"/>
              <a:ext cx="449" cy="245"/>
            </a:xfrm>
            <a:prstGeom prst="ellipse">
              <a:avLst/>
            </a:prstGeom>
            <a:noFill/>
            <a:ln w="25400">
              <a:solidFill>
                <a:srgbClr val="FFFF00"/>
              </a:solidFill>
              <a:round/>
              <a:headEnd type="none" w="sm" len="sm"/>
              <a:tailEnd type="none" w="sm" len="sm"/>
            </a:ln>
          </p:spPr>
          <p:txBody>
            <a:bodyPr wrap="none" anchor="ctr"/>
            <a:lstStyle/>
            <a:p>
              <a:endParaRPr lang="zh-CN" altLang="en-US">
                <a:ea typeface="宋体" pitchFamily="2" charset="-122"/>
              </a:endParaRPr>
            </a:p>
          </p:txBody>
        </p:sp>
        <p:sp>
          <p:nvSpPr>
            <p:cNvPr id="20519" name="Oval 9"/>
            <p:cNvSpPr>
              <a:spLocks noChangeArrowheads="1"/>
            </p:cNvSpPr>
            <p:nvPr/>
          </p:nvSpPr>
          <p:spPr bwMode="auto">
            <a:xfrm>
              <a:off x="1146" y="1978"/>
              <a:ext cx="254" cy="476"/>
            </a:xfrm>
            <a:prstGeom prst="ellipse">
              <a:avLst/>
            </a:prstGeom>
            <a:noFill/>
            <a:ln w="25400">
              <a:solidFill>
                <a:srgbClr val="FFFF00"/>
              </a:solidFill>
              <a:round/>
              <a:headEnd type="none" w="sm" len="sm"/>
              <a:tailEnd type="none" w="sm" len="sm"/>
            </a:ln>
          </p:spPr>
          <p:txBody>
            <a:bodyPr wrap="none" anchor="ctr"/>
            <a:lstStyle/>
            <a:p>
              <a:endParaRPr lang="zh-CN" altLang="en-US">
                <a:ea typeface="宋体" pitchFamily="2" charset="-122"/>
              </a:endParaRPr>
            </a:p>
          </p:txBody>
        </p:sp>
        <p:sp>
          <p:nvSpPr>
            <p:cNvPr id="20520" name="Oval 10"/>
            <p:cNvSpPr>
              <a:spLocks noChangeArrowheads="1"/>
            </p:cNvSpPr>
            <p:nvPr/>
          </p:nvSpPr>
          <p:spPr bwMode="auto">
            <a:xfrm>
              <a:off x="1657" y="1967"/>
              <a:ext cx="254" cy="476"/>
            </a:xfrm>
            <a:prstGeom prst="ellipse">
              <a:avLst/>
            </a:prstGeom>
            <a:noFill/>
            <a:ln w="25400">
              <a:solidFill>
                <a:srgbClr val="FFFF00"/>
              </a:solidFill>
              <a:round/>
              <a:headEnd type="none" w="sm" len="sm"/>
              <a:tailEnd type="none" w="sm" len="sm"/>
            </a:ln>
          </p:spPr>
          <p:txBody>
            <a:bodyPr wrap="none" anchor="ctr"/>
            <a:lstStyle/>
            <a:p>
              <a:endParaRPr lang="zh-CN" altLang="en-US">
                <a:ea typeface="宋体" pitchFamily="2" charset="-122"/>
              </a:endParaRPr>
            </a:p>
          </p:txBody>
        </p:sp>
        <p:sp>
          <p:nvSpPr>
            <p:cNvPr id="20521" name="Oval 11"/>
            <p:cNvSpPr>
              <a:spLocks noChangeArrowheads="1"/>
            </p:cNvSpPr>
            <p:nvPr/>
          </p:nvSpPr>
          <p:spPr bwMode="auto">
            <a:xfrm>
              <a:off x="635" y="1963"/>
              <a:ext cx="254" cy="476"/>
            </a:xfrm>
            <a:prstGeom prst="ellipse">
              <a:avLst/>
            </a:prstGeom>
            <a:noFill/>
            <a:ln w="25400">
              <a:solidFill>
                <a:srgbClr val="FFFF00"/>
              </a:solidFill>
              <a:round/>
              <a:headEnd type="none" w="sm" len="sm"/>
              <a:tailEnd type="none" w="sm" len="sm"/>
            </a:ln>
          </p:spPr>
          <p:txBody>
            <a:bodyPr wrap="none" anchor="ctr"/>
            <a:lstStyle/>
            <a:p>
              <a:endParaRPr lang="zh-CN" altLang="en-US">
                <a:ea typeface="宋体" pitchFamily="2" charset="-122"/>
              </a:endParaRPr>
            </a:p>
          </p:txBody>
        </p:sp>
        <p:sp>
          <p:nvSpPr>
            <p:cNvPr id="20522" name="Oval 12"/>
            <p:cNvSpPr>
              <a:spLocks noChangeArrowheads="1"/>
            </p:cNvSpPr>
            <p:nvPr/>
          </p:nvSpPr>
          <p:spPr bwMode="auto">
            <a:xfrm>
              <a:off x="1160" y="1403"/>
              <a:ext cx="254" cy="476"/>
            </a:xfrm>
            <a:prstGeom prst="ellipse">
              <a:avLst/>
            </a:prstGeom>
            <a:noFill/>
            <a:ln w="25400">
              <a:solidFill>
                <a:srgbClr val="FFFF00"/>
              </a:solidFill>
              <a:round/>
              <a:headEnd type="none" w="sm" len="sm"/>
              <a:tailEnd type="none" w="sm" len="sm"/>
            </a:ln>
          </p:spPr>
          <p:txBody>
            <a:bodyPr wrap="none" anchor="ctr"/>
            <a:lstStyle/>
            <a:p>
              <a:endParaRPr lang="zh-CN" altLang="en-US">
                <a:ea typeface="宋体" pitchFamily="2" charset="-122"/>
              </a:endParaRPr>
            </a:p>
          </p:txBody>
        </p:sp>
        <p:sp>
          <p:nvSpPr>
            <p:cNvPr id="20523" name="Oval 13"/>
            <p:cNvSpPr>
              <a:spLocks noChangeArrowheads="1"/>
            </p:cNvSpPr>
            <p:nvPr/>
          </p:nvSpPr>
          <p:spPr bwMode="auto">
            <a:xfrm>
              <a:off x="1671" y="1392"/>
              <a:ext cx="254" cy="476"/>
            </a:xfrm>
            <a:prstGeom prst="ellipse">
              <a:avLst/>
            </a:prstGeom>
            <a:noFill/>
            <a:ln w="25400">
              <a:solidFill>
                <a:srgbClr val="FFFF00"/>
              </a:solidFill>
              <a:round/>
              <a:headEnd type="none" w="sm" len="sm"/>
              <a:tailEnd type="none" w="sm" len="sm"/>
            </a:ln>
          </p:spPr>
          <p:txBody>
            <a:bodyPr wrap="none" anchor="ctr"/>
            <a:lstStyle/>
            <a:p>
              <a:endParaRPr lang="zh-CN" altLang="en-US">
                <a:ea typeface="宋体" pitchFamily="2" charset="-122"/>
              </a:endParaRPr>
            </a:p>
          </p:txBody>
        </p:sp>
        <p:sp>
          <p:nvSpPr>
            <p:cNvPr id="20524" name="Oval 14"/>
            <p:cNvSpPr>
              <a:spLocks noChangeArrowheads="1"/>
            </p:cNvSpPr>
            <p:nvPr/>
          </p:nvSpPr>
          <p:spPr bwMode="auto">
            <a:xfrm>
              <a:off x="649" y="1388"/>
              <a:ext cx="254" cy="476"/>
            </a:xfrm>
            <a:prstGeom prst="ellipse">
              <a:avLst/>
            </a:prstGeom>
            <a:noFill/>
            <a:ln w="25400">
              <a:solidFill>
                <a:srgbClr val="FFFF00"/>
              </a:solidFill>
              <a:round/>
              <a:headEnd type="none" w="sm" len="sm"/>
              <a:tailEnd type="none" w="sm" len="sm"/>
            </a:ln>
          </p:spPr>
          <p:txBody>
            <a:bodyPr wrap="none" anchor="ctr"/>
            <a:lstStyle/>
            <a:p>
              <a:endParaRPr lang="zh-CN" altLang="en-US">
                <a:ea typeface="宋体" pitchFamily="2" charset="-122"/>
              </a:endParaRPr>
            </a:p>
          </p:txBody>
        </p:sp>
        <p:sp>
          <p:nvSpPr>
            <p:cNvPr id="20525" name="Oval 15"/>
            <p:cNvSpPr>
              <a:spLocks noChangeArrowheads="1"/>
            </p:cNvSpPr>
            <p:nvPr/>
          </p:nvSpPr>
          <p:spPr bwMode="auto">
            <a:xfrm>
              <a:off x="532" y="3019"/>
              <a:ext cx="449" cy="245"/>
            </a:xfrm>
            <a:prstGeom prst="ellipse">
              <a:avLst/>
            </a:prstGeom>
            <a:noFill/>
            <a:ln w="25400">
              <a:solidFill>
                <a:srgbClr val="FFFF00"/>
              </a:solidFill>
              <a:round/>
              <a:headEnd type="none" w="sm" len="sm"/>
              <a:tailEnd type="none" w="sm" len="sm"/>
            </a:ln>
          </p:spPr>
          <p:txBody>
            <a:bodyPr wrap="none" anchor="ctr"/>
            <a:lstStyle/>
            <a:p>
              <a:endParaRPr lang="zh-CN" altLang="en-US">
                <a:ea typeface="宋体" pitchFamily="2" charset="-122"/>
              </a:endParaRPr>
            </a:p>
          </p:txBody>
        </p:sp>
        <p:sp>
          <p:nvSpPr>
            <p:cNvPr id="20526" name="Oval 16"/>
            <p:cNvSpPr>
              <a:spLocks noChangeArrowheads="1"/>
            </p:cNvSpPr>
            <p:nvPr/>
          </p:nvSpPr>
          <p:spPr bwMode="auto">
            <a:xfrm>
              <a:off x="1043" y="3025"/>
              <a:ext cx="449" cy="245"/>
            </a:xfrm>
            <a:prstGeom prst="ellipse">
              <a:avLst/>
            </a:prstGeom>
            <a:noFill/>
            <a:ln w="25400">
              <a:solidFill>
                <a:srgbClr val="FFFF00"/>
              </a:solidFill>
              <a:round/>
              <a:headEnd type="none" w="sm" len="sm"/>
              <a:tailEnd type="none" w="sm" len="sm"/>
            </a:ln>
          </p:spPr>
          <p:txBody>
            <a:bodyPr wrap="none" anchor="ctr"/>
            <a:lstStyle/>
            <a:p>
              <a:endParaRPr lang="zh-CN" altLang="en-US">
                <a:ea typeface="宋体" pitchFamily="2" charset="-122"/>
              </a:endParaRPr>
            </a:p>
          </p:txBody>
        </p:sp>
        <p:sp>
          <p:nvSpPr>
            <p:cNvPr id="20527" name="Oval 17"/>
            <p:cNvSpPr>
              <a:spLocks noChangeArrowheads="1"/>
            </p:cNvSpPr>
            <p:nvPr/>
          </p:nvSpPr>
          <p:spPr bwMode="auto">
            <a:xfrm>
              <a:off x="1554" y="3030"/>
              <a:ext cx="449" cy="245"/>
            </a:xfrm>
            <a:prstGeom prst="ellipse">
              <a:avLst/>
            </a:prstGeom>
            <a:noFill/>
            <a:ln w="25400">
              <a:solidFill>
                <a:srgbClr val="FFFF00"/>
              </a:solidFill>
              <a:round/>
              <a:headEnd type="none" w="sm" len="sm"/>
              <a:tailEnd type="none" w="sm" len="sm"/>
            </a:ln>
          </p:spPr>
          <p:txBody>
            <a:bodyPr wrap="none" anchor="ctr"/>
            <a:lstStyle/>
            <a:p>
              <a:endParaRPr lang="zh-CN" altLang="en-US">
                <a:ea typeface="宋体" pitchFamily="2" charset="-122"/>
              </a:endParaRPr>
            </a:p>
          </p:txBody>
        </p:sp>
      </p:grpSp>
      <p:grpSp>
        <p:nvGrpSpPr>
          <p:cNvPr id="20487" name="Group 62"/>
          <p:cNvGrpSpPr>
            <a:grpSpLocks/>
          </p:cNvGrpSpPr>
          <p:nvPr/>
        </p:nvGrpSpPr>
        <p:grpSpPr bwMode="auto">
          <a:xfrm>
            <a:off x="5303838" y="2940050"/>
            <a:ext cx="2925762" cy="1344613"/>
            <a:chOff x="3341" y="1852"/>
            <a:chExt cx="1843" cy="847"/>
          </a:xfrm>
        </p:grpSpPr>
        <p:sp>
          <p:nvSpPr>
            <p:cNvPr id="20508" name="Oval 22"/>
            <p:cNvSpPr>
              <a:spLocks noChangeArrowheads="1"/>
            </p:cNvSpPr>
            <p:nvPr/>
          </p:nvSpPr>
          <p:spPr bwMode="auto">
            <a:xfrm rot="1512916">
              <a:off x="3802" y="2317"/>
              <a:ext cx="229" cy="378"/>
            </a:xfrm>
            <a:prstGeom prst="ellipse">
              <a:avLst/>
            </a:prstGeom>
            <a:noFill/>
            <a:ln w="25400">
              <a:solidFill>
                <a:srgbClr val="FFFF00"/>
              </a:solidFill>
              <a:round/>
              <a:headEnd type="none" w="sm" len="sm"/>
              <a:tailEnd type="none" w="sm" len="sm"/>
            </a:ln>
          </p:spPr>
          <p:txBody>
            <a:bodyPr wrap="none" anchor="ctr"/>
            <a:lstStyle/>
            <a:p>
              <a:endParaRPr lang="zh-CN" altLang="en-US">
                <a:ea typeface="宋体" pitchFamily="2" charset="-122"/>
              </a:endParaRPr>
            </a:p>
          </p:txBody>
        </p:sp>
        <p:sp>
          <p:nvSpPr>
            <p:cNvPr id="20509" name="Oval 23"/>
            <p:cNvSpPr>
              <a:spLocks noChangeArrowheads="1"/>
            </p:cNvSpPr>
            <p:nvPr/>
          </p:nvSpPr>
          <p:spPr bwMode="auto">
            <a:xfrm rot="1658167">
              <a:off x="4263" y="2308"/>
              <a:ext cx="229" cy="378"/>
            </a:xfrm>
            <a:prstGeom prst="ellipse">
              <a:avLst/>
            </a:prstGeom>
            <a:noFill/>
            <a:ln w="25400">
              <a:solidFill>
                <a:srgbClr val="FFFF00"/>
              </a:solidFill>
              <a:round/>
              <a:headEnd type="none" w="sm" len="sm"/>
              <a:tailEnd type="none" w="sm" len="sm"/>
            </a:ln>
          </p:spPr>
          <p:txBody>
            <a:bodyPr wrap="none" anchor="ctr"/>
            <a:lstStyle/>
            <a:p>
              <a:endParaRPr lang="zh-CN" altLang="en-US">
                <a:ea typeface="宋体" pitchFamily="2" charset="-122"/>
              </a:endParaRPr>
            </a:p>
          </p:txBody>
        </p:sp>
        <p:sp>
          <p:nvSpPr>
            <p:cNvPr id="20510" name="Oval 24"/>
            <p:cNvSpPr>
              <a:spLocks noChangeArrowheads="1"/>
            </p:cNvSpPr>
            <p:nvPr/>
          </p:nvSpPr>
          <p:spPr bwMode="auto">
            <a:xfrm rot="1321673">
              <a:off x="3341" y="2305"/>
              <a:ext cx="229" cy="378"/>
            </a:xfrm>
            <a:prstGeom prst="ellipse">
              <a:avLst/>
            </a:prstGeom>
            <a:noFill/>
            <a:ln w="25400">
              <a:solidFill>
                <a:srgbClr val="FFFF00"/>
              </a:solidFill>
              <a:round/>
              <a:headEnd type="none" w="sm" len="sm"/>
              <a:tailEnd type="none" w="sm" len="sm"/>
            </a:ln>
          </p:spPr>
          <p:txBody>
            <a:bodyPr wrap="none" anchor="ctr"/>
            <a:lstStyle/>
            <a:p>
              <a:endParaRPr lang="zh-CN" altLang="en-US">
                <a:ea typeface="宋体" pitchFamily="2" charset="-122"/>
              </a:endParaRPr>
            </a:p>
          </p:txBody>
        </p:sp>
        <p:sp>
          <p:nvSpPr>
            <p:cNvPr id="20511" name="Oval 25"/>
            <p:cNvSpPr>
              <a:spLocks noChangeArrowheads="1"/>
            </p:cNvSpPr>
            <p:nvPr/>
          </p:nvSpPr>
          <p:spPr bwMode="auto">
            <a:xfrm rot="1281100">
              <a:off x="4020" y="1864"/>
              <a:ext cx="229" cy="378"/>
            </a:xfrm>
            <a:prstGeom prst="ellipse">
              <a:avLst/>
            </a:prstGeom>
            <a:noFill/>
            <a:ln w="25400">
              <a:solidFill>
                <a:srgbClr val="FFFF00"/>
              </a:solidFill>
              <a:round/>
              <a:headEnd type="none" w="sm" len="sm"/>
              <a:tailEnd type="none" w="sm" len="sm"/>
            </a:ln>
          </p:spPr>
          <p:txBody>
            <a:bodyPr wrap="none" anchor="ctr"/>
            <a:lstStyle/>
            <a:p>
              <a:endParaRPr lang="zh-CN" altLang="en-US">
                <a:ea typeface="宋体" pitchFamily="2" charset="-122"/>
              </a:endParaRPr>
            </a:p>
          </p:txBody>
        </p:sp>
        <p:sp>
          <p:nvSpPr>
            <p:cNvPr id="20512" name="Oval 26"/>
            <p:cNvSpPr>
              <a:spLocks noChangeArrowheads="1"/>
            </p:cNvSpPr>
            <p:nvPr/>
          </p:nvSpPr>
          <p:spPr bwMode="auto">
            <a:xfrm rot="1375442">
              <a:off x="4481" y="1855"/>
              <a:ext cx="229" cy="378"/>
            </a:xfrm>
            <a:prstGeom prst="ellipse">
              <a:avLst/>
            </a:prstGeom>
            <a:noFill/>
            <a:ln w="25400">
              <a:solidFill>
                <a:srgbClr val="FFFF00"/>
              </a:solidFill>
              <a:round/>
              <a:headEnd type="none" w="sm" len="sm"/>
              <a:tailEnd type="none" w="sm" len="sm"/>
            </a:ln>
          </p:spPr>
          <p:txBody>
            <a:bodyPr wrap="none" anchor="ctr"/>
            <a:lstStyle/>
            <a:p>
              <a:endParaRPr lang="zh-CN" altLang="en-US">
                <a:ea typeface="宋体" pitchFamily="2" charset="-122"/>
              </a:endParaRPr>
            </a:p>
          </p:txBody>
        </p:sp>
        <p:sp>
          <p:nvSpPr>
            <p:cNvPr id="20513" name="Oval 27"/>
            <p:cNvSpPr>
              <a:spLocks noChangeArrowheads="1"/>
            </p:cNvSpPr>
            <p:nvPr/>
          </p:nvSpPr>
          <p:spPr bwMode="auto">
            <a:xfrm rot="1139055">
              <a:off x="3560" y="1852"/>
              <a:ext cx="229" cy="378"/>
            </a:xfrm>
            <a:prstGeom prst="ellipse">
              <a:avLst/>
            </a:prstGeom>
            <a:noFill/>
            <a:ln w="25400">
              <a:solidFill>
                <a:srgbClr val="FFFF00"/>
              </a:solidFill>
              <a:round/>
              <a:headEnd type="none" w="sm" len="sm"/>
              <a:tailEnd type="none" w="sm" len="sm"/>
            </a:ln>
          </p:spPr>
          <p:txBody>
            <a:bodyPr wrap="none" anchor="ctr"/>
            <a:lstStyle/>
            <a:p>
              <a:endParaRPr lang="zh-CN" altLang="en-US">
                <a:ea typeface="宋体" pitchFamily="2" charset="-122"/>
              </a:endParaRPr>
            </a:p>
          </p:txBody>
        </p:sp>
        <p:sp>
          <p:nvSpPr>
            <p:cNvPr id="20514" name="Oval 32"/>
            <p:cNvSpPr>
              <a:spLocks noChangeArrowheads="1"/>
            </p:cNvSpPr>
            <p:nvPr/>
          </p:nvSpPr>
          <p:spPr bwMode="auto">
            <a:xfrm rot="1658167">
              <a:off x="4737" y="2321"/>
              <a:ext cx="229" cy="378"/>
            </a:xfrm>
            <a:prstGeom prst="ellipse">
              <a:avLst/>
            </a:prstGeom>
            <a:noFill/>
            <a:ln w="25400">
              <a:solidFill>
                <a:srgbClr val="FFFF00"/>
              </a:solidFill>
              <a:round/>
              <a:headEnd type="none" w="sm" len="sm"/>
              <a:tailEnd type="none" w="sm" len="sm"/>
            </a:ln>
          </p:spPr>
          <p:txBody>
            <a:bodyPr wrap="none" anchor="ctr"/>
            <a:lstStyle/>
            <a:p>
              <a:endParaRPr lang="zh-CN" altLang="en-US">
                <a:ea typeface="宋体" pitchFamily="2" charset="-122"/>
              </a:endParaRPr>
            </a:p>
          </p:txBody>
        </p:sp>
        <p:sp>
          <p:nvSpPr>
            <p:cNvPr id="20515" name="Oval 33"/>
            <p:cNvSpPr>
              <a:spLocks noChangeArrowheads="1"/>
            </p:cNvSpPr>
            <p:nvPr/>
          </p:nvSpPr>
          <p:spPr bwMode="auto">
            <a:xfrm rot="1375442">
              <a:off x="4955" y="1868"/>
              <a:ext cx="229" cy="378"/>
            </a:xfrm>
            <a:prstGeom prst="ellipse">
              <a:avLst/>
            </a:prstGeom>
            <a:noFill/>
            <a:ln w="25400">
              <a:solidFill>
                <a:srgbClr val="FFFF00"/>
              </a:solidFill>
              <a:round/>
              <a:headEnd type="none" w="sm" len="sm"/>
              <a:tailEnd type="none" w="sm" len="sm"/>
            </a:ln>
          </p:spPr>
          <p:txBody>
            <a:bodyPr wrap="none" anchor="ctr"/>
            <a:lstStyle/>
            <a:p>
              <a:endParaRPr lang="zh-CN" altLang="en-US">
                <a:ea typeface="宋体" pitchFamily="2" charset="-122"/>
              </a:endParaRPr>
            </a:p>
          </p:txBody>
        </p:sp>
      </p:grpSp>
      <p:grpSp>
        <p:nvGrpSpPr>
          <p:cNvPr id="4" name="Group 61"/>
          <p:cNvGrpSpPr>
            <a:grpSpLocks/>
          </p:cNvGrpSpPr>
          <p:nvPr/>
        </p:nvGrpSpPr>
        <p:grpSpPr bwMode="auto">
          <a:xfrm>
            <a:off x="4627563" y="4471988"/>
            <a:ext cx="3059112" cy="862012"/>
            <a:chOff x="2915" y="2817"/>
            <a:chExt cx="1927" cy="543"/>
          </a:xfrm>
        </p:grpSpPr>
        <p:sp>
          <p:nvSpPr>
            <p:cNvPr id="20500" name="Oval 19"/>
            <p:cNvSpPr>
              <a:spLocks noChangeArrowheads="1"/>
            </p:cNvSpPr>
            <p:nvPr/>
          </p:nvSpPr>
          <p:spPr bwMode="auto">
            <a:xfrm>
              <a:off x="3042" y="2817"/>
              <a:ext cx="405" cy="194"/>
            </a:xfrm>
            <a:prstGeom prst="ellipse">
              <a:avLst/>
            </a:prstGeom>
            <a:noFill/>
            <a:ln w="25400">
              <a:solidFill>
                <a:srgbClr val="FFFF00"/>
              </a:solidFill>
              <a:round/>
              <a:headEnd type="none" w="sm" len="sm"/>
              <a:tailEnd type="none" w="sm" len="sm"/>
            </a:ln>
          </p:spPr>
          <p:txBody>
            <a:bodyPr wrap="none" anchor="ctr"/>
            <a:lstStyle/>
            <a:p>
              <a:endParaRPr lang="zh-CN" altLang="en-US">
                <a:ea typeface="宋体" pitchFamily="2" charset="-122"/>
              </a:endParaRPr>
            </a:p>
          </p:txBody>
        </p:sp>
        <p:sp>
          <p:nvSpPr>
            <p:cNvPr id="20501" name="Oval 20"/>
            <p:cNvSpPr>
              <a:spLocks noChangeArrowheads="1"/>
            </p:cNvSpPr>
            <p:nvPr/>
          </p:nvSpPr>
          <p:spPr bwMode="auto">
            <a:xfrm>
              <a:off x="3503" y="2821"/>
              <a:ext cx="405" cy="195"/>
            </a:xfrm>
            <a:prstGeom prst="ellipse">
              <a:avLst/>
            </a:prstGeom>
            <a:noFill/>
            <a:ln w="25400">
              <a:solidFill>
                <a:srgbClr val="FFFF00"/>
              </a:solidFill>
              <a:round/>
              <a:headEnd type="none" w="sm" len="sm"/>
              <a:tailEnd type="none" w="sm" len="sm"/>
            </a:ln>
          </p:spPr>
          <p:txBody>
            <a:bodyPr wrap="none" anchor="ctr"/>
            <a:lstStyle/>
            <a:p>
              <a:endParaRPr lang="zh-CN" altLang="en-US">
                <a:ea typeface="宋体" pitchFamily="2" charset="-122"/>
              </a:endParaRPr>
            </a:p>
          </p:txBody>
        </p:sp>
        <p:sp>
          <p:nvSpPr>
            <p:cNvPr id="20502" name="Oval 21"/>
            <p:cNvSpPr>
              <a:spLocks noChangeArrowheads="1"/>
            </p:cNvSpPr>
            <p:nvPr/>
          </p:nvSpPr>
          <p:spPr bwMode="auto">
            <a:xfrm>
              <a:off x="3963" y="2825"/>
              <a:ext cx="405" cy="195"/>
            </a:xfrm>
            <a:prstGeom prst="ellipse">
              <a:avLst/>
            </a:prstGeom>
            <a:noFill/>
            <a:ln w="25400">
              <a:solidFill>
                <a:srgbClr val="FFFF00"/>
              </a:solidFill>
              <a:round/>
              <a:headEnd type="none" w="sm" len="sm"/>
              <a:tailEnd type="none" w="sm" len="sm"/>
            </a:ln>
          </p:spPr>
          <p:txBody>
            <a:bodyPr wrap="none" anchor="ctr"/>
            <a:lstStyle/>
            <a:p>
              <a:endParaRPr lang="zh-CN" altLang="en-US">
                <a:ea typeface="宋体" pitchFamily="2" charset="-122"/>
              </a:endParaRPr>
            </a:p>
          </p:txBody>
        </p:sp>
        <p:sp>
          <p:nvSpPr>
            <p:cNvPr id="20503" name="Oval 28"/>
            <p:cNvSpPr>
              <a:spLocks noChangeArrowheads="1"/>
            </p:cNvSpPr>
            <p:nvPr/>
          </p:nvSpPr>
          <p:spPr bwMode="auto">
            <a:xfrm>
              <a:off x="2915" y="3144"/>
              <a:ext cx="405" cy="195"/>
            </a:xfrm>
            <a:prstGeom prst="ellipse">
              <a:avLst/>
            </a:prstGeom>
            <a:noFill/>
            <a:ln w="25400">
              <a:solidFill>
                <a:srgbClr val="FFFF00"/>
              </a:solidFill>
              <a:round/>
              <a:headEnd type="none" w="sm" len="sm"/>
              <a:tailEnd type="none" w="sm" len="sm"/>
            </a:ln>
          </p:spPr>
          <p:txBody>
            <a:bodyPr wrap="none" anchor="ctr"/>
            <a:lstStyle/>
            <a:p>
              <a:endParaRPr lang="zh-CN" altLang="en-US">
                <a:ea typeface="宋体" pitchFamily="2" charset="-122"/>
              </a:endParaRPr>
            </a:p>
          </p:txBody>
        </p:sp>
        <p:sp>
          <p:nvSpPr>
            <p:cNvPr id="20504" name="Oval 29"/>
            <p:cNvSpPr>
              <a:spLocks noChangeArrowheads="1"/>
            </p:cNvSpPr>
            <p:nvPr/>
          </p:nvSpPr>
          <p:spPr bwMode="auto">
            <a:xfrm>
              <a:off x="3376" y="3149"/>
              <a:ext cx="404" cy="194"/>
            </a:xfrm>
            <a:prstGeom prst="ellipse">
              <a:avLst/>
            </a:prstGeom>
            <a:noFill/>
            <a:ln w="25400">
              <a:solidFill>
                <a:srgbClr val="FFFF00"/>
              </a:solidFill>
              <a:round/>
              <a:headEnd type="none" w="sm" len="sm"/>
              <a:tailEnd type="none" w="sm" len="sm"/>
            </a:ln>
          </p:spPr>
          <p:txBody>
            <a:bodyPr wrap="none" anchor="ctr"/>
            <a:lstStyle/>
            <a:p>
              <a:endParaRPr lang="zh-CN" altLang="en-US">
                <a:ea typeface="宋体" pitchFamily="2" charset="-122"/>
              </a:endParaRPr>
            </a:p>
          </p:txBody>
        </p:sp>
        <p:sp>
          <p:nvSpPr>
            <p:cNvPr id="20505" name="Oval 30"/>
            <p:cNvSpPr>
              <a:spLocks noChangeArrowheads="1"/>
            </p:cNvSpPr>
            <p:nvPr/>
          </p:nvSpPr>
          <p:spPr bwMode="auto">
            <a:xfrm>
              <a:off x="3836" y="3153"/>
              <a:ext cx="405" cy="194"/>
            </a:xfrm>
            <a:prstGeom prst="ellipse">
              <a:avLst/>
            </a:prstGeom>
            <a:noFill/>
            <a:ln w="25400">
              <a:solidFill>
                <a:srgbClr val="FFFF00"/>
              </a:solidFill>
              <a:round/>
              <a:headEnd type="none" w="sm" len="sm"/>
              <a:tailEnd type="none" w="sm" len="sm"/>
            </a:ln>
          </p:spPr>
          <p:txBody>
            <a:bodyPr wrap="none" anchor="ctr"/>
            <a:lstStyle/>
            <a:p>
              <a:endParaRPr lang="zh-CN" altLang="en-US">
                <a:ea typeface="宋体" pitchFamily="2" charset="-122"/>
              </a:endParaRPr>
            </a:p>
          </p:txBody>
        </p:sp>
        <p:sp>
          <p:nvSpPr>
            <p:cNvPr id="20506" name="Oval 31"/>
            <p:cNvSpPr>
              <a:spLocks noChangeArrowheads="1"/>
            </p:cNvSpPr>
            <p:nvPr/>
          </p:nvSpPr>
          <p:spPr bwMode="auto">
            <a:xfrm>
              <a:off x="4438" y="2838"/>
              <a:ext cx="404" cy="195"/>
            </a:xfrm>
            <a:prstGeom prst="ellipse">
              <a:avLst/>
            </a:prstGeom>
            <a:noFill/>
            <a:ln w="25400">
              <a:solidFill>
                <a:srgbClr val="FFFF00"/>
              </a:solidFill>
              <a:round/>
              <a:headEnd type="none" w="sm" len="sm"/>
              <a:tailEnd type="none" w="sm" len="sm"/>
            </a:ln>
          </p:spPr>
          <p:txBody>
            <a:bodyPr wrap="none" anchor="ctr"/>
            <a:lstStyle/>
            <a:p>
              <a:endParaRPr lang="zh-CN" altLang="en-US">
                <a:ea typeface="宋体" pitchFamily="2" charset="-122"/>
              </a:endParaRPr>
            </a:p>
          </p:txBody>
        </p:sp>
        <p:sp>
          <p:nvSpPr>
            <p:cNvPr id="20507" name="Oval 34"/>
            <p:cNvSpPr>
              <a:spLocks noChangeArrowheads="1"/>
            </p:cNvSpPr>
            <p:nvPr/>
          </p:nvSpPr>
          <p:spPr bwMode="auto">
            <a:xfrm>
              <a:off x="4310" y="3165"/>
              <a:ext cx="405" cy="195"/>
            </a:xfrm>
            <a:prstGeom prst="ellipse">
              <a:avLst/>
            </a:prstGeom>
            <a:noFill/>
            <a:ln w="25400">
              <a:solidFill>
                <a:srgbClr val="FFFF00"/>
              </a:solidFill>
              <a:round/>
              <a:headEnd type="none" w="sm" len="sm"/>
              <a:tailEnd type="none" w="sm" len="sm"/>
            </a:ln>
          </p:spPr>
          <p:txBody>
            <a:bodyPr wrap="none" anchor="ctr"/>
            <a:lstStyle/>
            <a:p>
              <a:endParaRPr lang="zh-CN" altLang="en-US">
                <a:ea typeface="宋体" pitchFamily="2" charset="-122"/>
              </a:endParaRPr>
            </a:p>
          </p:txBody>
        </p:sp>
      </p:grpSp>
      <p:sp>
        <p:nvSpPr>
          <p:cNvPr id="20489" name="Rectangle 37"/>
          <p:cNvSpPr>
            <a:spLocks noChangeArrowheads="1"/>
          </p:cNvSpPr>
          <p:nvPr/>
        </p:nvSpPr>
        <p:spPr bwMode="auto">
          <a:xfrm>
            <a:off x="3352800" y="2806700"/>
            <a:ext cx="1654175" cy="396875"/>
          </a:xfrm>
          <a:prstGeom prst="rect">
            <a:avLst/>
          </a:prstGeom>
          <a:noFill/>
          <a:ln w="9525">
            <a:noFill/>
            <a:miter lim="800000"/>
            <a:headEnd/>
            <a:tailEnd/>
          </a:ln>
        </p:spPr>
        <p:txBody>
          <a:bodyPr wrap="none">
            <a:spAutoFit/>
          </a:bodyPr>
          <a:lstStyle/>
          <a:p>
            <a:r>
              <a:rPr lang="en-US" altLang="zh-CN" sz="2000">
                <a:solidFill>
                  <a:srgbClr val="99FF66"/>
                </a:solidFill>
                <a:latin typeface="Comic Sans MS" pitchFamily="66" charset="0"/>
                <a:ea typeface="宋体" pitchFamily="2" charset="-122"/>
              </a:rPr>
              <a:t>Shear Force</a:t>
            </a:r>
          </a:p>
        </p:txBody>
      </p:sp>
      <p:sp>
        <p:nvSpPr>
          <p:cNvPr id="20490" name="AutoShape 41"/>
          <p:cNvSpPr>
            <a:spLocks noChangeArrowheads="1"/>
          </p:cNvSpPr>
          <p:nvPr/>
        </p:nvSpPr>
        <p:spPr bwMode="auto">
          <a:xfrm>
            <a:off x="3568700" y="3213100"/>
            <a:ext cx="1320800" cy="457200"/>
          </a:xfrm>
          <a:prstGeom prst="rightArrow">
            <a:avLst>
              <a:gd name="adj1" fmla="val 50000"/>
              <a:gd name="adj2" fmla="val 72222"/>
            </a:avLst>
          </a:prstGeom>
          <a:solidFill>
            <a:schemeClr val="accent1"/>
          </a:solidFill>
          <a:ln w="9525">
            <a:solidFill>
              <a:schemeClr val="tx1"/>
            </a:solidFill>
            <a:miter lim="800000"/>
            <a:headEnd/>
            <a:tailEnd/>
          </a:ln>
        </p:spPr>
        <p:txBody>
          <a:bodyPr wrap="none" anchor="ctr"/>
          <a:lstStyle/>
          <a:p>
            <a:endParaRPr lang="zh-CN" altLang="en-US">
              <a:ea typeface="宋体" pitchFamily="2" charset="-122"/>
            </a:endParaRPr>
          </a:p>
        </p:txBody>
      </p:sp>
      <p:grpSp>
        <p:nvGrpSpPr>
          <p:cNvPr id="5" name="Group 60"/>
          <p:cNvGrpSpPr>
            <a:grpSpLocks/>
          </p:cNvGrpSpPr>
          <p:nvPr/>
        </p:nvGrpSpPr>
        <p:grpSpPr bwMode="auto">
          <a:xfrm>
            <a:off x="4633913" y="4478338"/>
            <a:ext cx="3059112" cy="862012"/>
            <a:chOff x="3183" y="4585"/>
            <a:chExt cx="1927" cy="543"/>
          </a:xfrm>
        </p:grpSpPr>
        <p:sp>
          <p:nvSpPr>
            <p:cNvPr id="20492" name="Oval 44"/>
            <p:cNvSpPr>
              <a:spLocks noChangeArrowheads="1"/>
            </p:cNvSpPr>
            <p:nvPr/>
          </p:nvSpPr>
          <p:spPr bwMode="auto">
            <a:xfrm>
              <a:off x="3310" y="4585"/>
              <a:ext cx="405" cy="194"/>
            </a:xfrm>
            <a:prstGeom prst="ellipse">
              <a:avLst/>
            </a:prstGeom>
            <a:noFill/>
            <a:ln w="25400">
              <a:solidFill>
                <a:srgbClr val="00FF00"/>
              </a:solidFill>
              <a:round/>
              <a:headEnd type="none" w="sm" len="sm"/>
              <a:tailEnd type="none" w="sm" len="sm"/>
            </a:ln>
          </p:spPr>
          <p:txBody>
            <a:bodyPr wrap="none" anchor="ctr"/>
            <a:lstStyle/>
            <a:p>
              <a:endParaRPr lang="zh-CN" altLang="en-US">
                <a:ea typeface="宋体" pitchFamily="2" charset="-122"/>
              </a:endParaRPr>
            </a:p>
          </p:txBody>
        </p:sp>
        <p:sp>
          <p:nvSpPr>
            <p:cNvPr id="20493" name="Oval 45"/>
            <p:cNvSpPr>
              <a:spLocks noChangeArrowheads="1"/>
            </p:cNvSpPr>
            <p:nvPr/>
          </p:nvSpPr>
          <p:spPr bwMode="auto">
            <a:xfrm>
              <a:off x="3771" y="4589"/>
              <a:ext cx="405" cy="195"/>
            </a:xfrm>
            <a:prstGeom prst="ellipse">
              <a:avLst/>
            </a:prstGeom>
            <a:noFill/>
            <a:ln w="25400">
              <a:solidFill>
                <a:srgbClr val="00FF00"/>
              </a:solidFill>
              <a:round/>
              <a:headEnd type="none" w="sm" len="sm"/>
              <a:tailEnd type="none" w="sm" len="sm"/>
            </a:ln>
          </p:spPr>
          <p:txBody>
            <a:bodyPr wrap="none" anchor="ctr"/>
            <a:lstStyle/>
            <a:p>
              <a:endParaRPr lang="zh-CN" altLang="en-US">
                <a:ea typeface="宋体" pitchFamily="2" charset="-122"/>
              </a:endParaRPr>
            </a:p>
          </p:txBody>
        </p:sp>
        <p:sp>
          <p:nvSpPr>
            <p:cNvPr id="20494" name="Oval 46"/>
            <p:cNvSpPr>
              <a:spLocks noChangeArrowheads="1"/>
            </p:cNvSpPr>
            <p:nvPr/>
          </p:nvSpPr>
          <p:spPr bwMode="auto">
            <a:xfrm>
              <a:off x="4231" y="4593"/>
              <a:ext cx="405" cy="195"/>
            </a:xfrm>
            <a:prstGeom prst="ellipse">
              <a:avLst/>
            </a:prstGeom>
            <a:noFill/>
            <a:ln w="25400">
              <a:solidFill>
                <a:srgbClr val="00FF00"/>
              </a:solidFill>
              <a:round/>
              <a:headEnd type="none" w="sm" len="sm"/>
              <a:tailEnd type="none" w="sm" len="sm"/>
            </a:ln>
          </p:spPr>
          <p:txBody>
            <a:bodyPr wrap="none" anchor="ctr"/>
            <a:lstStyle/>
            <a:p>
              <a:endParaRPr lang="zh-CN" altLang="en-US">
                <a:ea typeface="宋体" pitchFamily="2" charset="-122"/>
              </a:endParaRPr>
            </a:p>
          </p:txBody>
        </p:sp>
        <p:sp>
          <p:nvSpPr>
            <p:cNvPr id="20495" name="Oval 53"/>
            <p:cNvSpPr>
              <a:spLocks noChangeArrowheads="1"/>
            </p:cNvSpPr>
            <p:nvPr/>
          </p:nvSpPr>
          <p:spPr bwMode="auto">
            <a:xfrm>
              <a:off x="3183" y="4912"/>
              <a:ext cx="405" cy="195"/>
            </a:xfrm>
            <a:prstGeom prst="ellipse">
              <a:avLst/>
            </a:prstGeom>
            <a:noFill/>
            <a:ln w="25400">
              <a:solidFill>
                <a:srgbClr val="00FF00"/>
              </a:solidFill>
              <a:round/>
              <a:headEnd type="none" w="sm" len="sm"/>
              <a:tailEnd type="none" w="sm" len="sm"/>
            </a:ln>
          </p:spPr>
          <p:txBody>
            <a:bodyPr wrap="none" anchor="ctr"/>
            <a:lstStyle/>
            <a:p>
              <a:endParaRPr lang="zh-CN" altLang="en-US">
                <a:ea typeface="宋体" pitchFamily="2" charset="-122"/>
              </a:endParaRPr>
            </a:p>
          </p:txBody>
        </p:sp>
        <p:sp>
          <p:nvSpPr>
            <p:cNvPr id="20496" name="Oval 54"/>
            <p:cNvSpPr>
              <a:spLocks noChangeArrowheads="1"/>
            </p:cNvSpPr>
            <p:nvPr/>
          </p:nvSpPr>
          <p:spPr bwMode="auto">
            <a:xfrm>
              <a:off x="3644" y="4917"/>
              <a:ext cx="404" cy="194"/>
            </a:xfrm>
            <a:prstGeom prst="ellipse">
              <a:avLst/>
            </a:prstGeom>
            <a:noFill/>
            <a:ln w="25400">
              <a:solidFill>
                <a:srgbClr val="00FF00"/>
              </a:solidFill>
              <a:round/>
              <a:headEnd type="none" w="sm" len="sm"/>
              <a:tailEnd type="none" w="sm" len="sm"/>
            </a:ln>
          </p:spPr>
          <p:txBody>
            <a:bodyPr wrap="none" anchor="ctr"/>
            <a:lstStyle/>
            <a:p>
              <a:endParaRPr lang="zh-CN" altLang="en-US">
                <a:ea typeface="宋体" pitchFamily="2" charset="-122"/>
              </a:endParaRPr>
            </a:p>
          </p:txBody>
        </p:sp>
        <p:sp>
          <p:nvSpPr>
            <p:cNvPr id="20497" name="Oval 55"/>
            <p:cNvSpPr>
              <a:spLocks noChangeArrowheads="1"/>
            </p:cNvSpPr>
            <p:nvPr/>
          </p:nvSpPr>
          <p:spPr bwMode="auto">
            <a:xfrm>
              <a:off x="4104" y="4921"/>
              <a:ext cx="405" cy="194"/>
            </a:xfrm>
            <a:prstGeom prst="ellipse">
              <a:avLst/>
            </a:prstGeom>
            <a:noFill/>
            <a:ln w="25400">
              <a:solidFill>
                <a:srgbClr val="00FF00"/>
              </a:solidFill>
              <a:round/>
              <a:headEnd type="none" w="sm" len="sm"/>
              <a:tailEnd type="none" w="sm" len="sm"/>
            </a:ln>
          </p:spPr>
          <p:txBody>
            <a:bodyPr wrap="none" anchor="ctr"/>
            <a:lstStyle/>
            <a:p>
              <a:endParaRPr lang="zh-CN" altLang="en-US">
                <a:ea typeface="宋体" pitchFamily="2" charset="-122"/>
              </a:endParaRPr>
            </a:p>
          </p:txBody>
        </p:sp>
        <p:sp>
          <p:nvSpPr>
            <p:cNvPr id="20498" name="Oval 56"/>
            <p:cNvSpPr>
              <a:spLocks noChangeArrowheads="1"/>
            </p:cNvSpPr>
            <p:nvPr/>
          </p:nvSpPr>
          <p:spPr bwMode="auto">
            <a:xfrm>
              <a:off x="4706" y="4606"/>
              <a:ext cx="404" cy="195"/>
            </a:xfrm>
            <a:prstGeom prst="ellipse">
              <a:avLst/>
            </a:prstGeom>
            <a:noFill/>
            <a:ln w="25400">
              <a:solidFill>
                <a:srgbClr val="00FF00"/>
              </a:solidFill>
              <a:round/>
              <a:headEnd type="none" w="sm" len="sm"/>
              <a:tailEnd type="none" w="sm" len="sm"/>
            </a:ln>
          </p:spPr>
          <p:txBody>
            <a:bodyPr wrap="none" anchor="ctr"/>
            <a:lstStyle/>
            <a:p>
              <a:endParaRPr lang="zh-CN" altLang="en-US">
                <a:ea typeface="宋体" pitchFamily="2" charset="-122"/>
              </a:endParaRPr>
            </a:p>
          </p:txBody>
        </p:sp>
        <p:sp>
          <p:nvSpPr>
            <p:cNvPr id="20499" name="Oval 59"/>
            <p:cNvSpPr>
              <a:spLocks noChangeArrowheads="1"/>
            </p:cNvSpPr>
            <p:nvPr/>
          </p:nvSpPr>
          <p:spPr bwMode="auto">
            <a:xfrm>
              <a:off x="4578" y="4933"/>
              <a:ext cx="405" cy="195"/>
            </a:xfrm>
            <a:prstGeom prst="ellipse">
              <a:avLst/>
            </a:prstGeom>
            <a:noFill/>
            <a:ln w="25400">
              <a:solidFill>
                <a:srgbClr val="00FF00"/>
              </a:solidFill>
              <a:round/>
              <a:headEnd type="none" w="sm" len="sm"/>
              <a:tailEnd type="none" w="sm" len="sm"/>
            </a:ln>
          </p:spPr>
          <p:txBody>
            <a:bodyPr wrap="none" anchor="ctr"/>
            <a:lstStyle/>
            <a:p>
              <a:endParaRPr lang="zh-CN" altLang="en-US">
                <a:ea typeface="宋体"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4"/>
                                        </p:tgtEl>
                                      </p:cBhvr>
                                    </p:animEffect>
                                    <p:set>
                                      <p:cBhvr>
                                        <p:cTn id="7" dur="1" fill="hold">
                                          <p:stCondLst>
                                            <p:cond delay="999"/>
                                          </p:stCondLst>
                                        </p:cTn>
                                        <p:tgtEl>
                                          <p:spTgt spid="4"/>
                                        </p:tgtEl>
                                        <p:attrNameLst>
                                          <p:attrName>style.visibility</p:attrName>
                                        </p:attrNameLst>
                                      </p:cBhvr>
                                      <p:to>
                                        <p:strVal val="hidden"/>
                                      </p:to>
                                    </p:set>
                                  </p:childTnLst>
                                </p:cTn>
                              </p:par>
                              <p:par>
                                <p:cTn id="8" presetID="10" presetClass="entr" presetSubtype="0" repeatCount="200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1" name="Group 66"/>
          <p:cNvGrpSpPr>
            <a:grpSpLocks/>
          </p:cNvGrpSpPr>
          <p:nvPr/>
        </p:nvGrpSpPr>
        <p:grpSpPr bwMode="auto">
          <a:xfrm>
            <a:off x="754063" y="1166813"/>
            <a:ext cx="7569200" cy="3298825"/>
            <a:chOff x="392" y="750"/>
            <a:chExt cx="4768" cy="2078"/>
          </a:xfrm>
        </p:grpSpPr>
        <p:sp>
          <p:nvSpPr>
            <p:cNvPr id="22534" name="Rectangle 61"/>
            <p:cNvSpPr>
              <a:spLocks noChangeArrowheads="1"/>
            </p:cNvSpPr>
            <p:nvPr/>
          </p:nvSpPr>
          <p:spPr bwMode="auto">
            <a:xfrm>
              <a:off x="392" y="750"/>
              <a:ext cx="4768" cy="2078"/>
            </a:xfrm>
            <a:prstGeom prst="rect">
              <a:avLst/>
            </a:prstGeom>
            <a:solidFill>
              <a:srgbClr val="CC99FF"/>
            </a:solidFill>
            <a:ln w="63500">
              <a:solidFill>
                <a:srgbClr val="CCFFFF"/>
              </a:solidFill>
              <a:miter lim="800000"/>
              <a:headEnd/>
              <a:tailEnd/>
            </a:ln>
          </p:spPr>
          <p:txBody>
            <a:bodyPr wrap="none" anchor="ctr"/>
            <a:lstStyle/>
            <a:p>
              <a:endParaRPr lang="zh-CN" altLang="en-US">
                <a:ea typeface="宋体" pitchFamily="2" charset="-122"/>
              </a:endParaRPr>
            </a:p>
          </p:txBody>
        </p:sp>
        <p:grpSp>
          <p:nvGrpSpPr>
            <p:cNvPr id="22535" name="Group 64"/>
            <p:cNvGrpSpPr>
              <a:grpSpLocks/>
            </p:cNvGrpSpPr>
            <p:nvPr/>
          </p:nvGrpSpPr>
          <p:grpSpPr bwMode="auto">
            <a:xfrm>
              <a:off x="606" y="927"/>
              <a:ext cx="4461" cy="1793"/>
              <a:chOff x="594" y="897"/>
              <a:chExt cx="4329" cy="1607"/>
            </a:xfrm>
          </p:grpSpPr>
          <p:sp>
            <p:nvSpPr>
              <p:cNvPr id="22536" name="Rectangle 9"/>
              <p:cNvSpPr>
                <a:spLocks noChangeArrowheads="1"/>
              </p:cNvSpPr>
              <p:nvPr/>
            </p:nvSpPr>
            <p:spPr bwMode="auto">
              <a:xfrm>
                <a:off x="1933" y="897"/>
                <a:ext cx="951" cy="1281"/>
              </a:xfrm>
              <a:prstGeom prst="rect">
                <a:avLst/>
              </a:prstGeom>
              <a:solidFill>
                <a:srgbClr val="99CCFF"/>
              </a:solidFill>
              <a:ln w="22225">
                <a:solidFill>
                  <a:srgbClr val="CCFFFF"/>
                </a:solidFill>
                <a:miter lim="800000"/>
                <a:headEnd/>
                <a:tailEnd/>
              </a:ln>
            </p:spPr>
            <p:txBody>
              <a:bodyPr/>
              <a:lstStyle/>
              <a:p>
                <a:r>
                  <a:rPr lang="en-US" altLang="zh-CN" sz="1000" b="1">
                    <a:solidFill>
                      <a:srgbClr val="008000"/>
                    </a:solidFill>
                    <a:ea typeface="宋体" pitchFamily="2" charset="-122"/>
                  </a:rPr>
                  <a:t>Template Space</a:t>
                </a:r>
                <a:endParaRPr lang="en-US" altLang="zh-CN" b="1">
                  <a:ea typeface="宋体" pitchFamily="2" charset="-122"/>
                </a:endParaRPr>
              </a:p>
            </p:txBody>
          </p:sp>
          <p:sp>
            <p:nvSpPr>
              <p:cNvPr id="22537" name="Freeform 10"/>
              <p:cNvSpPr>
                <a:spLocks/>
              </p:cNvSpPr>
              <p:nvPr/>
            </p:nvSpPr>
            <p:spPr bwMode="auto">
              <a:xfrm rot="-447319">
                <a:off x="2154" y="1263"/>
                <a:ext cx="526" cy="519"/>
              </a:xfrm>
              <a:custGeom>
                <a:avLst/>
                <a:gdLst>
                  <a:gd name="T0" fmla="*/ 0 w 1092"/>
                  <a:gd name="T1" fmla="*/ 0 h 1044"/>
                  <a:gd name="T2" fmla="*/ 20 w 1092"/>
                  <a:gd name="T3" fmla="*/ 0 h 1044"/>
                  <a:gd name="T4" fmla="*/ 28 w 1092"/>
                  <a:gd name="T5" fmla="*/ 28 h 1044"/>
                  <a:gd name="T6" fmla="*/ 10 w 1092"/>
                  <a:gd name="T7" fmla="*/ 32 h 1044"/>
                  <a:gd name="T8" fmla="*/ 0 w 1092"/>
                  <a:gd name="T9" fmla="*/ 0 h 1044"/>
                  <a:gd name="T10" fmla="*/ 0 60000 65536"/>
                  <a:gd name="T11" fmla="*/ 0 60000 65536"/>
                  <a:gd name="T12" fmla="*/ 0 60000 65536"/>
                  <a:gd name="T13" fmla="*/ 0 60000 65536"/>
                  <a:gd name="T14" fmla="*/ 0 60000 65536"/>
                  <a:gd name="T15" fmla="*/ 0 w 1092"/>
                  <a:gd name="T16" fmla="*/ 0 h 1044"/>
                  <a:gd name="T17" fmla="*/ 1092 w 1092"/>
                  <a:gd name="T18" fmla="*/ 1044 h 1044"/>
                </a:gdLst>
                <a:ahLst/>
                <a:cxnLst>
                  <a:cxn ang="T10">
                    <a:pos x="T0" y="T1"/>
                  </a:cxn>
                  <a:cxn ang="T11">
                    <a:pos x="T2" y="T3"/>
                  </a:cxn>
                  <a:cxn ang="T12">
                    <a:pos x="T4" y="T5"/>
                  </a:cxn>
                  <a:cxn ang="T13">
                    <a:pos x="T6" y="T7"/>
                  </a:cxn>
                  <a:cxn ang="T14">
                    <a:pos x="T8" y="T9"/>
                  </a:cxn>
                </a:cxnLst>
                <a:rect l="T15" t="T16" r="T17" b="T18"/>
                <a:pathLst>
                  <a:path w="1092" h="1044">
                    <a:moveTo>
                      <a:pt x="0" y="0"/>
                    </a:moveTo>
                    <a:lnTo>
                      <a:pt x="780" y="0"/>
                    </a:lnTo>
                    <a:lnTo>
                      <a:pt x="1092" y="912"/>
                    </a:lnTo>
                    <a:lnTo>
                      <a:pt x="372" y="1044"/>
                    </a:lnTo>
                    <a:lnTo>
                      <a:pt x="0" y="0"/>
                    </a:lnTo>
                    <a:close/>
                  </a:path>
                </a:pathLst>
              </a:custGeom>
              <a:solidFill>
                <a:srgbClr val="FFFF99">
                  <a:alpha val="70195"/>
                </a:srgbClr>
              </a:solidFill>
              <a:ln w="9525">
                <a:solidFill>
                  <a:srgbClr val="0000FF"/>
                </a:solidFill>
                <a:round/>
                <a:headEnd/>
                <a:tailEnd/>
              </a:ln>
            </p:spPr>
            <p:txBody>
              <a:bodyPr/>
              <a:lstStyle/>
              <a:p>
                <a:endParaRPr lang="zh-CN" altLang="en-US">
                  <a:ea typeface="宋体" pitchFamily="2" charset="-122"/>
                </a:endParaRPr>
              </a:p>
            </p:txBody>
          </p:sp>
          <p:sp>
            <p:nvSpPr>
              <p:cNvPr id="22538" name="Rectangle 11"/>
              <p:cNvSpPr>
                <a:spLocks noChangeArrowheads="1"/>
              </p:cNvSpPr>
              <p:nvPr/>
            </p:nvSpPr>
            <p:spPr bwMode="auto">
              <a:xfrm>
                <a:off x="594" y="1007"/>
                <a:ext cx="1036" cy="996"/>
              </a:xfrm>
              <a:prstGeom prst="rect">
                <a:avLst/>
              </a:prstGeom>
              <a:solidFill>
                <a:srgbClr val="CCFFFF"/>
              </a:solidFill>
              <a:ln w="22225">
                <a:solidFill>
                  <a:srgbClr val="99CCFF"/>
                </a:solidFill>
                <a:miter lim="800000"/>
                <a:headEnd/>
                <a:tailEnd/>
              </a:ln>
            </p:spPr>
            <p:txBody>
              <a:bodyPr/>
              <a:lstStyle/>
              <a:p>
                <a:r>
                  <a:rPr lang="en-US" altLang="zh-CN" sz="1000" b="1">
                    <a:solidFill>
                      <a:srgbClr val="008000"/>
                    </a:solidFill>
                    <a:ea typeface="宋体" pitchFamily="2" charset="-122"/>
                  </a:rPr>
                  <a:t>Original Space</a:t>
                </a:r>
                <a:endParaRPr lang="en-US" altLang="zh-CN" b="1">
                  <a:ea typeface="宋体" pitchFamily="2" charset="-122"/>
                </a:endParaRPr>
              </a:p>
            </p:txBody>
          </p:sp>
          <p:sp>
            <p:nvSpPr>
              <p:cNvPr id="22539" name="Line 12"/>
              <p:cNvSpPr>
                <a:spLocks noChangeShapeType="1"/>
              </p:cNvSpPr>
              <p:nvPr/>
            </p:nvSpPr>
            <p:spPr bwMode="auto">
              <a:xfrm>
                <a:off x="937" y="1246"/>
                <a:ext cx="0" cy="673"/>
              </a:xfrm>
              <a:prstGeom prst="line">
                <a:avLst/>
              </a:prstGeom>
              <a:noFill/>
              <a:ln w="9525">
                <a:solidFill>
                  <a:srgbClr val="000000"/>
                </a:solidFill>
                <a:round/>
                <a:headEnd/>
                <a:tailEnd/>
              </a:ln>
            </p:spPr>
            <p:txBody>
              <a:bodyPr/>
              <a:lstStyle/>
              <a:p>
                <a:endParaRPr lang="zh-CN" altLang="en-US"/>
              </a:p>
            </p:txBody>
          </p:sp>
          <p:sp>
            <p:nvSpPr>
              <p:cNvPr id="22540" name="Line 13"/>
              <p:cNvSpPr>
                <a:spLocks noChangeShapeType="1"/>
              </p:cNvSpPr>
              <p:nvPr/>
            </p:nvSpPr>
            <p:spPr bwMode="auto">
              <a:xfrm>
                <a:off x="1275" y="1259"/>
                <a:ext cx="0" cy="672"/>
              </a:xfrm>
              <a:prstGeom prst="line">
                <a:avLst/>
              </a:prstGeom>
              <a:noFill/>
              <a:ln w="9525">
                <a:solidFill>
                  <a:srgbClr val="000000"/>
                </a:solidFill>
                <a:round/>
                <a:headEnd/>
                <a:tailEnd/>
              </a:ln>
            </p:spPr>
            <p:txBody>
              <a:bodyPr/>
              <a:lstStyle/>
              <a:p>
                <a:endParaRPr lang="zh-CN" altLang="en-US"/>
              </a:p>
            </p:txBody>
          </p:sp>
          <p:sp>
            <p:nvSpPr>
              <p:cNvPr id="22541" name="Line 14"/>
              <p:cNvSpPr>
                <a:spLocks noChangeShapeType="1"/>
              </p:cNvSpPr>
              <p:nvPr/>
            </p:nvSpPr>
            <p:spPr bwMode="auto">
              <a:xfrm>
                <a:off x="811" y="1401"/>
                <a:ext cx="590" cy="0"/>
              </a:xfrm>
              <a:prstGeom prst="line">
                <a:avLst/>
              </a:prstGeom>
              <a:noFill/>
              <a:ln w="9525">
                <a:solidFill>
                  <a:srgbClr val="000000"/>
                </a:solidFill>
                <a:round/>
                <a:headEnd/>
                <a:tailEnd/>
              </a:ln>
            </p:spPr>
            <p:txBody>
              <a:bodyPr/>
              <a:lstStyle/>
              <a:p>
                <a:endParaRPr lang="zh-CN" altLang="en-US"/>
              </a:p>
            </p:txBody>
          </p:sp>
          <p:sp>
            <p:nvSpPr>
              <p:cNvPr id="22542" name="Line 15"/>
              <p:cNvSpPr>
                <a:spLocks noChangeShapeType="1"/>
              </p:cNvSpPr>
              <p:nvPr/>
            </p:nvSpPr>
            <p:spPr bwMode="auto">
              <a:xfrm>
                <a:off x="806" y="1751"/>
                <a:ext cx="589" cy="0"/>
              </a:xfrm>
              <a:prstGeom prst="line">
                <a:avLst/>
              </a:prstGeom>
              <a:noFill/>
              <a:ln w="9525">
                <a:solidFill>
                  <a:srgbClr val="000000"/>
                </a:solidFill>
                <a:round/>
                <a:headEnd/>
                <a:tailEnd/>
              </a:ln>
            </p:spPr>
            <p:txBody>
              <a:bodyPr/>
              <a:lstStyle/>
              <a:p>
                <a:endParaRPr lang="zh-CN" altLang="en-US"/>
              </a:p>
            </p:txBody>
          </p:sp>
          <p:sp>
            <p:nvSpPr>
              <p:cNvPr id="22543" name="Line 16"/>
              <p:cNvSpPr>
                <a:spLocks noChangeShapeType="1"/>
              </p:cNvSpPr>
              <p:nvPr/>
            </p:nvSpPr>
            <p:spPr bwMode="auto">
              <a:xfrm>
                <a:off x="2236" y="1131"/>
                <a:ext cx="1" cy="839"/>
              </a:xfrm>
              <a:prstGeom prst="line">
                <a:avLst/>
              </a:prstGeom>
              <a:noFill/>
              <a:ln w="9525">
                <a:solidFill>
                  <a:srgbClr val="000000"/>
                </a:solidFill>
                <a:round/>
                <a:headEnd/>
                <a:tailEnd/>
              </a:ln>
            </p:spPr>
            <p:txBody>
              <a:bodyPr/>
              <a:lstStyle/>
              <a:p>
                <a:endParaRPr lang="zh-CN" altLang="en-US"/>
              </a:p>
            </p:txBody>
          </p:sp>
          <p:sp>
            <p:nvSpPr>
              <p:cNvPr id="22544" name="Line 17"/>
              <p:cNvSpPr>
                <a:spLocks noChangeShapeType="1"/>
              </p:cNvSpPr>
              <p:nvPr/>
            </p:nvSpPr>
            <p:spPr bwMode="auto">
              <a:xfrm>
                <a:off x="2569" y="1106"/>
                <a:ext cx="0" cy="890"/>
              </a:xfrm>
              <a:prstGeom prst="line">
                <a:avLst/>
              </a:prstGeom>
              <a:noFill/>
              <a:ln w="9525">
                <a:solidFill>
                  <a:srgbClr val="000000"/>
                </a:solidFill>
                <a:round/>
                <a:headEnd/>
                <a:tailEnd/>
              </a:ln>
            </p:spPr>
            <p:txBody>
              <a:bodyPr/>
              <a:lstStyle/>
              <a:p>
                <a:endParaRPr lang="zh-CN" altLang="en-US"/>
              </a:p>
            </p:txBody>
          </p:sp>
          <p:sp>
            <p:nvSpPr>
              <p:cNvPr id="22545" name="Line 18"/>
              <p:cNvSpPr>
                <a:spLocks noChangeShapeType="1"/>
              </p:cNvSpPr>
              <p:nvPr/>
            </p:nvSpPr>
            <p:spPr bwMode="auto">
              <a:xfrm>
                <a:off x="2015" y="1336"/>
                <a:ext cx="772" cy="1"/>
              </a:xfrm>
              <a:prstGeom prst="line">
                <a:avLst/>
              </a:prstGeom>
              <a:noFill/>
              <a:ln w="9525">
                <a:solidFill>
                  <a:srgbClr val="000000"/>
                </a:solidFill>
                <a:round/>
                <a:headEnd/>
                <a:tailEnd/>
              </a:ln>
            </p:spPr>
            <p:txBody>
              <a:bodyPr/>
              <a:lstStyle/>
              <a:p>
                <a:endParaRPr lang="zh-CN" altLang="en-US"/>
              </a:p>
            </p:txBody>
          </p:sp>
          <p:sp>
            <p:nvSpPr>
              <p:cNvPr id="22546" name="Line 19"/>
              <p:cNvSpPr>
                <a:spLocks noChangeShapeType="1"/>
              </p:cNvSpPr>
              <p:nvPr/>
            </p:nvSpPr>
            <p:spPr bwMode="auto">
              <a:xfrm>
                <a:off x="2397" y="1119"/>
                <a:ext cx="0" cy="851"/>
              </a:xfrm>
              <a:prstGeom prst="line">
                <a:avLst/>
              </a:prstGeom>
              <a:noFill/>
              <a:ln w="9525">
                <a:solidFill>
                  <a:srgbClr val="000000"/>
                </a:solidFill>
                <a:round/>
                <a:headEnd/>
                <a:tailEnd/>
              </a:ln>
            </p:spPr>
            <p:txBody>
              <a:bodyPr/>
              <a:lstStyle/>
              <a:p>
                <a:endParaRPr lang="zh-CN" altLang="en-US"/>
              </a:p>
            </p:txBody>
          </p:sp>
          <p:sp>
            <p:nvSpPr>
              <p:cNvPr id="22547" name="Line 20"/>
              <p:cNvSpPr>
                <a:spLocks noChangeShapeType="1"/>
              </p:cNvSpPr>
              <p:nvPr/>
            </p:nvSpPr>
            <p:spPr bwMode="auto">
              <a:xfrm>
                <a:off x="2735" y="1131"/>
                <a:ext cx="1" cy="891"/>
              </a:xfrm>
              <a:prstGeom prst="line">
                <a:avLst/>
              </a:prstGeom>
              <a:noFill/>
              <a:ln w="9525">
                <a:solidFill>
                  <a:srgbClr val="000000"/>
                </a:solidFill>
                <a:round/>
                <a:headEnd/>
                <a:tailEnd/>
              </a:ln>
            </p:spPr>
            <p:txBody>
              <a:bodyPr/>
              <a:lstStyle/>
              <a:p>
                <a:endParaRPr lang="zh-CN" altLang="en-US"/>
              </a:p>
            </p:txBody>
          </p:sp>
          <p:sp>
            <p:nvSpPr>
              <p:cNvPr id="22548" name="Oval 21"/>
              <p:cNvSpPr>
                <a:spLocks noChangeArrowheads="1"/>
              </p:cNvSpPr>
              <p:nvPr/>
            </p:nvSpPr>
            <p:spPr bwMode="auto">
              <a:xfrm>
                <a:off x="2339" y="1756"/>
                <a:ext cx="53" cy="57"/>
              </a:xfrm>
              <a:prstGeom prst="ellipse">
                <a:avLst/>
              </a:prstGeom>
              <a:solidFill>
                <a:srgbClr val="FF9900"/>
              </a:solidFill>
              <a:ln w="9525">
                <a:solidFill>
                  <a:srgbClr val="FF6600"/>
                </a:solidFill>
                <a:round/>
                <a:headEnd/>
                <a:tailEnd/>
              </a:ln>
            </p:spPr>
            <p:txBody>
              <a:bodyPr/>
              <a:lstStyle/>
              <a:p>
                <a:endParaRPr lang="zh-CN" altLang="en-US">
                  <a:ea typeface="宋体" pitchFamily="2" charset="-122"/>
                </a:endParaRPr>
              </a:p>
            </p:txBody>
          </p:sp>
          <p:sp>
            <p:nvSpPr>
              <p:cNvPr id="22549" name="Oval 22"/>
              <p:cNvSpPr>
                <a:spLocks noChangeArrowheads="1"/>
              </p:cNvSpPr>
              <p:nvPr/>
            </p:nvSpPr>
            <p:spPr bwMode="auto">
              <a:xfrm>
                <a:off x="921" y="1724"/>
                <a:ext cx="45" cy="58"/>
              </a:xfrm>
              <a:prstGeom prst="ellipse">
                <a:avLst/>
              </a:prstGeom>
              <a:solidFill>
                <a:srgbClr val="000000"/>
              </a:solidFill>
              <a:ln w="9525">
                <a:solidFill>
                  <a:srgbClr val="000000"/>
                </a:solidFill>
                <a:round/>
                <a:headEnd/>
                <a:tailEnd/>
              </a:ln>
            </p:spPr>
            <p:txBody>
              <a:bodyPr/>
              <a:lstStyle/>
              <a:p>
                <a:endParaRPr lang="zh-CN" altLang="en-US">
                  <a:ea typeface="宋体" pitchFamily="2" charset="-122"/>
                </a:endParaRPr>
              </a:p>
            </p:txBody>
          </p:sp>
          <p:sp>
            <p:nvSpPr>
              <p:cNvPr id="22550" name="Oval 23"/>
              <p:cNvSpPr>
                <a:spLocks noChangeArrowheads="1"/>
              </p:cNvSpPr>
              <p:nvPr/>
            </p:nvSpPr>
            <p:spPr bwMode="auto">
              <a:xfrm>
                <a:off x="1258" y="1375"/>
                <a:ext cx="46" cy="58"/>
              </a:xfrm>
              <a:prstGeom prst="ellipse">
                <a:avLst/>
              </a:prstGeom>
              <a:solidFill>
                <a:srgbClr val="000000"/>
              </a:solidFill>
              <a:ln w="9525">
                <a:solidFill>
                  <a:srgbClr val="000000"/>
                </a:solidFill>
                <a:round/>
                <a:headEnd/>
                <a:tailEnd/>
              </a:ln>
            </p:spPr>
            <p:txBody>
              <a:bodyPr/>
              <a:lstStyle/>
              <a:p>
                <a:endParaRPr lang="zh-CN" altLang="en-US">
                  <a:ea typeface="宋体" pitchFamily="2" charset="-122"/>
                </a:endParaRPr>
              </a:p>
            </p:txBody>
          </p:sp>
          <p:sp>
            <p:nvSpPr>
              <p:cNvPr id="22551" name="Oval 24"/>
              <p:cNvSpPr>
                <a:spLocks noChangeArrowheads="1"/>
              </p:cNvSpPr>
              <p:nvPr/>
            </p:nvSpPr>
            <p:spPr bwMode="auto">
              <a:xfrm>
                <a:off x="915" y="1382"/>
                <a:ext cx="45" cy="58"/>
              </a:xfrm>
              <a:prstGeom prst="ellipse">
                <a:avLst/>
              </a:prstGeom>
              <a:solidFill>
                <a:srgbClr val="000000"/>
              </a:solidFill>
              <a:ln w="9525">
                <a:solidFill>
                  <a:srgbClr val="000000"/>
                </a:solidFill>
                <a:round/>
                <a:headEnd/>
                <a:tailEnd/>
              </a:ln>
            </p:spPr>
            <p:txBody>
              <a:bodyPr/>
              <a:lstStyle/>
              <a:p>
                <a:endParaRPr lang="zh-CN" altLang="en-US">
                  <a:ea typeface="宋体" pitchFamily="2" charset="-122"/>
                </a:endParaRPr>
              </a:p>
            </p:txBody>
          </p:sp>
          <p:sp>
            <p:nvSpPr>
              <p:cNvPr id="22552" name="Oval 25"/>
              <p:cNvSpPr>
                <a:spLocks noChangeArrowheads="1"/>
              </p:cNvSpPr>
              <p:nvPr/>
            </p:nvSpPr>
            <p:spPr bwMode="auto">
              <a:xfrm>
                <a:off x="1252" y="1724"/>
                <a:ext cx="46" cy="58"/>
              </a:xfrm>
              <a:prstGeom prst="ellipse">
                <a:avLst/>
              </a:prstGeom>
              <a:solidFill>
                <a:srgbClr val="000000"/>
              </a:solidFill>
              <a:ln w="9525">
                <a:solidFill>
                  <a:srgbClr val="000000"/>
                </a:solidFill>
                <a:round/>
                <a:headEnd/>
                <a:tailEnd/>
              </a:ln>
            </p:spPr>
            <p:txBody>
              <a:bodyPr/>
              <a:lstStyle/>
              <a:p>
                <a:endParaRPr lang="zh-CN" altLang="en-US">
                  <a:ea typeface="宋体" pitchFamily="2" charset="-122"/>
                </a:endParaRPr>
              </a:p>
            </p:txBody>
          </p:sp>
          <p:sp>
            <p:nvSpPr>
              <p:cNvPr id="22553" name="Line 26"/>
              <p:cNvSpPr>
                <a:spLocks noChangeShapeType="1"/>
              </p:cNvSpPr>
              <p:nvPr/>
            </p:nvSpPr>
            <p:spPr bwMode="auto">
              <a:xfrm flipV="1">
                <a:off x="3067" y="1001"/>
                <a:ext cx="579" cy="0"/>
              </a:xfrm>
              <a:prstGeom prst="line">
                <a:avLst/>
              </a:prstGeom>
              <a:noFill/>
              <a:ln w="12700">
                <a:solidFill>
                  <a:srgbClr val="FF0000"/>
                </a:solidFill>
                <a:prstDash val="lgDash"/>
                <a:round/>
                <a:headEnd/>
                <a:tailEnd type="stealth" w="med" len="med"/>
              </a:ln>
            </p:spPr>
            <p:txBody>
              <a:bodyPr/>
              <a:lstStyle/>
              <a:p>
                <a:endParaRPr lang="zh-CN" altLang="en-US"/>
              </a:p>
            </p:txBody>
          </p:sp>
          <p:sp>
            <p:nvSpPr>
              <p:cNvPr id="22554" name="Line 27"/>
              <p:cNvSpPr>
                <a:spLocks noChangeShapeType="1"/>
              </p:cNvSpPr>
              <p:nvPr/>
            </p:nvSpPr>
            <p:spPr bwMode="auto">
              <a:xfrm flipV="1">
                <a:off x="3049" y="1216"/>
                <a:ext cx="579" cy="0"/>
              </a:xfrm>
              <a:prstGeom prst="line">
                <a:avLst/>
              </a:prstGeom>
              <a:noFill/>
              <a:ln w="12700">
                <a:solidFill>
                  <a:srgbClr val="339966"/>
                </a:solidFill>
                <a:prstDash val="sysDot"/>
                <a:round/>
                <a:headEnd type="stealth" w="med" len="med"/>
                <a:tailEnd/>
              </a:ln>
            </p:spPr>
            <p:txBody>
              <a:bodyPr/>
              <a:lstStyle/>
              <a:p>
                <a:endParaRPr lang="zh-CN" altLang="en-US"/>
              </a:p>
            </p:txBody>
          </p:sp>
          <p:sp>
            <p:nvSpPr>
              <p:cNvPr id="22555" name="Oval 30"/>
              <p:cNvSpPr>
                <a:spLocks noChangeArrowheads="1"/>
              </p:cNvSpPr>
              <p:nvPr/>
            </p:nvSpPr>
            <p:spPr bwMode="auto">
              <a:xfrm>
                <a:off x="3302" y="1417"/>
                <a:ext cx="45" cy="56"/>
              </a:xfrm>
              <a:prstGeom prst="ellipse">
                <a:avLst/>
              </a:prstGeom>
              <a:solidFill>
                <a:srgbClr val="000000"/>
              </a:solidFill>
              <a:ln w="9525">
                <a:solidFill>
                  <a:srgbClr val="000000"/>
                </a:solidFill>
                <a:round/>
                <a:headEnd/>
                <a:tailEnd/>
              </a:ln>
            </p:spPr>
            <p:txBody>
              <a:bodyPr/>
              <a:lstStyle/>
              <a:p>
                <a:endParaRPr lang="zh-CN" altLang="en-US">
                  <a:ea typeface="宋体" pitchFamily="2" charset="-122"/>
                </a:endParaRPr>
              </a:p>
            </p:txBody>
          </p:sp>
          <p:sp>
            <p:nvSpPr>
              <p:cNvPr id="22556" name="Line 33"/>
              <p:cNvSpPr>
                <a:spLocks noChangeShapeType="1"/>
              </p:cNvSpPr>
              <p:nvPr/>
            </p:nvSpPr>
            <p:spPr bwMode="auto">
              <a:xfrm>
                <a:off x="2070" y="1119"/>
                <a:ext cx="1" cy="838"/>
              </a:xfrm>
              <a:prstGeom prst="line">
                <a:avLst/>
              </a:prstGeom>
              <a:noFill/>
              <a:ln w="9525">
                <a:solidFill>
                  <a:srgbClr val="000000"/>
                </a:solidFill>
                <a:round/>
                <a:headEnd/>
                <a:tailEnd/>
              </a:ln>
            </p:spPr>
            <p:txBody>
              <a:bodyPr/>
              <a:lstStyle/>
              <a:p>
                <a:endParaRPr lang="zh-CN" altLang="en-US"/>
              </a:p>
            </p:txBody>
          </p:sp>
          <p:sp>
            <p:nvSpPr>
              <p:cNvPr id="22557" name="Oval 34"/>
              <p:cNvSpPr>
                <a:spLocks noChangeArrowheads="1"/>
              </p:cNvSpPr>
              <p:nvPr/>
            </p:nvSpPr>
            <p:spPr bwMode="auto">
              <a:xfrm>
                <a:off x="937" y="1530"/>
                <a:ext cx="68" cy="78"/>
              </a:xfrm>
              <a:prstGeom prst="ellipse">
                <a:avLst/>
              </a:prstGeom>
              <a:solidFill>
                <a:srgbClr val="FF9900"/>
              </a:solidFill>
              <a:ln w="9525">
                <a:solidFill>
                  <a:srgbClr val="FF6600"/>
                </a:solidFill>
                <a:round/>
                <a:headEnd/>
                <a:tailEnd/>
              </a:ln>
            </p:spPr>
            <p:txBody>
              <a:bodyPr/>
              <a:lstStyle/>
              <a:p>
                <a:endParaRPr lang="zh-CN" altLang="en-US">
                  <a:ea typeface="宋体" pitchFamily="2" charset="-122"/>
                </a:endParaRPr>
              </a:p>
            </p:txBody>
          </p:sp>
          <p:sp>
            <p:nvSpPr>
              <p:cNvPr id="22558" name="Oval 35"/>
              <p:cNvSpPr>
                <a:spLocks noChangeArrowheads="1"/>
              </p:cNvSpPr>
              <p:nvPr/>
            </p:nvSpPr>
            <p:spPr bwMode="auto">
              <a:xfrm>
                <a:off x="2213" y="1479"/>
                <a:ext cx="46" cy="58"/>
              </a:xfrm>
              <a:prstGeom prst="ellipse">
                <a:avLst/>
              </a:prstGeom>
              <a:solidFill>
                <a:srgbClr val="000000"/>
              </a:solidFill>
              <a:ln w="9525">
                <a:solidFill>
                  <a:srgbClr val="000000"/>
                </a:solidFill>
                <a:round/>
                <a:headEnd/>
                <a:tailEnd/>
              </a:ln>
            </p:spPr>
            <p:txBody>
              <a:bodyPr/>
              <a:lstStyle/>
              <a:p>
                <a:endParaRPr lang="zh-CN" altLang="en-US">
                  <a:ea typeface="宋体" pitchFamily="2" charset="-122"/>
                </a:endParaRPr>
              </a:p>
            </p:txBody>
          </p:sp>
          <p:sp>
            <p:nvSpPr>
              <p:cNvPr id="22559" name="Line 36"/>
              <p:cNvSpPr>
                <a:spLocks noChangeShapeType="1"/>
              </p:cNvSpPr>
              <p:nvPr/>
            </p:nvSpPr>
            <p:spPr bwMode="auto">
              <a:xfrm>
                <a:off x="2026" y="1156"/>
                <a:ext cx="772" cy="0"/>
              </a:xfrm>
              <a:prstGeom prst="line">
                <a:avLst/>
              </a:prstGeom>
              <a:noFill/>
              <a:ln w="9525">
                <a:solidFill>
                  <a:srgbClr val="000000"/>
                </a:solidFill>
                <a:round/>
                <a:headEnd/>
                <a:tailEnd/>
              </a:ln>
            </p:spPr>
            <p:txBody>
              <a:bodyPr/>
              <a:lstStyle/>
              <a:p>
                <a:endParaRPr lang="zh-CN" altLang="en-US"/>
              </a:p>
            </p:txBody>
          </p:sp>
          <p:sp>
            <p:nvSpPr>
              <p:cNvPr id="22560" name="Line 37"/>
              <p:cNvSpPr>
                <a:spLocks noChangeShapeType="1"/>
              </p:cNvSpPr>
              <p:nvPr/>
            </p:nvSpPr>
            <p:spPr bwMode="auto">
              <a:xfrm>
                <a:off x="2015" y="1511"/>
                <a:ext cx="772" cy="0"/>
              </a:xfrm>
              <a:prstGeom prst="line">
                <a:avLst/>
              </a:prstGeom>
              <a:noFill/>
              <a:ln w="9525">
                <a:solidFill>
                  <a:srgbClr val="000000"/>
                </a:solidFill>
                <a:round/>
                <a:headEnd/>
                <a:tailEnd/>
              </a:ln>
            </p:spPr>
            <p:txBody>
              <a:bodyPr/>
              <a:lstStyle/>
              <a:p>
                <a:endParaRPr lang="zh-CN" altLang="en-US"/>
              </a:p>
            </p:txBody>
          </p:sp>
          <p:sp>
            <p:nvSpPr>
              <p:cNvPr id="22561" name="Line 38"/>
              <p:cNvSpPr>
                <a:spLocks noChangeShapeType="1"/>
              </p:cNvSpPr>
              <p:nvPr/>
            </p:nvSpPr>
            <p:spPr bwMode="auto">
              <a:xfrm>
                <a:off x="2032" y="1692"/>
                <a:ext cx="772" cy="1"/>
              </a:xfrm>
              <a:prstGeom prst="line">
                <a:avLst/>
              </a:prstGeom>
              <a:noFill/>
              <a:ln w="9525">
                <a:solidFill>
                  <a:srgbClr val="000000"/>
                </a:solidFill>
                <a:round/>
                <a:headEnd/>
                <a:tailEnd/>
              </a:ln>
            </p:spPr>
            <p:txBody>
              <a:bodyPr/>
              <a:lstStyle/>
              <a:p>
                <a:endParaRPr lang="zh-CN" altLang="en-US"/>
              </a:p>
            </p:txBody>
          </p:sp>
          <p:sp>
            <p:nvSpPr>
              <p:cNvPr id="22562" name="Line 39"/>
              <p:cNvSpPr>
                <a:spLocks noChangeShapeType="1"/>
              </p:cNvSpPr>
              <p:nvPr/>
            </p:nvSpPr>
            <p:spPr bwMode="auto">
              <a:xfrm>
                <a:off x="2026" y="1873"/>
                <a:ext cx="772" cy="0"/>
              </a:xfrm>
              <a:prstGeom prst="line">
                <a:avLst/>
              </a:prstGeom>
              <a:noFill/>
              <a:ln w="9525">
                <a:solidFill>
                  <a:srgbClr val="000000"/>
                </a:solidFill>
                <a:round/>
                <a:headEnd/>
                <a:tailEnd/>
              </a:ln>
            </p:spPr>
            <p:txBody>
              <a:bodyPr/>
              <a:lstStyle/>
              <a:p>
                <a:endParaRPr lang="zh-CN" altLang="en-US"/>
              </a:p>
            </p:txBody>
          </p:sp>
          <p:sp>
            <p:nvSpPr>
              <p:cNvPr id="22563" name="Freeform 40"/>
              <p:cNvSpPr>
                <a:spLocks/>
              </p:cNvSpPr>
              <p:nvPr/>
            </p:nvSpPr>
            <p:spPr bwMode="auto">
              <a:xfrm>
                <a:off x="954" y="1755"/>
                <a:ext cx="1392" cy="363"/>
              </a:xfrm>
              <a:custGeom>
                <a:avLst/>
                <a:gdLst>
                  <a:gd name="T0" fmla="*/ 0 w 2916"/>
                  <a:gd name="T1" fmla="*/ 0 h 674"/>
                  <a:gd name="T2" fmla="*/ 8 w 2916"/>
                  <a:gd name="T3" fmla="*/ 12 h 674"/>
                  <a:gd name="T4" fmla="*/ 26 w 2916"/>
                  <a:gd name="T5" fmla="*/ 25 h 674"/>
                  <a:gd name="T6" fmla="*/ 48 w 2916"/>
                  <a:gd name="T7" fmla="*/ 27 h 674"/>
                  <a:gd name="T8" fmla="*/ 72 w 2916"/>
                  <a:gd name="T9" fmla="*/ 5 h 674"/>
                  <a:gd name="T10" fmla="*/ 0 60000 65536"/>
                  <a:gd name="T11" fmla="*/ 0 60000 65536"/>
                  <a:gd name="T12" fmla="*/ 0 60000 65536"/>
                  <a:gd name="T13" fmla="*/ 0 60000 65536"/>
                  <a:gd name="T14" fmla="*/ 0 60000 65536"/>
                  <a:gd name="T15" fmla="*/ 0 w 2916"/>
                  <a:gd name="T16" fmla="*/ 0 h 674"/>
                  <a:gd name="T17" fmla="*/ 2916 w 2916"/>
                  <a:gd name="T18" fmla="*/ 674 h 674"/>
                </a:gdLst>
                <a:ahLst/>
                <a:cxnLst>
                  <a:cxn ang="T10">
                    <a:pos x="T0" y="T1"/>
                  </a:cxn>
                  <a:cxn ang="T11">
                    <a:pos x="T2" y="T3"/>
                  </a:cxn>
                  <a:cxn ang="T12">
                    <a:pos x="T4" y="T5"/>
                  </a:cxn>
                  <a:cxn ang="T13">
                    <a:pos x="T6" y="T7"/>
                  </a:cxn>
                  <a:cxn ang="T14">
                    <a:pos x="T8" y="T9"/>
                  </a:cxn>
                </a:cxnLst>
                <a:rect l="T15" t="T16" r="T17" b="T18"/>
                <a:pathLst>
                  <a:path w="2916" h="674">
                    <a:moveTo>
                      <a:pt x="0" y="0"/>
                    </a:moveTo>
                    <a:cubicBezTo>
                      <a:pt x="81" y="85"/>
                      <a:pt x="162" y="170"/>
                      <a:pt x="336" y="264"/>
                    </a:cubicBezTo>
                    <a:cubicBezTo>
                      <a:pt x="510" y="358"/>
                      <a:pt x="778" y="508"/>
                      <a:pt x="1044" y="564"/>
                    </a:cubicBezTo>
                    <a:cubicBezTo>
                      <a:pt x="1310" y="620"/>
                      <a:pt x="1620" y="674"/>
                      <a:pt x="1932" y="600"/>
                    </a:cubicBezTo>
                    <a:cubicBezTo>
                      <a:pt x="2244" y="526"/>
                      <a:pt x="2580" y="323"/>
                      <a:pt x="2916" y="120"/>
                    </a:cubicBezTo>
                  </a:path>
                </a:pathLst>
              </a:custGeom>
              <a:noFill/>
              <a:ln w="12700">
                <a:solidFill>
                  <a:srgbClr val="FF0000"/>
                </a:solidFill>
                <a:prstDash val="dash"/>
                <a:round/>
                <a:headEnd/>
                <a:tailEnd type="stealth" w="med" len="med"/>
              </a:ln>
            </p:spPr>
            <p:txBody>
              <a:bodyPr/>
              <a:lstStyle/>
              <a:p>
                <a:endParaRPr lang="zh-CN" altLang="en-US">
                  <a:ea typeface="宋体" pitchFamily="2" charset="-122"/>
                </a:endParaRPr>
              </a:p>
            </p:txBody>
          </p:sp>
          <p:sp>
            <p:nvSpPr>
              <p:cNvPr id="22564" name="Freeform 41"/>
              <p:cNvSpPr>
                <a:spLocks/>
              </p:cNvSpPr>
              <p:nvPr/>
            </p:nvSpPr>
            <p:spPr bwMode="auto">
              <a:xfrm>
                <a:off x="1281" y="1044"/>
                <a:ext cx="1197" cy="349"/>
              </a:xfrm>
              <a:custGeom>
                <a:avLst/>
                <a:gdLst>
                  <a:gd name="T0" fmla="*/ 0 w 2592"/>
                  <a:gd name="T1" fmla="*/ 29 h 648"/>
                  <a:gd name="T2" fmla="*/ 5 w 2592"/>
                  <a:gd name="T3" fmla="*/ 16 h 648"/>
                  <a:gd name="T4" fmla="*/ 18 w 2592"/>
                  <a:gd name="T5" fmla="*/ 5 h 648"/>
                  <a:gd name="T6" fmla="*/ 35 w 2592"/>
                  <a:gd name="T7" fmla="*/ 2 h 648"/>
                  <a:gd name="T8" fmla="*/ 54 w 2592"/>
                  <a:gd name="T9" fmla="*/ 18 h 648"/>
                  <a:gd name="T10" fmla="*/ 0 60000 65536"/>
                  <a:gd name="T11" fmla="*/ 0 60000 65536"/>
                  <a:gd name="T12" fmla="*/ 0 60000 65536"/>
                  <a:gd name="T13" fmla="*/ 0 60000 65536"/>
                  <a:gd name="T14" fmla="*/ 0 60000 65536"/>
                  <a:gd name="T15" fmla="*/ 0 w 2592"/>
                  <a:gd name="T16" fmla="*/ 0 h 648"/>
                  <a:gd name="T17" fmla="*/ 2592 w 2592"/>
                  <a:gd name="T18" fmla="*/ 648 h 648"/>
                </a:gdLst>
                <a:ahLst/>
                <a:cxnLst>
                  <a:cxn ang="T10">
                    <a:pos x="T0" y="T1"/>
                  </a:cxn>
                  <a:cxn ang="T11">
                    <a:pos x="T2" y="T3"/>
                  </a:cxn>
                  <a:cxn ang="T12">
                    <a:pos x="T4" y="T5"/>
                  </a:cxn>
                  <a:cxn ang="T13">
                    <a:pos x="T6" y="T7"/>
                  </a:cxn>
                  <a:cxn ang="T14">
                    <a:pos x="T8" y="T9"/>
                  </a:cxn>
                </a:cxnLst>
                <a:rect l="T15" t="T16" r="T17" b="T18"/>
                <a:pathLst>
                  <a:path w="2592" h="648">
                    <a:moveTo>
                      <a:pt x="0" y="648"/>
                    </a:moveTo>
                    <a:cubicBezTo>
                      <a:pt x="38" y="549"/>
                      <a:pt x="76" y="450"/>
                      <a:pt x="216" y="360"/>
                    </a:cubicBezTo>
                    <a:cubicBezTo>
                      <a:pt x="356" y="270"/>
                      <a:pt x="596" y="160"/>
                      <a:pt x="840" y="108"/>
                    </a:cubicBezTo>
                    <a:cubicBezTo>
                      <a:pt x="1084" y="56"/>
                      <a:pt x="1388" y="0"/>
                      <a:pt x="1680" y="48"/>
                    </a:cubicBezTo>
                    <a:cubicBezTo>
                      <a:pt x="1972" y="96"/>
                      <a:pt x="2282" y="246"/>
                      <a:pt x="2592" y="396"/>
                    </a:cubicBezTo>
                  </a:path>
                </a:pathLst>
              </a:custGeom>
              <a:noFill/>
              <a:ln w="12700">
                <a:solidFill>
                  <a:srgbClr val="FF0000"/>
                </a:solidFill>
                <a:prstDash val="dash"/>
                <a:round/>
                <a:headEnd/>
                <a:tailEnd type="stealth" w="med" len="med"/>
              </a:ln>
            </p:spPr>
            <p:txBody>
              <a:bodyPr/>
              <a:lstStyle/>
              <a:p>
                <a:endParaRPr lang="zh-CN" altLang="en-US">
                  <a:ea typeface="宋体" pitchFamily="2" charset="-122"/>
                </a:endParaRPr>
              </a:p>
            </p:txBody>
          </p:sp>
          <p:sp>
            <p:nvSpPr>
              <p:cNvPr id="22565" name="Freeform 42"/>
              <p:cNvSpPr>
                <a:spLocks/>
              </p:cNvSpPr>
              <p:nvPr/>
            </p:nvSpPr>
            <p:spPr bwMode="auto">
              <a:xfrm>
                <a:off x="978" y="1358"/>
                <a:ext cx="1259" cy="203"/>
              </a:xfrm>
              <a:custGeom>
                <a:avLst/>
                <a:gdLst>
                  <a:gd name="T0" fmla="*/ 60 w 2688"/>
                  <a:gd name="T1" fmla="*/ 13 h 378"/>
                  <a:gd name="T2" fmla="*/ 44 w 2688"/>
                  <a:gd name="T3" fmla="*/ 1 h 378"/>
                  <a:gd name="T4" fmla="*/ 9 w 2688"/>
                  <a:gd name="T5" fmla="*/ 11 h 378"/>
                  <a:gd name="T6" fmla="*/ 0 w 2688"/>
                  <a:gd name="T7" fmla="*/ 17 h 378"/>
                  <a:gd name="T8" fmla="*/ 0 60000 65536"/>
                  <a:gd name="T9" fmla="*/ 0 60000 65536"/>
                  <a:gd name="T10" fmla="*/ 0 60000 65536"/>
                  <a:gd name="T11" fmla="*/ 0 60000 65536"/>
                  <a:gd name="T12" fmla="*/ 0 w 2688"/>
                  <a:gd name="T13" fmla="*/ 0 h 378"/>
                  <a:gd name="T14" fmla="*/ 2688 w 2688"/>
                  <a:gd name="T15" fmla="*/ 378 h 378"/>
                </a:gdLst>
                <a:ahLst/>
                <a:cxnLst>
                  <a:cxn ang="T8">
                    <a:pos x="T0" y="T1"/>
                  </a:cxn>
                  <a:cxn ang="T9">
                    <a:pos x="T2" y="T3"/>
                  </a:cxn>
                  <a:cxn ang="T10">
                    <a:pos x="T4" y="T5"/>
                  </a:cxn>
                  <a:cxn ang="T11">
                    <a:pos x="T6" y="T7"/>
                  </a:cxn>
                </a:cxnLst>
                <a:rect l="T12" t="T13" r="T14" b="T15"/>
                <a:pathLst>
                  <a:path w="2688" h="378">
                    <a:moveTo>
                      <a:pt x="2688" y="282"/>
                    </a:moveTo>
                    <a:cubicBezTo>
                      <a:pt x="2507" y="147"/>
                      <a:pt x="2326" y="12"/>
                      <a:pt x="1944" y="6"/>
                    </a:cubicBezTo>
                    <a:cubicBezTo>
                      <a:pt x="1562" y="0"/>
                      <a:pt x="720" y="184"/>
                      <a:pt x="396" y="246"/>
                    </a:cubicBezTo>
                    <a:cubicBezTo>
                      <a:pt x="72" y="308"/>
                      <a:pt x="36" y="343"/>
                      <a:pt x="0" y="378"/>
                    </a:cubicBezTo>
                  </a:path>
                </a:pathLst>
              </a:custGeom>
              <a:noFill/>
              <a:ln w="12700">
                <a:solidFill>
                  <a:srgbClr val="339966"/>
                </a:solidFill>
                <a:prstDash val="sysDot"/>
                <a:round/>
                <a:headEnd/>
                <a:tailEnd type="stealth" w="med" len="med"/>
              </a:ln>
            </p:spPr>
            <p:txBody>
              <a:bodyPr/>
              <a:lstStyle/>
              <a:p>
                <a:endParaRPr lang="zh-CN" altLang="en-US">
                  <a:ea typeface="宋体" pitchFamily="2" charset="-122"/>
                </a:endParaRPr>
              </a:p>
            </p:txBody>
          </p:sp>
          <p:grpSp>
            <p:nvGrpSpPr>
              <p:cNvPr id="22566" name="Group 43"/>
              <p:cNvGrpSpPr>
                <a:grpSpLocks/>
              </p:cNvGrpSpPr>
              <p:nvPr/>
            </p:nvGrpSpPr>
            <p:grpSpPr bwMode="auto">
              <a:xfrm>
                <a:off x="2377" y="1484"/>
                <a:ext cx="46" cy="54"/>
                <a:chOff x="6078" y="8688"/>
                <a:chExt cx="96" cy="102"/>
              </a:xfrm>
            </p:grpSpPr>
            <p:sp>
              <p:nvSpPr>
                <p:cNvPr id="22587" name="Line 44"/>
                <p:cNvSpPr>
                  <a:spLocks noChangeShapeType="1"/>
                </p:cNvSpPr>
                <p:nvPr/>
              </p:nvSpPr>
              <p:spPr bwMode="auto">
                <a:xfrm>
                  <a:off x="6078" y="8694"/>
                  <a:ext cx="96" cy="96"/>
                </a:xfrm>
                <a:prstGeom prst="line">
                  <a:avLst/>
                </a:prstGeom>
                <a:noFill/>
                <a:ln w="19050">
                  <a:solidFill>
                    <a:srgbClr val="FF0000"/>
                  </a:solidFill>
                  <a:round/>
                  <a:headEnd/>
                  <a:tailEnd/>
                </a:ln>
              </p:spPr>
              <p:txBody>
                <a:bodyPr/>
                <a:lstStyle/>
                <a:p>
                  <a:endParaRPr lang="zh-CN" altLang="en-US"/>
                </a:p>
              </p:txBody>
            </p:sp>
            <p:sp>
              <p:nvSpPr>
                <p:cNvPr id="22588" name="Line 45"/>
                <p:cNvSpPr>
                  <a:spLocks noChangeShapeType="1"/>
                </p:cNvSpPr>
                <p:nvPr/>
              </p:nvSpPr>
              <p:spPr bwMode="auto">
                <a:xfrm flipV="1">
                  <a:off x="6078" y="8688"/>
                  <a:ext cx="96" cy="102"/>
                </a:xfrm>
                <a:prstGeom prst="line">
                  <a:avLst/>
                </a:prstGeom>
                <a:noFill/>
                <a:ln w="19050">
                  <a:solidFill>
                    <a:srgbClr val="FF0000"/>
                  </a:solidFill>
                  <a:round/>
                  <a:headEnd/>
                  <a:tailEnd/>
                </a:ln>
              </p:spPr>
              <p:txBody>
                <a:bodyPr/>
                <a:lstStyle/>
                <a:p>
                  <a:endParaRPr lang="zh-CN" altLang="en-US"/>
                </a:p>
              </p:txBody>
            </p:sp>
          </p:grpSp>
          <p:grpSp>
            <p:nvGrpSpPr>
              <p:cNvPr id="22567" name="Group 46"/>
              <p:cNvGrpSpPr>
                <a:grpSpLocks/>
              </p:cNvGrpSpPr>
              <p:nvPr/>
            </p:nvGrpSpPr>
            <p:grpSpPr bwMode="auto">
              <a:xfrm>
                <a:off x="3300" y="2023"/>
                <a:ext cx="45" cy="55"/>
                <a:chOff x="6078" y="8688"/>
                <a:chExt cx="96" cy="102"/>
              </a:xfrm>
            </p:grpSpPr>
            <p:sp>
              <p:nvSpPr>
                <p:cNvPr id="22585" name="Line 47"/>
                <p:cNvSpPr>
                  <a:spLocks noChangeShapeType="1"/>
                </p:cNvSpPr>
                <p:nvPr/>
              </p:nvSpPr>
              <p:spPr bwMode="auto">
                <a:xfrm>
                  <a:off x="6078" y="8694"/>
                  <a:ext cx="96" cy="96"/>
                </a:xfrm>
                <a:prstGeom prst="line">
                  <a:avLst/>
                </a:prstGeom>
                <a:noFill/>
                <a:ln w="19050">
                  <a:solidFill>
                    <a:srgbClr val="FF0000"/>
                  </a:solidFill>
                  <a:round/>
                  <a:headEnd/>
                  <a:tailEnd/>
                </a:ln>
              </p:spPr>
              <p:txBody>
                <a:bodyPr/>
                <a:lstStyle/>
                <a:p>
                  <a:endParaRPr lang="zh-CN" altLang="en-US"/>
                </a:p>
              </p:txBody>
            </p:sp>
            <p:sp>
              <p:nvSpPr>
                <p:cNvPr id="22586" name="Line 48"/>
                <p:cNvSpPr>
                  <a:spLocks noChangeShapeType="1"/>
                </p:cNvSpPr>
                <p:nvPr/>
              </p:nvSpPr>
              <p:spPr bwMode="auto">
                <a:xfrm flipV="1">
                  <a:off x="6078" y="8688"/>
                  <a:ext cx="96" cy="102"/>
                </a:xfrm>
                <a:prstGeom prst="line">
                  <a:avLst/>
                </a:prstGeom>
                <a:noFill/>
                <a:ln w="19050">
                  <a:solidFill>
                    <a:srgbClr val="FF0000"/>
                  </a:solidFill>
                  <a:round/>
                  <a:headEnd/>
                  <a:tailEnd/>
                </a:ln>
              </p:spPr>
              <p:txBody>
                <a:bodyPr/>
                <a:lstStyle/>
                <a:p>
                  <a:endParaRPr lang="zh-CN" altLang="en-US"/>
                </a:p>
              </p:txBody>
            </p:sp>
          </p:grpSp>
          <p:sp>
            <p:nvSpPr>
              <p:cNvPr id="22568" name="Freeform 50"/>
              <p:cNvSpPr>
                <a:spLocks/>
              </p:cNvSpPr>
              <p:nvPr/>
            </p:nvSpPr>
            <p:spPr bwMode="auto">
              <a:xfrm>
                <a:off x="1270" y="1659"/>
                <a:ext cx="1418" cy="416"/>
              </a:xfrm>
              <a:custGeom>
                <a:avLst/>
                <a:gdLst>
                  <a:gd name="T0" fmla="*/ 0 w 2973"/>
                  <a:gd name="T1" fmla="*/ 8 h 770"/>
                  <a:gd name="T2" fmla="*/ 7 w 2973"/>
                  <a:gd name="T3" fmla="*/ 19 h 770"/>
                  <a:gd name="T4" fmla="*/ 21 w 2973"/>
                  <a:gd name="T5" fmla="*/ 31 h 770"/>
                  <a:gd name="T6" fmla="*/ 45 w 2973"/>
                  <a:gd name="T7" fmla="*/ 35 h 770"/>
                  <a:gd name="T8" fmla="*/ 64 w 2973"/>
                  <a:gd name="T9" fmla="*/ 25 h 770"/>
                  <a:gd name="T10" fmla="*/ 73 w 2973"/>
                  <a:gd name="T11" fmla="*/ 0 h 770"/>
                  <a:gd name="T12" fmla="*/ 0 60000 65536"/>
                  <a:gd name="T13" fmla="*/ 0 60000 65536"/>
                  <a:gd name="T14" fmla="*/ 0 60000 65536"/>
                  <a:gd name="T15" fmla="*/ 0 60000 65536"/>
                  <a:gd name="T16" fmla="*/ 0 60000 65536"/>
                  <a:gd name="T17" fmla="*/ 0 60000 65536"/>
                  <a:gd name="T18" fmla="*/ 0 w 2973"/>
                  <a:gd name="T19" fmla="*/ 0 h 770"/>
                  <a:gd name="T20" fmla="*/ 2973 w 2973"/>
                  <a:gd name="T21" fmla="*/ 770 h 770"/>
                </a:gdLst>
                <a:ahLst/>
                <a:cxnLst>
                  <a:cxn ang="T12">
                    <a:pos x="T0" y="T1"/>
                  </a:cxn>
                  <a:cxn ang="T13">
                    <a:pos x="T2" y="T3"/>
                  </a:cxn>
                  <a:cxn ang="T14">
                    <a:pos x="T4" y="T5"/>
                  </a:cxn>
                  <a:cxn ang="T15">
                    <a:pos x="T6" y="T7"/>
                  </a:cxn>
                  <a:cxn ang="T16">
                    <a:pos x="T8" y="T9"/>
                  </a:cxn>
                  <a:cxn ang="T17">
                    <a:pos x="T10" y="T11"/>
                  </a:cxn>
                </a:cxnLst>
                <a:rect l="T18" t="T19" r="T20" b="T21"/>
                <a:pathLst>
                  <a:path w="2973" h="770">
                    <a:moveTo>
                      <a:pt x="0" y="161"/>
                    </a:moveTo>
                    <a:cubicBezTo>
                      <a:pt x="79" y="245"/>
                      <a:pt x="158" y="330"/>
                      <a:pt x="300" y="415"/>
                    </a:cubicBezTo>
                    <a:cubicBezTo>
                      <a:pt x="442" y="500"/>
                      <a:pt x="602" y="612"/>
                      <a:pt x="853" y="668"/>
                    </a:cubicBezTo>
                    <a:cubicBezTo>
                      <a:pt x="1104" y="724"/>
                      <a:pt x="1517" y="770"/>
                      <a:pt x="1809" y="749"/>
                    </a:cubicBezTo>
                    <a:cubicBezTo>
                      <a:pt x="2101" y="728"/>
                      <a:pt x="2410" y="667"/>
                      <a:pt x="2604" y="542"/>
                    </a:cubicBezTo>
                    <a:cubicBezTo>
                      <a:pt x="2798" y="417"/>
                      <a:pt x="2885" y="208"/>
                      <a:pt x="2973" y="0"/>
                    </a:cubicBezTo>
                  </a:path>
                </a:pathLst>
              </a:custGeom>
              <a:noFill/>
              <a:ln w="12700">
                <a:solidFill>
                  <a:srgbClr val="FF0000"/>
                </a:solidFill>
                <a:prstDash val="dash"/>
                <a:round/>
                <a:headEnd/>
                <a:tailEnd type="stealth" w="med" len="med"/>
              </a:ln>
            </p:spPr>
            <p:txBody>
              <a:bodyPr/>
              <a:lstStyle/>
              <a:p>
                <a:endParaRPr lang="zh-CN" altLang="en-US">
                  <a:ea typeface="宋体" pitchFamily="2" charset="-122"/>
                </a:endParaRPr>
              </a:p>
            </p:txBody>
          </p:sp>
          <p:sp>
            <p:nvSpPr>
              <p:cNvPr id="22569" name="Freeform 51"/>
              <p:cNvSpPr>
                <a:spLocks/>
              </p:cNvSpPr>
              <p:nvPr/>
            </p:nvSpPr>
            <p:spPr bwMode="auto">
              <a:xfrm>
                <a:off x="935" y="1048"/>
                <a:ext cx="1199" cy="351"/>
              </a:xfrm>
              <a:custGeom>
                <a:avLst/>
                <a:gdLst>
                  <a:gd name="T0" fmla="*/ 0 w 2511"/>
                  <a:gd name="T1" fmla="*/ 30 h 652"/>
                  <a:gd name="T2" fmla="*/ 9 w 2511"/>
                  <a:gd name="T3" fmla="*/ 13 h 652"/>
                  <a:gd name="T4" fmla="*/ 22 w 2511"/>
                  <a:gd name="T5" fmla="*/ 3 h 652"/>
                  <a:gd name="T6" fmla="*/ 40 w 2511"/>
                  <a:gd name="T7" fmla="*/ 3 h 652"/>
                  <a:gd name="T8" fmla="*/ 63 w 2511"/>
                  <a:gd name="T9" fmla="*/ 20 h 652"/>
                  <a:gd name="T10" fmla="*/ 0 60000 65536"/>
                  <a:gd name="T11" fmla="*/ 0 60000 65536"/>
                  <a:gd name="T12" fmla="*/ 0 60000 65536"/>
                  <a:gd name="T13" fmla="*/ 0 60000 65536"/>
                  <a:gd name="T14" fmla="*/ 0 60000 65536"/>
                  <a:gd name="T15" fmla="*/ 0 w 2511"/>
                  <a:gd name="T16" fmla="*/ 0 h 652"/>
                  <a:gd name="T17" fmla="*/ 2511 w 2511"/>
                  <a:gd name="T18" fmla="*/ 652 h 652"/>
                </a:gdLst>
                <a:ahLst/>
                <a:cxnLst>
                  <a:cxn ang="T10">
                    <a:pos x="T0" y="T1"/>
                  </a:cxn>
                  <a:cxn ang="T11">
                    <a:pos x="T2" y="T3"/>
                  </a:cxn>
                  <a:cxn ang="T12">
                    <a:pos x="T4" y="T5"/>
                  </a:cxn>
                  <a:cxn ang="T13">
                    <a:pos x="T6" y="T7"/>
                  </a:cxn>
                  <a:cxn ang="T14">
                    <a:pos x="T8" y="T9"/>
                  </a:cxn>
                </a:cxnLst>
                <a:rect l="T15" t="T16" r="T17" b="T18"/>
                <a:pathLst>
                  <a:path w="2511" h="652">
                    <a:moveTo>
                      <a:pt x="0" y="652"/>
                    </a:moveTo>
                    <a:cubicBezTo>
                      <a:pt x="104" y="517"/>
                      <a:pt x="209" y="382"/>
                      <a:pt x="357" y="284"/>
                    </a:cubicBezTo>
                    <a:cubicBezTo>
                      <a:pt x="505" y="186"/>
                      <a:pt x="678" y="101"/>
                      <a:pt x="887" y="65"/>
                    </a:cubicBezTo>
                    <a:cubicBezTo>
                      <a:pt x="1096" y="29"/>
                      <a:pt x="1341" y="0"/>
                      <a:pt x="1612" y="65"/>
                    </a:cubicBezTo>
                    <a:cubicBezTo>
                      <a:pt x="1883" y="130"/>
                      <a:pt x="2197" y="293"/>
                      <a:pt x="2511" y="456"/>
                    </a:cubicBezTo>
                  </a:path>
                </a:pathLst>
              </a:custGeom>
              <a:noFill/>
              <a:ln w="12700">
                <a:solidFill>
                  <a:srgbClr val="FF0000"/>
                </a:solidFill>
                <a:prstDash val="dash"/>
                <a:round/>
                <a:headEnd/>
                <a:tailEnd type="stealth" w="med" len="med"/>
              </a:ln>
            </p:spPr>
            <p:txBody>
              <a:bodyPr/>
              <a:lstStyle/>
              <a:p>
                <a:endParaRPr lang="zh-CN" altLang="en-US">
                  <a:ea typeface="宋体" pitchFamily="2" charset="-122"/>
                </a:endParaRPr>
              </a:p>
            </p:txBody>
          </p:sp>
          <p:sp>
            <p:nvSpPr>
              <p:cNvPr id="22570" name="Oval 52"/>
              <p:cNvSpPr>
                <a:spLocks noChangeArrowheads="1"/>
              </p:cNvSpPr>
              <p:nvPr/>
            </p:nvSpPr>
            <p:spPr bwMode="auto">
              <a:xfrm>
                <a:off x="2544" y="1488"/>
                <a:ext cx="46" cy="46"/>
              </a:xfrm>
              <a:prstGeom prst="ellipse">
                <a:avLst/>
              </a:prstGeom>
              <a:solidFill>
                <a:srgbClr val="0000FF"/>
              </a:solidFill>
              <a:ln w="9525">
                <a:solidFill>
                  <a:srgbClr val="0000FF"/>
                </a:solidFill>
                <a:round/>
                <a:headEnd/>
                <a:tailEnd/>
              </a:ln>
            </p:spPr>
            <p:txBody>
              <a:bodyPr/>
              <a:lstStyle/>
              <a:p>
                <a:endParaRPr lang="zh-CN" altLang="en-US">
                  <a:ea typeface="宋体" pitchFamily="2" charset="-122"/>
                </a:endParaRPr>
              </a:p>
            </p:txBody>
          </p:sp>
          <p:sp>
            <p:nvSpPr>
              <p:cNvPr id="22571" name="Oval 53"/>
              <p:cNvSpPr>
                <a:spLocks noChangeArrowheads="1"/>
              </p:cNvSpPr>
              <p:nvPr/>
            </p:nvSpPr>
            <p:spPr bwMode="auto">
              <a:xfrm>
                <a:off x="2664" y="1628"/>
                <a:ext cx="54" cy="57"/>
              </a:xfrm>
              <a:prstGeom prst="ellipse">
                <a:avLst/>
              </a:prstGeom>
              <a:solidFill>
                <a:srgbClr val="FF9900"/>
              </a:solidFill>
              <a:ln w="9525">
                <a:solidFill>
                  <a:srgbClr val="FF6600"/>
                </a:solidFill>
                <a:round/>
                <a:headEnd/>
                <a:tailEnd/>
              </a:ln>
            </p:spPr>
            <p:txBody>
              <a:bodyPr/>
              <a:lstStyle/>
              <a:p>
                <a:endParaRPr lang="zh-CN" altLang="en-US">
                  <a:ea typeface="宋体" pitchFamily="2" charset="-122"/>
                </a:endParaRPr>
              </a:p>
            </p:txBody>
          </p:sp>
          <p:sp>
            <p:nvSpPr>
              <p:cNvPr id="22572" name="Oval 54"/>
              <p:cNvSpPr>
                <a:spLocks noChangeArrowheads="1"/>
              </p:cNvSpPr>
              <p:nvPr/>
            </p:nvSpPr>
            <p:spPr bwMode="auto">
              <a:xfrm>
                <a:off x="2467" y="1220"/>
                <a:ext cx="54" cy="57"/>
              </a:xfrm>
              <a:prstGeom prst="ellipse">
                <a:avLst/>
              </a:prstGeom>
              <a:solidFill>
                <a:srgbClr val="FF9900"/>
              </a:solidFill>
              <a:ln w="9525">
                <a:solidFill>
                  <a:srgbClr val="FF6600"/>
                </a:solidFill>
                <a:round/>
                <a:headEnd/>
                <a:tailEnd/>
              </a:ln>
            </p:spPr>
            <p:txBody>
              <a:bodyPr/>
              <a:lstStyle/>
              <a:p>
                <a:endParaRPr lang="zh-CN" altLang="en-US">
                  <a:ea typeface="宋体" pitchFamily="2" charset="-122"/>
                </a:endParaRPr>
              </a:p>
            </p:txBody>
          </p:sp>
          <p:sp>
            <p:nvSpPr>
              <p:cNvPr id="22573" name="Oval 55"/>
              <p:cNvSpPr>
                <a:spLocks noChangeArrowheads="1"/>
              </p:cNvSpPr>
              <p:nvPr/>
            </p:nvSpPr>
            <p:spPr bwMode="auto">
              <a:xfrm>
                <a:off x="2106" y="1269"/>
                <a:ext cx="54" cy="56"/>
              </a:xfrm>
              <a:prstGeom prst="ellipse">
                <a:avLst/>
              </a:prstGeom>
              <a:solidFill>
                <a:srgbClr val="FF9900"/>
              </a:solidFill>
              <a:ln w="9525">
                <a:solidFill>
                  <a:srgbClr val="FF6600"/>
                </a:solidFill>
                <a:round/>
                <a:headEnd/>
                <a:tailEnd/>
              </a:ln>
            </p:spPr>
            <p:txBody>
              <a:bodyPr/>
              <a:lstStyle/>
              <a:p>
                <a:endParaRPr lang="zh-CN" altLang="en-US">
                  <a:ea typeface="宋体" pitchFamily="2" charset="-122"/>
                </a:endParaRPr>
              </a:p>
            </p:txBody>
          </p:sp>
          <p:sp>
            <p:nvSpPr>
              <p:cNvPr id="22574" name="Oval 56"/>
              <p:cNvSpPr>
                <a:spLocks noChangeArrowheads="1"/>
              </p:cNvSpPr>
              <p:nvPr/>
            </p:nvSpPr>
            <p:spPr bwMode="auto">
              <a:xfrm>
                <a:off x="3301" y="1689"/>
                <a:ext cx="54" cy="56"/>
              </a:xfrm>
              <a:prstGeom prst="ellipse">
                <a:avLst/>
              </a:prstGeom>
              <a:solidFill>
                <a:srgbClr val="FF9900"/>
              </a:solidFill>
              <a:ln w="9525">
                <a:solidFill>
                  <a:srgbClr val="FF6600"/>
                </a:solidFill>
                <a:round/>
                <a:headEnd/>
                <a:tailEnd/>
              </a:ln>
            </p:spPr>
            <p:txBody>
              <a:bodyPr/>
              <a:lstStyle/>
              <a:p>
                <a:endParaRPr lang="zh-CN" altLang="en-US">
                  <a:ea typeface="宋体" pitchFamily="2" charset="-122"/>
                </a:endParaRPr>
              </a:p>
            </p:txBody>
          </p:sp>
          <p:sp>
            <p:nvSpPr>
              <p:cNvPr id="22575" name="Oval 57"/>
              <p:cNvSpPr>
                <a:spLocks noChangeArrowheads="1"/>
              </p:cNvSpPr>
              <p:nvPr/>
            </p:nvSpPr>
            <p:spPr bwMode="auto">
              <a:xfrm>
                <a:off x="3301" y="2265"/>
                <a:ext cx="46" cy="46"/>
              </a:xfrm>
              <a:prstGeom prst="ellipse">
                <a:avLst/>
              </a:prstGeom>
              <a:solidFill>
                <a:srgbClr val="0000FF"/>
              </a:solidFill>
              <a:ln w="9525">
                <a:solidFill>
                  <a:srgbClr val="0000FF"/>
                </a:solidFill>
                <a:round/>
                <a:headEnd/>
                <a:tailEnd/>
              </a:ln>
            </p:spPr>
            <p:txBody>
              <a:bodyPr/>
              <a:lstStyle/>
              <a:p>
                <a:endParaRPr lang="zh-CN" altLang="en-US">
                  <a:ea typeface="宋体" pitchFamily="2" charset="-122"/>
                </a:endParaRPr>
              </a:p>
            </p:txBody>
          </p:sp>
          <p:grpSp>
            <p:nvGrpSpPr>
              <p:cNvPr id="22576" name="Group 63"/>
              <p:cNvGrpSpPr>
                <a:grpSpLocks/>
              </p:cNvGrpSpPr>
              <p:nvPr/>
            </p:nvGrpSpPr>
            <p:grpSpPr bwMode="auto">
              <a:xfrm>
                <a:off x="3674" y="897"/>
                <a:ext cx="1249" cy="1607"/>
                <a:chOff x="3674" y="897"/>
                <a:chExt cx="1249" cy="1607"/>
              </a:xfrm>
            </p:grpSpPr>
            <p:sp>
              <p:nvSpPr>
                <p:cNvPr id="22579" name="Rectangle 28"/>
                <p:cNvSpPr>
                  <a:spLocks noChangeArrowheads="1"/>
                </p:cNvSpPr>
                <p:nvPr/>
              </p:nvSpPr>
              <p:spPr bwMode="auto">
                <a:xfrm>
                  <a:off x="3674" y="897"/>
                  <a:ext cx="1002" cy="245"/>
                </a:xfrm>
                <a:prstGeom prst="rect">
                  <a:avLst/>
                </a:prstGeom>
                <a:solidFill>
                  <a:srgbClr val="CC99FF"/>
                </a:solidFill>
                <a:ln w="9525">
                  <a:noFill/>
                  <a:miter lim="800000"/>
                  <a:headEnd/>
                  <a:tailEnd/>
                </a:ln>
              </p:spPr>
              <p:txBody>
                <a:bodyPr/>
                <a:lstStyle/>
                <a:p>
                  <a:r>
                    <a:rPr lang="en-US" altLang="zh-CN" sz="1000" b="1">
                      <a:solidFill>
                        <a:schemeClr val="bg1"/>
                      </a:solidFill>
                      <a:ea typeface="宋体" pitchFamily="2" charset="-122"/>
                    </a:rPr>
                    <a:t>Forward mapping</a:t>
                  </a:r>
                  <a:endParaRPr lang="en-US" altLang="zh-CN" b="1">
                    <a:solidFill>
                      <a:schemeClr val="bg1"/>
                    </a:solidFill>
                    <a:ea typeface="宋体" pitchFamily="2" charset="-122"/>
                  </a:endParaRPr>
                </a:p>
              </p:txBody>
            </p:sp>
            <p:sp>
              <p:nvSpPr>
                <p:cNvPr id="22580" name="Rectangle 29"/>
                <p:cNvSpPr>
                  <a:spLocks noChangeArrowheads="1"/>
                </p:cNvSpPr>
                <p:nvPr/>
              </p:nvSpPr>
              <p:spPr bwMode="auto">
                <a:xfrm>
                  <a:off x="3674" y="1094"/>
                  <a:ext cx="1065" cy="245"/>
                </a:xfrm>
                <a:prstGeom prst="rect">
                  <a:avLst/>
                </a:prstGeom>
                <a:solidFill>
                  <a:srgbClr val="CC99FF"/>
                </a:solidFill>
                <a:ln w="9525">
                  <a:noFill/>
                  <a:miter lim="800000"/>
                  <a:headEnd/>
                  <a:tailEnd/>
                </a:ln>
              </p:spPr>
              <p:txBody>
                <a:bodyPr/>
                <a:lstStyle/>
                <a:p>
                  <a:r>
                    <a:rPr lang="en-US" altLang="zh-CN" sz="1000" b="1">
                      <a:solidFill>
                        <a:schemeClr val="bg1"/>
                      </a:solidFill>
                      <a:ea typeface="宋体" pitchFamily="2" charset="-122"/>
                    </a:rPr>
                    <a:t>Backward mapping</a:t>
                  </a:r>
                  <a:endParaRPr lang="en-US" altLang="zh-CN" b="1">
                    <a:solidFill>
                      <a:schemeClr val="bg1"/>
                    </a:solidFill>
                    <a:ea typeface="宋体" pitchFamily="2" charset="-122"/>
                  </a:endParaRPr>
                </a:p>
              </p:txBody>
            </p:sp>
            <p:sp>
              <p:nvSpPr>
                <p:cNvPr id="22581" name="Rectangle 31"/>
                <p:cNvSpPr>
                  <a:spLocks noChangeArrowheads="1"/>
                </p:cNvSpPr>
                <p:nvPr/>
              </p:nvSpPr>
              <p:spPr bwMode="auto">
                <a:xfrm>
                  <a:off x="3674" y="1281"/>
                  <a:ext cx="1064" cy="388"/>
                </a:xfrm>
                <a:prstGeom prst="rect">
                  <a:avLst/>
                </a:prstGeom>
                <a:solidFill>
                  <a:srgbClr val="CC99FF"/>
                </a:solidFill>
                <a:ln w="9525">
                  <a:noFill/>
                  <a:miter lim="800000"/>
                  <a:headEnd/>
                  <a:tailEnd/>
                </a:ln>
              </p:spPr>
              <p:txBody>
                <a:bodyPr/>
                <a:lstStyle/>
                <a:p>
                  <a:r>
                    <a:rPr lang="en-US" altLang="zh-CN" sz="1000" b="1">
                      <a:solidFill>
                        <a:schemeClr val="bg1"/>
                      </a:solidFill>
                      <a:ea typeface="宋体" pitchFamily="2" charset="-122"/>
                    </a:rPr>
                    <a:t>Grid locations: no interpolation is needed </a:t>
                  </a:r>
                  <a:endParaRPr lang="en-US" altLang="zh-CN" b="1">
                    <a:solidFill>
                      <a:schemeClr val="bg1"/>
                    </a:solidFill>
                    <a:ea typeface="宋体" pitchFamily="2" charset="-122"/>
                  </a:endParaRPr>
                </a:p>
              </p:txBody>
            </p:sp>
            <p:sp>
              <p:nvSpPr>
                <p:cNvPr id="22582" name="Rectangle 32"/>
                <p:cNvSpPr>
                  <a:spLocks noChangeArrowheads="1"/>
                </p:cNvSpPr>
                <p:nvPr/>
              </p:nvSpPr>
              <p:spPr bwMode="auto">
                <a:xfrm>
                  <a:off x="3674" y="1591"/>
                  <a:ext cx="1065" cy="355"/>
                </a:xfrm>
                <a:prstGeom prst="rect">
                  <a:avLst/>
                </a:prstGeom>
                <a:solidFill>
                  <a:srgbClr val="CC99FF"/>
                </a:solidFill>
                <a:ln w="9525">
                  <a:noFill/>
                  <a:miter lim="800000"/>
                  <a:headEnd/>
                  <a:tailEnd/>
                </a:ln>
              </p:spPr>
              <p:txBody>
                <a:bodyPr/>
                <a:lstStyle/>
                <a:p>
                  <a:r>
                    <a:rPr lang="en-US" altLang="zh-CN" sz="1000" b="1">
                      <a:solidFill>
                        <a:schemeClr val="bg1"/>
                      </a:solidFill>
                      <a:ea typeface="宋体" pitchFamily="2" charset="-122"/>
                    </a:rPr>
                    <a:t>Locations where interpolation is required</a:t>
                  </a:r>
                  <a:endParaRPr lang="en-US" altLang="zh-CN" b="1">
                    <a:solidFill>
                      <a:schemeClr val="bg1"/>
                    </a:solidFill>
                    <a:ea typeface="宋体" pitchFamily="2" charset="-122"/>
                  </a:endParaRPr>
                </a:p>
              </p:txBody>
            </p:sp>
            <p:sp>
              <p:nvSpPr>
                <p:cNvPr id="22583" name="Rectangle 49"/>
                <p:cNvSpPr>
                  <a:spLocks noChangeArrowheads="1"/>
                </p:cNvSpPr>
                <p:nvPr/>
              </p:nvSpPr>
              <p:spPr bwMode="auto">
                <a:xfrm>
                  <a:off x="3674" y="1908"/>
                  <a:ext cx="1249" cy="325"/>
                </a:xfrm>
                <a:prstGeom prst="rect">
                  <a:avLst/>
                </a:prstGeom>
                <a:solidFill>
                  <a:srgbClr val="CC99FF"/>
                </a:solidFill>
                <a:ln w="9525">
                  <a:noFill/>
                  <a:miter lim="800000"/>
                  <a:headEnd/>
                  <a:tailEnd/>
                </a:ln>
              </p:spPr>
              <p:txBody>
                <a:bodyPr/>
                <a:lstStyle/>
                <a:p>
                  <a:r>
                    <a:rPr lang="en-US" altLang="zh-CN" sz="1000" b="1">
                      <a:solidFill>
                        <a:schemeClr val="bg1"/>
                      </a:solidFill>
                      <a:ea typeface="宋体" pitchFamily="2" charset="-122"/>
                    </a:rPr>
                    <a:t>A potential seam in forward mapping procedures</a:t>
                  </a:r>
                  <a:endParaRPr lang="en-US" altLang="zh-CN" b="1">
                    <a:solidFill>
                      <a:schemeClr val="bg1"/>
                    </a:solidFill>
                    <a:ea typeface="宋体" pitchFamily="2" charset="-122"/>
                  </a:endParaRPr>
                </a:p>
              </p:txBody>
            </p:sp>
            <p:sp>
              <p:nvSpPr>
                <p:cNvPr id="22584" name="Rectangle 58"/>
                <p:cNvSpPr>
                  <a:spLocks noChangeArrowheads="1"/>
                </p:cNvSpPr>
                <p:nvPr/>
              </p:nvSpPr>
              <p:spPr bwMode="auto">
                <a:xfrm>
                  <a:off x="3674" y="2244"/>
                  <a:ext cx="1249" cy="260"/>
                </a:xfrm>
                <a:prstGeom prst="rect">
                  <a:avLst/>
                </a:prstGeom>
                <a:solidFill>
                  <a:srgbClr val="CC99FF"/>
                </a:solidFill>
                <a:ln w="9525">
                  <a:noFill/>
                  <a:miter lim="800000"/>
                  <a:headEnd/>
                  <a:tailEnd/>
                </a:ln>
              </p:spPr>
              <p:txBody>
                <a:bodyPr/>
                <a:lstStyle/>
                <a:p>
                  <a:r>
                    <a:rPr lang="en-US" altLang="zh-CN" sz="1000" b="1">
                      <a:solidFill>
                        <a:schemeClr val="bg1"/>
                      </a:solidFill>
                      <a:ea typeface="宋体" pitchFamily="2" charset="-122"/>
                    </a:rPr>
                    <a:t>A location of potential artifact in forward mapping procedures</a:t>
                  </a:r>
                  <a:endParaRPr lang="en-US" altLang="zh-CN" b="1">
                    <a:solidFill>
                      <a:schemeClr val="bg1"/>
                    </a:solidFill>
                    <a:ea typeface="宋体" pitchFamily="2" charset="-122"/>
                  </a:endParaRPr>
                </a:p>
              </p:txBody>
            </p:sp>
          </p:grpSp>
          <p:sp>
            <p:nvSpPr>
              <p:cNvPr id="22577" name="Rectangle 59"/>
              <p:cNvSpPr>
                <a:spLocks noChangeArrowheads="1"/>
              </p:cNvSpPr>
              <p:nvPr/>
            </p:nvSpPr>
            <p:spPr bwMode="auto">
              <a:xfrm>
                <a:off x="2365" y="1243"/>
                <a:ext cx="306" cy="186"/>
              </a:xfrm>
              <a:prstGeom prst="rect">
                <a:avLst/>
              </a:prstGeom>
              <a:noFill/>
              <a:ln w="9525">
                <a:noFill/>
                <a:miter lim="800000"/>
                <a:headEnd/>
                <a:tailEnd/>
              </a:ln>
            </p:spPr>
            <p:txBody>
              <a:bodyPr/>
              <a:lstStyle/>
              <a:p>
                <a:r>
                  <a:rPr lang="en-US" altLang="zh-CN" sz="1000" b="1">
                    <a:solidFill>
                      <a:schemeClr val="bg1"/>
                    </a:solidFill>
                    <a:ea typeface="宋体" pitchFamily="2" charset="-122"/>
                  </a:rPr>
                  <a:t>P1</a:t>
                </a:r>
                <a:r>
                  <a:rPr lang="en-US" altLang="zh-CN" sz="1000">
                    <a:ea typeface="宋体" pitchFamily="2" charset="-122"/>
                  </a:rPr>
                  <a:t> </a:t>
                </a:r>
                <a:endParaRPr lang="en-US" altLang="zh-CN">
                  <a:ea typeface="宋体" pitchFamily="2" charset="-122"/>
                </a:endParaRPr>
              </a:p>
            </p:txBody>
          </p:sp>
          <p:sp>
            <p:nvSpPr>
              <p:cNvPr id="22578" name="Rectangle 60"/>
              <p:cNvSpPr>
                <a:spLocks noChangeArrowheads="1"/>
              </p:cNvSpPr>
              <p:nvPr/>
            </p:nvSpPr>
            <p:spPr bwMode="auto">
              <a:xfrm>
                <a:off x="2548" y="1659"/>
                <a:ext cx="307" cy="187"/>
              </a:xfrm>
              <a:prstGeom prst="rect">
                <a:avLst/>
              </a:prstGeom>
              <a:noFill/>
              <a:ln w="9525">
                <a:noFill/>
                <a:miter lim="800000"/>
                <a:headEnd/>
                <a:tailEnd/>
              </a:ln>
            </p:spPr>
            <p:txBody>
              <a:bodyPr/>
              <a:lstStyle/>
              <a:p>
                <a:r>
                  <a:rPr lang="en-US" altLang="zh-CN" sz="1000" b="1">
                    <a:solidFill>
                      <a:schemeClr val="bg1"/>
                    </a:solidFill>
                    <a:ea typeface="宋体" pitchFamily="2" charset="-122"/>
                  </a:rPr>
                  <a:t>P2</a:t>
                </a:r>
                <a:r>
                  <a:rPr lang="en-US" altLang="zh-CN" sz="1000">
                    <a:ea typeface="宋体" pitchFamily="2" charset="-122"/>
                  </a:rPr>
                  <a:t> </a:t>
                </a:r>
                <a:endParaRPr lang="en-US" altLang="zh-CN">
                  <a:ea typeface="宋体" pitchFamily="2" charset="-122"/>
                </a:endParaRPr>
              </a:p>
            </p:txBody>
          </p:sp>
        </p:grpSp>
      </p:grpSp>
      <p:pic>
        <p:nvPicPr>
          <p:cNvPr id="22532" name="Picture 65" descr="Fig_G"/>
          <p:cNvPicPr>
            <a:picLocks noChangeAspect="1" noChangeArrowheads="1"/>
          </p:cNvPicPr>
          <p:nvPr/>
        </p:nvPicPr>
        <p:blipFill>
          <a:blip r:embed="rId2" cstate="print"/>
          <a:srcRect/>
          <a:stretch>
            <a:fillRect/>
          </a:stretch>
        </p:blipFill>
        <p:spPr bwMode="auto">
          <a:xfrm>
            <a:off x="6637338" y="4778375"/>
            <a:ext cx="1700212" cy="1690688"/>
          </a:xfrm>
          <a:prstGeom prst="rect">
            <a:avLst/>
          </a:prstGeom>
          <a:noFill/>
          <a:ln w="25400">
            <a:solidFill>
              <a:srgbClr val="FF6600"/>
            </a:solidFill>
            <a:miter lim="800000"/>
            <a:headEnd/>
            <a:tailEnd/>
          </a:ln>
        </p:spPr>
      </p:pic>
      <p:sp>
        <p:nvSpPr>
          <p:cNvPr id="22533" name="Rectangle 67"/>
          <p:cNvSpPr>
            <a:spLocks noChangeArrowheads="1"/>
          </p:cNvSpPr>
          <p:nvPr/>
        </p:nvSpPr>
        <p:spPr bwMode="auto">
          <a:xfrm>
            <a:off x="592138" y="4614863"/>
            <a:ext cx="5943600" cy="1917700"/>
          </a:xfrm>
          <a:prstGeom prst="rect">
            <a:avLst/>
          </a:prstGeom>
          <a:noFill/>
          <a:ln w="9525">
            <a:noFill/>
            <a:miter lim="800000"/>
            <a:headEnd/>
            <a:tailEnd/>
          </a:ln>
        </p:spPr>
        <p:txBody>
          <a:bodyPr>
            <a:spAutoFit/>
          </a:bodyPr>
          <a:lstStyle/>
          <a:p>
            <a:r>
              <a:rPr lang="en-US" altLang="zh-CN" sz="1200" b="1">
                <a:solidFill>
                  <a:srgbClr val="00FF00"/>
                </a:solidFill>
                <a:ea typeface="宋体" pitchFamily="2" charset="-122"/>
              </a:rPr>
              <a:t>Forward and Backward Mappings</a:t>
            </a:r>
            <a:r>
              <a:rPr lang="en-US" altLang="zh-CN" sz="1200">
                <a:ea typeface="宋体" pitchFamily="2" charset="-122"/>
              </a:rPr>
              <a:t> In forward mapping procedures, seams (depicted in the template space with a red cross) will occur when pixels in the original imaging space (black dots) are distributed only to their immediately neighboring grid points in the template space (orange dots). Consequently, artifacts (an example is represented by a blue dot in the figure) will occur at locations of a </a:t>
            </a:r>
            <a:r>
              <a:rPr lang="en-US" altLang="zh-CN" sz="1200" i="1">
                <a:ea typeface="宋体" pitchFamily="2" charset="-122"/>
              </a:rPr>
              <a:t>partial seam</a:t>
            </a:r>
            <a:r>
              <a:rPr lang="en-US" altLang="zh-CN" sz="1200">
                <a:ea typeface="宋体" pitchFamily="2" charset="-122"/>
              </a:rPr>
              <a:t> (e.g., location P1 generates a seam at the grid point of the blue dot but location P2 does not). In contrast, if backward mapping is used, every discrete location (voxel) in the template space will receive its corresponding value from a point in the original imaging space. However, this description of backward mapping applies only to scalar images. In DTI, backward mapping alone is insufficient because of the additional need to reorient the tensor</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5"/>
          <p:cNvGrpSpPr>
            <a:grpSpLocks/>
          </p:cNvGrpSpPr>
          <p:nvPr/>
        </p:nvGrpSpPr>
        <p:grpSpPr bwMode="auto">
          <a:xfrm>
            <a:off x="4606925" y="1136650"/>
            <a:ext cx="2079625" cy="1774825"/>
            <a:chOff x="2902" y="716"/>
            <a:chExt cx="1310" cy="1118"/>
          </a:xfrm>
        </p:grpSpPr>
        <p:sp>
          <p:nvSpPr>
            <p:cNvPr id="23579" name="Rectangle 28"/>
            <p:cNvSpPr>
              <a:spLocks noChangeArrowheads="1"/>
            </p:cNvSpPr>
            <p:nvPr/>
          </p:nvSpPr>
          <p:spPr bwMode="auto">
            <a:xfrm>
              <a:off x="2902" y="824"/>
              <a:ext cx="1310" cy="1010"/>
            </a:xfrm>
            <a:prstGeom prst="rect">
              <a:avLst/>
            </a:prstGeom>
            <a:solidFill>
              <a:srgbClr val="00CC00"/>
            </a:solidFill>
            <a:ln w="38100">
              <a:solidFill>
                <a:srgbClr val="CCFFFF"/>
              </a:solidFill>
              <a:miter lim="800000"/>
              <a:headEnd/>
              <a:tailEnd/>
            </a:ln>
          </p:spPr>
          <p:txBody>
            <a:bodyPr wrap="none" anchor="ctr"/>
            <a:lstStyle/>
            <a:p>
              <a:endParaRPr lang="zh-CN" altLang="en-US">
                <a:ea typeface="宋体" pitchFamily="2" charset="-122"/>
              </a:endParaRPr>
            </a:p>
          </p:txBody>
        </p:sp>
        <p:sp>
          <p:nvSpPr>
            <p:cNvPr id="23580" name="Rectangle 30"/>
            <p:cNvSpPr>
              <a:spLocks noChangeArrowheads="1"/>
            </p:cNvSpPr>
            <p:nvPr/>
          </p:nvSpPr>
          <p:spPr bwMode="auto">
            <a:xfrm>
              <a:off x="3060" y="716"/>
              <a:ext cx="995" cy="201"/>
            </a:xfrm>
            <a:prstGeom prst="rect">
              <a:avLst/>
            </a:prstGeom>
            <a:solidFill>
              <a:schemeClr val="accent1"/>
            </a:solidFill>
            <a:ln w="38100">
              <a:solidFill>
                <a:srgbClr val="CCFFFF"/>
              </a:solidFill>
              <a:miter lim="800000"/>
              <a:headEnd/>
              <a:tailEnd/>
            </a:ln>
          </p:spPr>
          <p:txBody>
            <a:bodyPr wrap="none" anchor="ctr"/>
            <a:lstStyle/>
            <a:p>
              <a:pPr algn="ctr"/>
              <a:r>
                <a:rPr lang="en-US" altLang="zh-CN" sz="1800" dirty="0" smtClean="0">
                  <a:solidFill>
                    <a:srgbClr val="FF3300"/>
                  </a:solidFill>
                  <a:latin typeface="Georgia" pitchFamily="18" charset="0"/>
                  <a:ea typeface="宋体" pitchFamily="2" charset="-122"/>
                </a:rPr>
                <a:t>Issue </a:t>
              </a:r>
              <a:r>
                <a:rPr lang="en-US" altLang="zh-CN" sz="1800" dirty="0">
                  <a:solidFill>
                    <a:srgbClr val="CCFFFF"/>
                  </a:solidFill>
                  <a:latin typeface="Georgia" pitchFamily="18" charset="0"/>
                  <a:ea typeface="宋体" pitchFamily="2" charset="-122"/>
                </a:rPr>
                <a:t>4</a:t>
              </a:r>
            </a:p>
          </p:txBody>
        </p:sp>
      </p:grpSp>
      <p:grpSp>
        <p:nvGrpSpPr>
          <p:cNvPr id="3" name="Group 36"/>
          <p:cNvGrpSpPr>
            <a:grpSpLocks/>
          </p:cNvGrpSpPr>
          <p:nvPr/>
        </p:nvGrpSpPr>
        <p:grpSpPr bwMode="auto">
          <a:xfrm>
            <a:off x="344488" y="1365250"/>
            <a:ext cx="6342062" cy="3636963"/>
            <a:chOff x="217" y="860"/>
            <a:chExt cx="3995" cy="2291"/>
          </a:xfrm>
        </p:grpSpPr>
        <p:sp>
          <p:nvSpPr>
            <p:cNvPr id="23577" name="Freeform 26"/>
            <p:cNvSpPr>
              <a:spLocks/>
            </p:cNvSpPr>
            <p:nvPr/>
          </p:nvSpPr>
          <p:spPr bwMode="auto">
            <a:xfrm>
              <a:off x="217" y="860"/>
              <a:ext cx="3995" cy="2162"/>
            </a:xfrm>
            <a:custGeom>
              <a:avLst/>
              <a:gdLst>
                <a:gd name="T0" fmla="*/ 15 w 3905"/>
                <a:gd name="T1" fmla="*/ 0 h 2117"/>
                <a:gd name="T2" fmla="*/ 1535 w 3905"/>
                <a:gd name="T3" fmla="*/ 0 h 2117"/>
                <a:gd name="T4" fmla="*/ 1535 w 3905"/>
                <a:gd name="T5" fmla="*/ 1113 h 2117"/>
                <a:gd name="T6" fmla="*/ 4376 w 3905"/>
                <a:gd name="T7" fmla="*/ 1121 h 2117"/>
                <a:gd name="T8" fmla="*/ 4367 w 3905"/>
                <a:gd name="T9" fmla="*/ 2352 h 2117"/>
                <a:gd name="T10" fmla="*/ 0 w 3905"/>
                <a:gd name="T11" fmla="*/ 2352 h 2117"/>
                <a:gd name="T12" fmla="*/ 15 w 3905"/>
                <a:gd name="T13" fmla="*/ 0 h 2117"/>
                <a:gd name="T14" fmla="*/ 0 60000 65536"/>
                <a:gd name="T15" fmla="*/ 0 60000 65536"/>
                <a:gd name="T16" fmla="*/ 0 60000 65536"/>
                <a:gd name="T17" fmla="*/ 0 60000 65536"/>
                <a:gd name="T18" fmla="*/ 0 60000 65536"/>
                <a:gd name="T19" fmla="*/ 0 60000 65536"/>
                <a:gd name="T20" fmla="*/ 0 60000 65536"/>
                <a:gd name="T21" fmla="*/ 0 w 3905"/>
                <a:gd name="T22" fmla="*/ 0 h 2117"/>
                <a:gd name="T23" fmla="*/ 3905 w 3905"/>
                <a:gd name="T24" fmla="*/ 2117 h 21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05" h="2117">
                  <a:moveTo>
                    <a:pt x="15" y="0"/>
                  </a:moveTo>
                  <a:lnTo>
                    <a:pt x="1369" y="0"/>
                  </a:lnTo>
                  <a:lnTo>
                    <a:pt x="1369" y="1002"/>
                  </a:lnTo>
                  <a:lnTo>
                    <a:pt x="3905" y="1010"/>
                  </a:lnTo>
                  <a:lnTo>
                    <a:pt x="3897" y="2117"/>
                  </a:lnTo>
                  <a:lnTo>
                    <a:pt x="0" y="2117"/>
                  </a:lnTo>
                  <a:lnTo>
                    <a:pt x="15" y="0"/>
                  </a:lnTo>
                  <a:close/>
                </a:path>
              </a:pathLst>
            </a:custGeom>
            <a:solidFill>
              <a:srgbClr val="818B27"/>
            </a:solidFill>
            <a:ln w="38100">
              <a:solidFill>
                <a:srgbClr val="CCFFFF"/>
              </a:solidFill>
              <a:round/>
              <a:headEnd/>
              <a:tailEnd/>
            </a:ln>
          </p:spPr>
          <p:txBody>
            <a:bodyPr/>
            <a:lstStyle/>
            <a:p>
              <a:endParaRPr lang="zh-CN" altLang="en-US">
                <a:ea typeface="宋体" pitchFamily="2" charset="-122"/>
              </a:endParaRPr>
            </a:p>
          </p:txBody>
        </p:sp>
        <p:sp>
          <p:nvSpPr>
            <p:cNvPr id="23578" name="Rectangle 27"/>
            <p:cNvSpPr>
              <a:spLocks noChangeArrowheads="1"/>
            </p:cNvSpPr>
            <p:nvPr/>
          </p:nvSpPr>
          <p:spPr bwMode="auto">
            <a:xfrm>
              <a:off x="1033" y="2882"/>
              <a:ext cx="1496" cy="269"/>
            </a:xfrm>
            <a:prstGeom prst="rect">
              <a:avLst/>
            </a:prstGeom>
            <a:solidFill>
              <a:schemeClr val="accent1"/>
            </a:solidFill>
            <a:ln w="38100">
              <a:solidFill>
                <a:srgbClr val="CCFFFF"/>
              </a:solidFill>
              <a:miter lim="800000"/>
              <a:headEnd/>
              <a:tailEnd/>
            </a:ln>
          </p:spPr>
          <p:txBody>
            <a:bodyPr wrap="none" anchor="ctr"/>
            <a:lstStyle/>
            <a:p>
              <a:pPr algn="ctr"/>
              <a:r>
                <a:rPr lang="en-US" altLang="zh-CN" sz="1800" dirty="0" smtClean="0">
                  <a:solidFill>
                    <a:srgbClr val="FF3300"/>
                  </a:solidFill>
                  <a:latin typeface="Georgia" pitchFamily="18" charset="0"/>
                  <a:ea typeface="宋体" pitchFamily="2" charset="-122"/>
                </a:rPr>
                <a:t>Issues </a:t>
              </a:r>
              <a:r>
                <a:rPr lang="en-US" altLang="zh-CN" sz="1800" dirty="0">
                  <a:solidFill>
                    <a:srgbClr val="CCFFFF"/>
                  </a:solidFill>
                  <a:latin typeface="Georgia" pitchFamily="18" charset="0"/>
                  <a:ea typeface="宋体" pitchFamily="2" charset="-122"/>
                </a:rPr>
                <a:t>1,2,3</a:t>
              </a:r>
              <a:r>
                <a:rPr lang="en-US" altLang="zh-CN" sz="1800" dirty="0">
                  <a:ea typeface="宋体" pitchFamily="2" charset="-122"/>
                </a:rPr>
                <a:t> </a:t>
              </a:r>
            </a:p>
          </p:txBody>
        </p:sp>
      </p:grpSp>
      <p:grpSp>
        <p:nvGrpSpPr>
          <p:cNvPr id="4" name="Group 34"/>
          <p:cNvGrpSpPr>
            <a:grpSpLocks/>
          </p:cNvGrpSpPr>
          <p:nvPr/>
        </p:nvGrpSpPr>
        <p:grpSpPr bwMode="auto">
          <a:xfrm>
            <a:off x="6781800" y="1092200"/>
            <a:ext cx="2030413" cy="3679825"/>
            <a:chOff x="4272" y="688"/>
            <a:chExt cx="1279" cy="2318"/>
          </a:xfrm>
        </p:grpSpPr>
        <p:sp>
          <p:nvSpPr>
            <p:cNvPr id="23575" name="Rectangle 22"/>
            <p:cNvSpPr>
              <a:spLocks noChangeArrowheads="1"/>
            </p:cNvSpPr>
            <p:nvPr/>
          </p:nvSpPr>
          <p:spPr bwMode="auto">
            <a:xfrm>
              <a:off x="4272" y="823"/>
              <a:ext cx="1279" cy="2183"/>
            </a:xfrm>
            <a:prstGeom prst="rect">
              <a:avLst/>
            </a:prstGeom>
            <a:solidFill>
              <a:srgbClr val="FF6600"/>
            </a:solidFill>
            <a:ln w="63500">
              <a:solidFill>
                <a:srgbClr val="CCFFCC"/>
              </a:solidFill>
              <a:miter lim="800000"/>
              <a:headEnd/>
              <a:tailEnd/>
            </a:ln>
          </p:spPr>
          <p:txBody>
            <a:bodyPr wrap="none" anchor="ctr"/>
            <a:lstStyle/>
            <a:p>
              <a:pPr algn="ctr"/>
              <a:endParaRPr lang="en-US" altLang="zh-CN" sz="1800" b="1">
                <a:solidFill>
                  <a:srgbClr val="008000"/>
                </a:solidFill>
                <a:ea typeface="宋体" pitchFamily="2" charset="-122"/>
              </a:endParaRPr>
            </a:p>
            <a:p>
              <a:pPr algn="ctr"/>
              <a:endParaRPr lang="en-US" altLang="zh-CN">
                <a:ea typeface="宋体" pitchFamily="2" charset="-122"/>
              </a:endParaRPr>
            </a:p>
            <a:p>
              <a:pPr algn="ctr"/>
              <a:endParaRPr lang="en-US" altLang="zh-CN">
                <a:ea typeface="宋体" pitchFamily="2" charset="-122"/>
              </a:endParaRPr>
            </a:p>
            <a:p>
              <a:pPr algn="ctr"/>
              <a:endParaRPr lang="en-US" altLang="zh-CN">
                <a:ea typeface="宋体" pitchFamily="2" charset="-122"/>
              </a:endParaRPr>
            </a:p>
            <a:p>
              <a:pPr algn="ctr"/>
              <a:r>
                <a:rPr lang="en-US" altLang="zh-CN" b="1">
                  <a:solidFill>
                    <a:srgbClr val="CCFFFF"/>
                  </a:solidFill>
                  <a:ea typeface="宋体" pitchFamily="2" charset="-122"/>
                </a:rPr>
                <a:t>+</a:t>
              </a:r>
            </a:p>
            <a:p>
              <a:pPr algn="ctr"/>
              <a:endParaRPr lang="en-US" altLang="zh-CN">
                <a:ea typeface="宋体" pitchFamily="2" charset="-122"/>
              </a:endParaRPr>
            </a:p>
            <a:p>
              <a:pPr algn="ctr"/>
              <a:endParaRPr lang="en-US" altLang="zh-CN">
                <a:ea typeface="宋体" pitchFamily="2" charset="-122"/>
              </a:endParaRPr>
            </a:p>
            <a:p>
              <a:pPr algn="ctr"/>
              <a:endParaRPr lang="en-US" altLang="zh-CN">
                <a:ea typeface="宋体" pitchFamily="2" charset="-122"/>
              </a:endParaRPr>
            </a:p>
            <a:p>
              <a:pPr algn="ctr"/>
              <a:endParaRPr lang="en-US" altLang="zh-CN">
                <a:ea typeface="宋体" pitchFamily="2" charset="-122"/>
              </a:endParaRPr>
            </a:p>
          </p:txBody>
        </p:sp>
        <p:sp>
          <p:nvSpPr>
            <p:cNvPr id="23576" name="Rectangle 33"/>
            <p:cNvSpPr>
              <a:spLocks noChangeArrowheads="1"/>
            </p:cNvSpPr>
            <p:nvPr/>
          </p:nvSpPr>
          <p:spPr bwMode="auto">
            <a:xfrm>
              <a:off x="4354" y="688"/>
              <a:ext cx="1122" cy="231"/>
            </a:xfrm>
            <a:prstGeom prst="rect">
              <a:avLst/>
            </a:prstGeom>
            <a:solidFill>
              <a:schemeClr val="accent1"/>
            </a:solidFill>
            <a:ln w="38100">
              <a:solidFill>
                <a:srgbClr val="CCFFFF"/>
              </a:solidFill>
              <a:miter lim="800000"/>
              <a:headEnd/>
              <a:tailEnd/>
            </a:ln>
          </p:spPr>
          <p:txBody>
            <a:bodyPr wrap="none" anchor="ctr"/>
            <a:lstStyle/>
            <a:p>
              <a:pPr algn="ctr"/>
              <a:r>
                <a:rPr lang="en-US" altLang="zh-CN" sz="1400" b="1">
                  <a:solidFill>
                    <a:srgbClr val="FF3300"/>
                  </a:solidFill>
                  <a:latin typeface="Georgia" pitchFamily="18" charset="0"/>
                  <a:ea typeface="宋体" pitchFamily="2" charset="-122"/>
                </a:rPr>
                <a:t>DTI Normalization</a:t>
              </a:r>
            </a:p>
          </p:txBody>
        </p:sp>
      </p:grpSp>
      <p:sp>
        <p:nvSpPr>
          <p:cNvPr id="23557" name="Rectangle 2"/>
          <p:cNvSpPr>
            <a:spLocks noGrp="1" noChangeArrowheads="1"/>
          </p:cNvSpPr>
          <p:nvPr>
            <p:ph type="title"/>
          </p:nvPr>
        </p:nvSpPr>
        <p:spPr>
          <a:xfrm>
            <a:off x="281353" y="196947"/>
            <a:ext cx="8421688" cy="1143000"/>
          </a:xfrm>
        </p:spPr>
        <p:txBody>
          <a:bodyPr/>
          <a:lstStyle/>
          <a:p>
            <a:pPr eaLnBrk="1" hangingPunct="1"/>
            <a:r>
              <a:rPr lang="en-US" altLang="zh-CN" sz="3200" dirty="0" smtClean="0">
                <a:latin typeface="Comic Sans MS" pitchFamily="66" charset="0"/>
                <a:ea typeface="宋体" pitchFamily="2" charset="-122"/>
              </a:rPr>
              <a:t>Our New Warping Frame</a:t>
            </a:r>
          </a:p>
        </p:txBody>
      </p:sp>
      <p:sp>
        <p:nvSpPr>
          <p:cNvPr id="23558" name="Rectangle 3"/>
          <p:cNvSpPr>
            <a:spLocks noGrp="1" noChangeArrowheads="1"/>
          </p:cNvSpPr>
          <p:nvPr>
            <p:ph type="body" idx="1"/>
          </p:nvPr>
        </p:nvSpPr>
        <p:spPr>
          <a:xfrm>
            <a:off x="574675" y="5202238"/>
            <a:ext cx="8077200" cy="1371600"/>
          </a:xfrm>
        </p:spPr>
        <p:txBody>
          <a:bodyPr/>
          <a:lstStyle/>
          <a:p>
            <a:pPr eaLnBrk="1" hangingPunct="1">
              <a:lnSpc>
                <a:spcPct val="90000"/>
              </a:lnSpc>
            </a:pPr>
            <a:r>
              <a:rPr lang="en-US" altLang="zh-CN" sz="2800" dirty="0" smtClean="0">
                <a:latin typeface="Comic Sans MS" pitchFamily="66" charset="0"/>
                <a:ea typeface="宋体" pitchFamily="2" charset="-122"/>
              </a:rPr>
              <a:t>Reorientation by </a:t>
            </a:r>
            <a:r>
              <a:rPr lang="en-US" altLang="zh-CN" sz="2800" dirty="0" smtClean="0">
                <a:solidFill>
                  <a:schemeClr val="tx2"/>
                </a:solidFill>
                <a:latin typeface="Comic Sans MS" pitchFamily="66" charset="0"/>
                <a:ea typeface="宋体" pitchFamily="2" charset="-122"/>
              </a:rPr>
              <a:t>Procrustean Estimation</a:t>
            </a:r>
            <a:r>
              <a:rPr lang="en-US" altLang="zh-CN" sz="2800" dirty="0" smtClean="0">
                <a:latin typeface="Comic Sans MS" pitchFamily="66" charset="0"/>
                <a:ea typeface="宋体" pitchFamily="2" charset="-122"/>
              </a:rPr>
              <a:t> in an optimized neighborhood, based on estimated PDF(</a:t>
            </a:r>
            <a:r>
              <a:rPr lang="en-US" altLang="zh-CN" sz="2800" dirty="0" smtClean="0">
                <a:latin typeface="Comic Sans MS" pitchFamily="66" charset="0"/>
                <a:ea typeface="NSimSun" pitchFamily="49" charset="-122"/>
              </a:rPr>
              <a:t>•</a:t>
            </a:r>
            <a:r>
              <a:rPr lang="en-US" altLang="zh-CN" sz="2800" dirty="0" smtClean="0">
                <a:latin typeface="Comic Sans MS" pitchFamily="66" charset="0"/>
                <a:ea typeface="宋体" pitchFamily="2" charset="-122"/>
              </a:rPr>
              <a:t>)</a:t>
            </a:r>
          </a:p>
        </p:txBody>
      </p:sp>
      <p:sp>
        <p:nvSpPr>
          <p:cNvPr id="23559" name="Rectangle 4"/>
          <p:cNvSpPr>
            <a:spLocks noChangeArrowheads="1"/>
          </p:cNvSpPr>
          <p:nvPr/>
        </p:nvSpPr>
        <p:spPr bwMode="auto">
          <a:xfrm>
            <a:off x="485775" y="3143250"/>
            <a:ext cx="1600200" cy="1219200"/>
          </a:xfrm>
          <a:prstGeom prst="rect">
            <a:avLst/>
          </a:prstGeom>
          <a:solidFill>
            <a:srgbClr val="000080"/>
          </a:solidFill>
          <a:ln w="9525">
            <a:solidFill>
              <a:schemeClr val="tx1"/>
            </a:solidFill>
            <a:miter lim="800000"/>
            <a:headEnd/>
            <a:tailEnd/>
          </a:ln>
        </p:spPr>
        <p:txBody>
          <a:bodyPr wrap="none" anchor="ctr"/>
          <a:lstStyle/>
          <a:p>
            <a:pPr algn="ctr"/>
            <a:r>
              <a:rPr lang="en-US" altLang="zh-CN" sz="2000">
                <a:ea typeface="宋体" pitchFamily="2" charset="-122"/>
              </a:rPr>
              <a:t>Estimate</a:t>
            </a:r>
          </a:p>
          <a:p>
            <a:pPr algn="ctr"/>
            <a:r>
              <a:rPr lang="en-US" altLang="zh-CN" sz="2000">
                <a:ea typeface="宋体" pitchFamily="2" charset="-122"/>
              </a:rPr>
              <a:t>True </a:t>
            </a:r>
          </a:p>
          <a:p>
            <a:pPr algn="ctr"/>
            <a:r>
              <a:rPr lang="en-US" altLang="zh-CN" sz="2000">
                <a:ea typeface="宋体" pitchFamily="2" charset="-122"/>
              </a:rPr>
              <a:t>Orientation</a:t>
            </a:r>
          </a:p>
        </p:txBody>
      </p:sp>
      <p:sp>
        <p:nvSpPr>
          <p:cNvPr id="23560" name="Rectangle 5"/>
          <p:cNvSpPr>
            <a:spLocks noChangeArrowheads="1"/>
          </p:cNvSpPr>
          <p:nvPr/>
        </p:nvSpPr>
        <p:spPr bwMode="auto">
          <a:xfrm>
            <a:off x="2619375" y="3143250"/>
            <a:ext cx="1600200" cy="1219200"/>
          </a:xfrm>
          <a:prstGeom prst="rect">
            <a:avLst/>
          </a:prstGeom>
          <a:solidFill>
            <a:srgbClr val="000080"/>
          </a:solidFill>
          <a:ln w="9525">
            <a:solidFill>
              <a:schemeClr val="tx1"/>
            </a:solidFill>
            <a:miter lim="800000"/>
            <a:headEnd/>
            <a:tailEnd/>
          </a:ln>
        </p:spPr>
        <p:txBody>
          <a:bodyPr wrap="none" anchor="ctr"/>
          <a:lstStyle/>
          <a:p>
            <a:pPr algn="ctr"/>
            <a:r>
              <a:rPr lang="en-US" altLang="zh-CN" sz="2000">
                <a:ea typeface="宋体" pitchFamily="2" charset="-122"/>
              </a:rPr>
              <a:t>PDF Vector</a:t>
            </a:r>
          </a:p>
          <a:p>
            <a:pPr algn="ctr"/>
            <a:r>
              <a:rPr lang="en-US" altLang="zh-CN" sz="2000">
                <a:ea typeface="宋体" pitchFamily="2" charset="-122"/>
              </a:rPr>
              <a:t>Resample</a:t>
            </a:r>
          </a:p>
        </p:txBody>
      </p:sp>
      <p:sp>
        <p:nvSpPr>
          <p:cNvPr id="23561" name="Rectangle 7"/>
          <p:cNvSpPr>
            <a:spLocks noChangeArrowheads="1"/>
          </p:cNvSpPr>
          <p:nvPr/>
        </p:nvSpPr>
        <p:spPr bwMode="auto">
          <a:xfrm>
            <a:off x="4752975" y="3143250"/>
            <a:ext cx="1600200" cy="1219200"/>
          </a:xfrm>
          <a:prstGeom prst="rect">
            <a:avLst/>
          </a:prstGeom>
          <a:solidFill>
            <a:srgbClr val="000080"/>
          </a:solidFill>
          <a:ln w="9525">
            <a:solidFill>
              <a:schemeClr val="tx1"/>
            </a:solidFill>
            <a:miter lim="800000"/>
            <a:headEnd/>
            <a:tailEnd/>
          </a:ln>
        </p:spPr>
        <p:txBody>
          <a:bodyPr wrap="none" anchor="ctr"/>
          <a:lstStyle/>
          <a:p>
            <a:pPr algn="ctr"/>
            <a:r>
              <a:rPr lang="en-US" altLang="zh-CN" sz="2000">
                <a:ea typeface="宋体" pitchFamily="2" charset="-122"/>
              </a:rPr>
              <a:t>Procrustean</a:t>
            </a:r>
          </a:p>
          <a:p>
            <a:pPr algn="ctr"/>
            <a:r>
              <a:rPr lang="en-US" altLang="zh-CN" sz="2000">
                <a:ea typeface="宋体" pitchFamily="2" charset="-122"/>
              </a:rPr>
              <a:t>Estimation</a:t>
            </a:r>
          </a:p>
        </p:txBody>
      </p:sp>
      <p:sp>
        <p:nvSpPr>
          <p:cNvPr id="23562" name="Rectangle 8"/>
          <p:cNvSpPr>
            <a:spLocks noChangeArrowheads="1"/>
          </p:cNvSpPr>
          <p:nvPr/>
        </p:nvSpPr>
        <p:spPr bwMode="auto">
          <a:xfrm>
            <a:off x="6997700" y="3143250"/>
            <a:ext cx="1600200" cy="1219200"/>
          </a:xfrm>
          <a:prstGeom prst="rect">
            <a:avLst/>
          </a:prstGeom>
          <a:solidFill>
            <a:srgbClr val="000080"/>
          </a:solidFill>
          <a:ln w="9525">
            <a:solidFill>
              <a:schemeClr val="tx1"/>
            </a:solidFill>
            <a:miter lim="800000"/>
            <a:headEnd/>
            <a:tailEnd/>
          </a:ln>
        </p:spPr>
        <p:txBody>
          <a:bodyPr wrap="none" anchor="ctr"/>
          <a:lstStyle/>
          <a:p>
            <a:pPr algn="ctr"/>
            <a:r>
              <a:rPr lang="en-US" altLang="zh-CN" sz="2000">
                <a:ea typeface="宋体" pitchFamily="2" charset="-122"/>
              </a:rPr>
              <a:t>Tensor</a:t>
            </a:r>
          </a:p>
          <a:p>
            <a:pPr algn="ctr"/>
            <a:r>
              <a:rPr lang="en-US" altLang="zh-CN" sz="2000">
                <a:ea typeface="宋体" pitchFamily="2" charset="-122"/>
              </a:rPr>
              <a:t>Reorientation</a:t>
            </a:r>
          </a:p>
        </p:txBody>
      </p:sp>
      <p:sp>
        <p:nvSpPr>
          <p:cNvPr id="23563" name="AutoShape 9"/>
          <p:cNvSpPr>
            <a:spLocks noChangeArrowheads="1"/>
          </p:cNvSpPr>
          <p:nvPr/>
        </p:nvSpPr>
        <p:spPr bwMode="auto">
          <a:xfrm>
            <a:off x="2085975" y="3676650"/>
            <a:ext cx="609600" cy="152400"/>
          </a:xfrm>
          <a:prstGeom prst="rightArrow">
            <a:avLst>
              <a:gd name="adj1" fmla="val 50000"/>
              <a:gd name="adj2" fmla="val 100000"/>
            </a:avLst>
          </a:prstGeom>
          <a:solidFill>
            <a:schemeClr val="accent1"/>
          </a:solidFill>
          <a:ln w="9525">
            <a:solidFill>
              <a:schemeClr val="tx1"/>
            </a:solidFill>
            <a:miter lim="800000"/>
            <a:headEnd/>
            <a:tailEnd/>
          </a:ln>
        </p:spPr>
        <p:txBody>
          <a:bodyPr wrap="none" anchor="ctr"/>
          <a:lstStyle/>
          <a:p>
            <a:endParaRPr lang="zh-CN" altLang="en-US">
              <a:ea typeface="宋体" pitchFamily="2" charset="-122"/>
            </a:endParaRPr>
          </a:p>
        </p:txBody>
      </p:sp>
      <p:sp>
        <p:nvSpPr>
          <p:cNvPr id="23564" name="AutoShape 10"/>
          <p:cNvSpPr>
            <a:spLocks noChangeArrowheads="1"/>
          </p:cNvSpPr>
          <p:nvPr/>
        </p:nvSpPr>
        <p:spPr bwMode="auto">
          <a:xfrm>
            <a:off x="4219575" y="3676650"/>
            <a:ext cx="609600" cy="152400"/>
          </a:xfrm>
          <a:prstGeom prst="rightArrow">
            <a:avLst>
              <a:gd name="adj1" fmla="val 50000"/>
              <a:gd name="adj2" fmla="val 100000"/>
            </a:avLst>
          </a:prstGeom>
          <a:solidFill>
            <a:schemeClr val="accent1"/>
          </a:solidFill>
          <a:ln w="9525">
            <a:solidFill>
              <a:schemeClr val="tx1"/>
            </a:solidFill>
            <a:miter lim="800000"/>
            <a:headEnd/>
            <a:tailEnd/>
          </a:ln>
        </p:spPr>
        <p:txBody>
          <a:bodyPr wrap="none" anchor="ctr"/>
          <a:lstStyle/>
          <a:p>
            <a:endParaRPr lang="zh-CN" altLang="en-US">
              <a:ea typeface="宋体" pitchFamily="2" charset="-122"/>
            </a:endParaRPr>
          </a:p>
        </p:txBody>
      </p:sp>
      <p:sp>
        <p:nvSpPr>
          <p:cNvPr id="23565" name="AutoShape 11"/>
          <p:cNvSpPr>
            <a:spLocks noChangeArrowheads="1"/>
          </p:cNvSpPr>
          <p:nvPr/>
        </p:nvSpPr>
        <p:spPr bwMode="auto">
          <a:xfrm>
            <a:off x="6353175" y="3606800"/>
            <a:ext cx="752475" cy="234950"/>
          </a:xfrm>
          <a:prstGeom prst="rightArrow">
            <a:avLst>
              <a:gd name="adj1" fmla="val 45028"/>
              <a:gd name="adj2" fmla="val 53275"/>
            </a:avLst>
          </a:prstGeom>
          <a:solidFill>
            <a:schemeClr val="accent1"/>
          </a:solidFill>
          <a:ln w="9525">
            <a:solidFill>
              <a:schemeClr val="tx1"/>
            </a:solidFill>
            <a:miter lim="800000"/>
            <a:headEnd/>
            <a:tailEnd/>
          </a:ln>
        </p:spPr>
        <p:txBody>
          <a:bodyPr wrap="none" anchor="ctr"/>
          <a:lstStyle/>
          <a:p>
            <a:endParaRPr lang="zh-CN" altLang="en-US">
              <a:ea typeface="宋体" pitchFamily="2" charset="-122"/>
            </a:endParaRPr>
          </a:p>
        </p:txBody>
      </p:sp>
      <p:sp>
        <p:nvSpPr>
          <p:cNvPr id="23566" name="AutoShape 12"/>
          <p:cNvSpPr>
            <a:spLocks noChangeArrowheads="1"/>
          </p:cNvSpPr>
          <p:nvPr/>
        </p:nvSpPr>
        <p:spPr bwMode="auto">
          <a:xfrm rot="2462532">
            <a:off x="2098675" y="2922588"/>
            <a:ext cx="766763" cy="134937"/>
          </a:xfrm>
          <a:prstGeom prst="rightArrow">
            <a:avLst>
              <a:gd name="adj1" fmla="val 50000"/>
              <a:gd name="adj2" fmla="val 142059"/>
            </a:avLst>
          </a:prstGeom>
          <a:solidFill>
            <a:schemeClr val="accent1"/>
          </a:solidFill>
          <a:ln w="9525">
            <a:solidFill>
              <a:schemeClr val="tx1"/>
            </a:solidFill>
            <a:miter lim="800000"/>
            <a:headEnd/>
            <a:tailEnd/>
          </a:ln>
        </p:spPr>
        <p:txBody>
          <a:bodyPr wrap="none" anchor="ctr"/>
          <a:lstStyle/>
          <a:p>
            <a:endParaRPr lang="zh-CN" altLang="en-US">
              <a:ea typeface="宋体" pitchFamily="2" charset="-122"/>
            </a:endParaRPr>
          </a:p>
        </p:txBody>
      </p:sp>
      <p:sp>
        <p:nvSpPr>
          <p:cNvPr id="23567" name="AutoShape 13"/>
          <p:cNvSpPr>
            <a:spLocks noChangeArrowheads="1"/>
          </p:cNvSpPr>
          <p:nvPr/>
        </p:nvSpPr>
        <p:spPr bwMode="auto">
          <a:xfrm rot="5400000">
            <a:off x="1066006" y="2956719"/>
            <a:ext cx="466725" cy="141288"/>
          </a:xfrm>
          <a:prstGeom prst="rightArrow">
            <a:avLst>
              <a:gd name="adj1" fmla="val 50000"/>
              <a:gd name="adj2" fmla="val 82584"/>
            </a:avLst>
          </a:prstGeom>
          <a:solidFill>
            <a:schemeClr val="accent1"/>
          </a:solidFill>
          <a:ln w="9525">
            <a:solidFill>
              <a:schemeClr val="tx1"/>
            </a:solidFill>
            <a:miter lim="800000"/>
            <a:headEnd/>
            <a:tailEnd/>
          </a:ln>
        </p:spPr>
        <p:txBody>
          <a:bodyPr wrap="none" anchor="ctr"/>
          <a:lstStyle/>
          <a:p>
            <a:endParaRPr lang="zh-CN" altLang="en-US">
              <a:ea typeface="宋体" pitchFamily="2" charset="-122"/>
            </a:endParaRPr>
          </a:p>
        </p:txBody>
      </p:sp>
      <p:sp>
        <p:nvSpPr>
          <p:cNvPr id="23568" name="Rectangle 16"/>
          <p:cNvSpPr>
            <a:spLocks noChangeArrowheads="1"/>
          </p:cNvSpPr>
          <p:nvPr/>
        </p:nvSpPr>
        <p:spPr bwMode="auto">
          <a:xfrm>
            <a:off x="2611438" y="1577975"/>
            <a:ext cx="1905000" cy="1219200"/>
          </a:xfrm>
          <a:prstGeom prst="rect">
            <a:avLst/>
          </a:prstGeom>
          <a:solidFill>
            <a:srgbClr val="000080"/>
          </a:solidFill>
          <a:ln w="9525">
            <a:solidFill>
              <a:schemeClr val="tx1"/>
            </a:solidFill>
            <a:miter lim="800000"/>
            <a:headEnd/>
            <a:tailEnd/>
          </a:ln>
        </p:spPr>
        <p:txBody>
          <a:bodyPr wrap="none" anchor="ctr"/>
          <a:lstStyle/>
          <a:p>
            <a:pPr algn="ctr"/>
            <a:r>
              <a:rPr lang="en-US" altLang="zh-CN" sz="2000">
                <a:ea typeface="宋体" pitchFamily="2" charset="-122"/>
              </a:rPr>
              <a:t>Calculate </a:t>
            </a:r>
          </a:p>
          <a:p>
            <a:pPr algn="ctr"/>
            <a:r>
              <a:rPr lang="en-US" altLang="zh-CN" sz="2000">
                <a:ea typeface="宋体" pitchFamily="2" charset="-122"/>
              </a:rPr>
              <a:t>Correspondence</a:t>
            </a:r>
          </a:p>
        </p:txBody>
      </p:sp>
      <p:sp>
        <p:nvSpPr>
          <p:cNvPr id="23569" name="Rectangle 17"/>
          <p:cNvSpPr>
            <a:spLocks noChangeArrowheads="1"/>
          </p:cNvSpPr>
          <p:nvPr/>
        </p:nvSpPr>
        <p:spPr bwMode="auto">
          <a:xfrm>
            <a:off x="4702175" y="1579563"/>
            <a:ext cx="1905000" cy="1219200"/>
          </a:xfrm>
          <a:prstGeom prst="rect">
            <a:avLst/>
          </a:prstGeom>
          <a:solidFill>
            <a:srgbClr val="000080"/>
          </a:solidFill>
          <a:ln w="9525">
            <a:solidFill>
              <a:schemeClr val="tx1"/>
            </a:solidFill>
            <a:miter lim="800000"/>
            <a:headEnd/>
            <a:tailEnd/>
          </a:ln>
        </p:spPr>
        <p:txBody>
          <a:bodyPr wrap="none" anchor="ctr"/>
          <a:lstStyle/>
          <a:p>
            <a:pPr algn="ctr"/>
            <a:r>
              <a:rPr lang="en-US" altLang="zh-CN" sz="2000">
                <a:ea typeface="宋体" pitchFamily="2" charset="-122"/>
              </a:rPr>
              <a:t>Bi-directional </a:t>
            </a:r>
          </a:p>
          <a:p>
            <a:pPr algn="ctr"/>
            <a:r>
              <a:rPr lang="en-US" altLang="zh-CN" sz="2000">
                <a:ea typeface="宋体" pitchFamily="2" charset="-122"/>
              </a:rPr>
              <a:t>Correspondence  </a:t>
            </a:r>
          </a:p>
          <a:p>
            <a:pPr algn="ctr"/>
            <a:r>
              <a:rPr lang="en-US" altLang="zh-CN" sz="2000">
                <a:ea typeface="宋体" pitchFamily="2" charset="-122"/>
              </a:rPr>
              <a:t>(Bijection)</a:t>
            </a:r>
          </a:p>
        </p:txBody>
      </p:sp>
      <p:sp>
        <p:nvSpPr>
          <p:cNvPr id="23570" name="Rectangle 18"/>
          <p:cNvSpPr>
            <a:spLocks noChangeArrowheads="1"/>
          </p:cNvSpPr>
          <p:nvPr/>
        </p:nvSpPr>
        <p:spPr bwMode="auto">
          <a:xfrm>
            <a:off x="6999288" y="1579563"/>
            <a:ext cx="1584325" cy="1219200"/>
          </a:xfrm>
          <a:prstGeom prst="rect">
            <a:avLst/>
          </a:prstGeom>
          <a:solidFill>
            <a:srgbClr val="000080"/>
          </a:solidFill>
          <a:ln w="9525">
            <a:solidFill>
              <a:schemeClr val="tx1"/>
            </a:solidFill>
            <a:miter lim="800000"/>
            <a:headEnd/>
            <a:tailEnd/>
          </a:ln>
        </p:spPr>
        <p:txBody>
          <a:bodyPr wrap="none" anchor="ctr"/>
          <a:lstStyle/>
          <a:p>
            <a:pPr algn="ctr"/>
            <a:r>
              <a:rPr lang="en-US" altLang="zh-CN" sz="2000">
                <a:ea typeface="宋体" pitchFamily="2" charset="-122"/>
              </a:rPr>
              <a:t>Tensor </a:t>
            </a:r>
          </a:p>
          <a:p>
            <a:pPr algn="ctr"/>
            <a:r>
              <a:rPr lang="en-US" altLang="zh-CN" sz="2000">
                <a:ea typeface="宋体" pitchFamily="2" charset="-122"/>
              </a:rPr>
              <a:t>Relocation</a:t>
            </a:r>
          </a:p>
        </p:txBody>
      </p:sp>
      <p:sp>
        <p:nvSpPr>
          <p:cNvPr id="23571" name="AutoShape 19"/>
          <p:cNvSpPr>
            <a:spLocks noChangeArrowheads="1"/>
          </p:cNvSpPr>
          <p:nvPr/>
        </p:nvSpPr>
        <p:spPr bwMode="auto">
          <a:xfrm>
            <a:off x="6596063" y="2155825"/>
            <a:ext cx="573087" cy="177800"/>
          </a:xfrm>
          <a:prstGeom prst="rightArrow">
            <a:avLst>
              <a:gd name="adj1" fmla="val 50000"/>
              <a:gd name="adj2" fmla="val 80580"/>
            </a:avLst>
          </a:prstGeom>
          <a:solidFill>
            <a:schemeClr val="accent1"/>
          </a:solidFill>
          <a:ln w="9525">
            <a:solidFill>
              <a:schemeClr val="tx1"/>
            </a:solidFill>
            <a:miter lim="800000"/>
            <a:headEnd/>
            <a:tailEnd/>
          </a:ln>
        </p:spPr>
        <p:txBody>
          <a:bodyPr wrap="none" anchor="ctr"/>
          <a:lstStyle/>
          <a:p>
            <a:endParaRPr lang="zh-CN" altLang="en-US">
              <a:ea typeface="宋体" pitchFamily="2" charset="-122"/>
            </a:endParaRPr>
          </a:p>
        </p:txBody>
      </p:sp>
      <p:sp>
        <p:nvSpPr>
          <p:cNvPr id="23572" name="AutoShape 20"/>
          <p:cNvSpPr>
            <a:spLocks noChangeArrowheads="1"/>
          </p:cNvSpPr>
          <p:nvPr/>
        </p:nvSpPr>
        <p:spPr bwMode="auto">
          <a:xfrm>
            <a:off x="4506913" y="2166938"/>
            <a:ext cx="276225" cy="153987"/>
          </a:xfrm>
          <a:prstGeom prst="rightArrow">
            <a:avLst>
              <a:gd name="adj1" fmla="val 50000"/>
              <a:gd name="adj2" fmla="val 44846"/>
            </a:avLst>
          </a:prstGeom>
          <a:solidFill>
            <a:schemeClr val="accent1"/>
          </a:solidFill>
          <a:ln w="9525">
            <a:solidFill>
              <a:schemeClr val="tx1"/>
            </a:solidFill>
            <a:miter lim="800000"/>
            <a:headEnd/>
            <a:tailEnd/>
          </a:ln>
        </p:spPr>
        <p:txBody>
          <a:bodyPr wrap="none" anchor="ctr"/>
          <a:lstStyle/>
          <a:p>
            <a:endParaRPr lang="zh-CN" altLang="en-US">
              <a:ea typeface="宋体" pitchFamily="2" charset="-122"/>
            </a:endParaRPr>
          </a:p>
        </p:txBody>
      </p:sp>
      <p:sp>
        <p:nvSpPr>
          <p:cNvPr id="23573" name="AutoShape 21"/>
          <p:cNvSpPr>
            <a:spLocks noChangeArrowheads="1"/>
          </p:cNvSpPr>
          <p:nvPr/>
        </p:nvSpPr>
        <p:spPr bwMode="auto">
          <a:xfrm rot="5400000">
            <a:off x="5341144" y="2944019"/>
            <a:ext cx="488950" cy="188912"/>
          </a:xfrm>
          <a:prstGeom prst="rightArrow">
            <a:avLst>
              <a:gd name="adj1" fmla="val 50000"/>
              <a:gd name="adj2" fmla="val 64706"/>
            </a:avLst>
          </a:prstGeom>
          <a:solidFill>
            <a:schemeClr val="accent1"/>
          </a:solidFill>
          <a:ln w="9525">
            <a:solidFill>
              <a:schemeClr val="tx1"/>
            </a:solidFill>
            <a:miter lim="800000"/>
            <a:headEnd/>
            <a:tailEnd/>
          </a:ln>
        </p:spPr>
        <p:txBody>
          <a:bodyPr wrap="none" anchor="ctr"/>
          <a:lstStyle/>
          <a:p>
            <a:endParaRPr lang="zh-CN" altLang="en-US">
              <a:ea typeface="宋体" pitchFamily="2" charset="-122"/>
            </a:endParaRPr>
          </a:p>
        </p:txBody>
      </p:sp>
      <p:sp>
        <p:nvSpPr>
          <p:cNvPr id="23574" name="Rectangle 6"/>
          <p:cNvSpPr>
            <a:spLocks noChangeArrowheads="1"/>
          </p:cNvSpPr>
          <p:nvPr/>
        </p:nvSpPr>
        <p:spPr bwMode="auto">
          <a:xfrm>
            <a:off x="485775" y="1566863"/>
            <a:ext cx="1905000" cy="1219200"/>
          </a:xfrm>
          <a:prstGeom prst="rect">
            <a:avLst/>
          </a:prstGeom>
          <a:solidFill>
            <a:srgbClr val="000080"/>
          </a:solidFill>
          <a:ln w="9525">
            <a:solidFill>
              <a:schemeClr val="tx1"/>
            </a:solidFill>
            <a:miter lim="800000"/>
            <a:headEnd/>
            <a:tailEnd/>
          </a:ln>
        </p:spPr>
        <p:txBody>
          <a:bodyPr wrap="none" anchor="ctr"/>
          <a:lstStyle/>
          <a:p>
            <a:pPr algn="ctr"/>
            <a:r>
              <a:rPr lang="en-US" altLang="zh-CN" sz="2000">
                <a:ea typeface="宋体" pitchFamily="2" charset="-122"/>
              </a:rPr>
              <a:t>Estimate</a:t>
            </a:r>
          </a:p>
          <a:p>
            <a:pPr algn="ctr"/>
            <a:r>
              <a:rPr lang="en-US" altLang="zh-CN" sz="2000">
                <a:ea typeface="宋体" pitchFamily="2" charset="-122"/>
              </a:rPr>
              <a:t>Optimized</a:t>
            </a:r>
          </a:p>
          <a:p>
            <a:pPr algn="ctr"/>
            <a:r>
              <a:rPr lang="en-US" altLang="zh-CN" sz="2000">
                <a:ea typeface="宋体" pitchFamily="2" charset="-122"/>
              </a:rPr>
              <a:t>Neighborhood</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9" descr="SNR_FA_detJacob"/>
          <p:cNvPicPr>
            <a:picLocks noChangeAspect="1" noChangeArrowheads="1"/>
          </p:cNvPicPr>
          <p:nvPr/>
        </p:nvPicPr>
        <p:blipFill>
          <a:blip r:embed="rId3" cstate="print"/>
          <a:srcRect l="4276" r="4276"/>
          <a:stretch>
            <a:fillRect/>
          </a:stretch>
        </p:blipFill>
        <p:spPr bwMode="auto">
          <a:xfrm>
            <a:off x="700088" y="3157538"/>
            <a:ext cx="3232150" cy="2525712"/>
          </a:xfrm>
          <a:prstGeom prst="rect">
            <a:avLst/>
          </a:prstGeom>
          <a:noFill/>
          <a:ln w="25400">
            <a:solidFill>
              <a:schemeClr val="tx2"/>
            </a:solidFill>
            <a:miter lim="800000"/>
            <a:headEnd/>
            <a:tailEnd/>
          </a:ln>
        </p:spPr>
      </p:pic>
      <p:sp>
        <p:nvSpPr>
          <p:cNvPr id="29699" name="Rectangle 2"/>
          <p:cNvSpPr>
            <a:spLocks noGrp="1" noChangeArrowheads="1"/>
          </p:cNvSpPr>
          <p:nvPr>
            <p:ph type="title"/>
          </p:nvPr>
        </p:nvSpPr>
        <p:spPr>
          <a:xfrm>
            <a:off x="184150" y="339725"/>
            <a:ext cx="8539163" cy="774700"/>
          </a:xfrm>
        </p:spPr>
        <p:txBody>
          <a:bodyPr/>
          <a:lstStyle/>
          <a:p>
            <a:pPr eaLnBrk="1" hangingPunct="1"/>
            <a:r>
              <a:rPr lang="en-US" altLang="zh-CN" sz="3600" dirty="0" smtClean="0">
                <a:latin typeface="Comic Sans MS" pitchFamily="66" charset="0"/>
                <a:ea typeface="宋体" pitchFamily="2" charset="-122"/>
              </a:rPr>
              <a:t>Seamless DTI Warping</a:t>
            </a:r>
          </a:p>
        </p:txBody>
      </p:sp>
      <p:sp>
        <p:nvSpPr>
          <p:cNvPr id="29700" name="Rectangle 3"/>
          <p:cNvSpPr>
            <a:spLocks noGrp="1" noChangeArrowheads="1"/>
          </p:cNvSpPr>
          <p:nvPr>
            <p:ph type="body" idx="1"/>
          </p:nvPr>
        </p:nvSpPr>
        <p:spPr>
          <a:xfrm>
            <a:off x="682625" y="5827713"/>
            <a:ext cx="5622925" cy="862012"/>
          </a:xfrm>
        </p:spPr>
        <p:txBody>
          <a:bodyPr/>
          <a:lstStyle/>
          <a:p>
            <a:pPr eaLnBrk="1" hangingPunct="1">
              <a:lnSpc>
                <a:spcPct val="80000"/>
              </a:lnSpc>
            </a:pPr>
            <a:r>
              <a:rPr lang="en-US" altLang="zh-CN" sz="1600" smtClean="0">
                <a:ea typeface="宋体" pitchFamily="2" charset="-122"/>
              </a:rPr>
              <a:t>Accuracy Improvement of Realigning Tensor Orientation:</a:t>
            </a:r>
          </a:p>
          <a:p>
            <a:pPr eaLnBrk="1" hangingPunct="1">
              <a:lnSpc>
                <a:spcPct val="80000"/>
              </a:lnSpc>
              <a:buFontTx/>
              <a:buNone/>
            </a:pPr>
            <a:r>
              <a:rPr lang="en-US" altLang="zh-CN" sz="1600" smtClean="0">
                <a:ea typeface="宋体" pitchFamily="2" charset="-122"/>
              </a:rPr>
              <a:t>	   </a:t>
            </a:r>
            <a:r>
              <a:rPr lang="en-US" altLang="zh-CN" sz="1600" smtClean="0">
                <a:solidFill>
                  <a:srgbClr val="00FF00"/>
                </a:solidFill>
                <a:ea typeface="宋体" pitchFamily="2" charset="-122"/>
              </a:rPr>
              <a:t>25.96%</a:t>
            </a:r>
            <a:r>
              <a:rPr lang="en-US" altLang="zh-CN" sz="1600" smtClean="0">
                <a:ea typeface="宋体" pitchFamily="2" charset="-122"/>
              </a:rPr>
              <a:t>(within fiber); </a:t>
            </a:r>
            <a:r>
              <a:rPr lang="en-US" altLang="zh-CN" sz="1600" smtClean="0">
                <a:solidFill>
                  <a:srgbClr val="00FF00"/>
                </a:solidFill>
                <a:ea typeface="宋体" pitchFamily="2" charset="-122"/>
              </a:rPr>
              <a:t>9.77%</a:t>
            </a:r>
            <a:r>
              <a:rPr lang="en-US" altLang="zh-CN" sz="1600" smtClean="0">
                <a:ea typeface="宋体" pitchFamily="2" charset="-122"/>
              </a:rPr>
              <a:t>(fiber boundary) </a:t>
            </a:r>
          </a:p>
          <a:p>
            <a:pPr eaLnBrk="1" hangingPunct="1">
              <a:lnSpc>
                <a:spcPct val="80000"/>
              </a:lnSpc>
              <a:buFontTx/>
              <a:buNone/>
            </a:pPr>
            <a:r>
              <a:rPr lang="en-US" altLang="zh-CN" sz="1600" smtClean="0">
                <a:ea typeface="宋体" pitchFamily="2" charset="-122"/>
              </a:rPr>
              <a:t>       in comparison with the non-seamless DTI Warping </a:t>
            </a:r>
          </a:p>
        </p:txBody>
      </p:sp>
      <p:pic>
        <p:nvPicPr>
          <p:cNvPr id="29701" name="Picture 4" descr="Fig_E"/>
          <p:cNvPicPr>
            <a:picLocks noChangeAspect="1" noChangeArrowheads="1"/>
          </p:cNvPicPr>
          <p:nvPr/>
        </p:nvPicPr>
        <p:blipFill>
          <a:blip r:embed="rId4" cstate="print"/>
          <a:srcRect/>
          <a:stretch>
            <a:fillRect/>
          </a:stretch>
        </p:blipFill>
        <p:spPr bwMode="auto">
          <a:xfrm>
            <a:off x="685800" y="1260475"/>
            <a:ext cx="1711325" cy="1711325"/>
          </a:xfrm>
          <a:prstGeom prst="rect">
            <a:avLst/>
          </a:prstGeom>
          <a:noFill/>
          <a:ln w="25400">
            <a:solidFill>
              <a:srgbClr val="FFFF00"/>
            </a:solidFill>
            <a:miter lim="800000"/>
            <a:headEnd/>
            <a:tailEnd/>
          </a:ln>
        </p:spPr>
      </p:pic>
      <p:pic>
        <p:nvPicPr>
          <p:cNvPr id="29702" name="Picture 5" descr="Fig_F"/>
          <p:cNvPicPr>
            <a:picLocks noChangeAspect="1" noChangeArrowheads="1"/>
          </p:cNvPicPr>
          <p:nvPr/>
        </p:nvPicPr>
        <p:blipFill>
          <a:blip r:embed="rId5" cstate="print"/>
          <a:srcRect/>
          <a:stretch>
            <a:fillRect/>
          </a:stretch>
        </p:blipFill>
        <p:spPr bwMode="auto">
          <a:xfrm>
            <a:off x="2525713" y="1276350"/>
            <a:ext cx="1700212" cy="1695450"/>
          </a:xfrm>
          <a:prstGeom prst="rect">
            <a:avLst/>
          </a:prstGeom>
          <a:noFill/>
          <a:ln w="25400">
            <a:solidFill>
              <a:schemeClr val="tx2"/>
            </a:solidFill>
            <a:miter lim="800000"/>
            <a:headEnd/>
            <a:tailEnd/>
          </a:ln>
        </p:spPr>
      </p:pic>
      <p:pic>
        <p:nvPicPr>
          <p:cNvPr id="29703" name="Picture 6" descr="Fig_G"/>
          <p:cNvPicPr>
            <a:picLocks noChangeAspect="1" noChangeArrowheads="1"/>
          </p:cNvPicPr>
          <p:nvPr/>
        </p:nvPicPr>
        <p:blipFill>
          <a:blip r:embed="rId6" cstate="print"/>
          <a:srcRect/>
          <a:stretch>
            <a:fillRect/>
          </a:stretch>
        </p:blipFill>
        <p:spPr bwMode="auto">
          <a:xfrm>
            <a:off x="1787525" y="3482975"/>
            <a:ext cx="1700213" cy="1690688"/>
          </a:xfrm>
          <a:prstGeom prst="rect">
            <a:avLst/>
          </a:prstGeom>
          <a:noFill/>
          <a:ln w="25400">
            <a:solidFill>
              <a:srgbClr val="FF6600"/>
            </a:solidFill>
            <a:miter lim="800000"/>
            <a:headEnd/>
            <a:tailEnd/>
          </a:ln>
        </p:spPr>
      </p:pic>
      <p:pic>
        <p:nvPicPr>
          <p:cNvPr id="29704" name="Picture 7" descr="Fig_H"/>
          <p:cNvPicPr>
            <a:picLocks noChangeAspect="1" noChangeArrowheads="1"/>
          </p:cNvPicPr>
          <p:nvPr/>
        </p:nvPicPr>
        <p:blipFill>
          <a:blip r:embed="rId7" cstate="print"/>
          <a:srcRect/>
          <a:stretch>
            <a:fillRect/>
          </a:stretch>
        </p:blipFill>
        <p:spPr bwMode="auto">
          <a:xfrm>
            <a:off x="4333875" y="1257300"/>
            <a:ext cx="1704975" cy="1704975"/>
          </a:xfrm>
          <a:prstGeom prst="rect">
            <a:avLst/>
          </a:prstGeom>
          <a:noFill/>
          <a:ln w="25400">
            <a:solidFill>
              <a:schemeClr val="tx2"/>
            </a:solidFill>
            <a:miter lim="800000"/>
            <a:headEnd/>
            <a:tailEnd/>
          </a:ln>
        </p:spPr>
      </p:pic>
      <p:pic>
        <p:nvPicPr>
          <p:cNvPr id="29705" name="Picture 11" descr="mona_backwardN0_PD1cmp"/>
          <p:cNvPicPr>
            <a:picLocks noChangeAspect="1" noChangeArrowheads="1"/>
          </p:cNvPicPr>
          <p:nvPr/>
        </p:nvPicPr>
        <p:blipFill>
          <a:blip r:embed="rId8" cstate="print"/>
          <a:srcRect l="16655" t="2295" r="16655" b="16920"/>
          <a:stretch>
            <a:fillRect/>
          </a:stretch>
        </p:blipFill>
        <p:spPr bwMode="auto">
          <a:xfrm>
            <a:off x="6434138" y="3432175"/>
            <a:ext cx="1670050" cy="1985963"/>
          </a:xfrm>
          <a:prstGeom prst="rect">
            <a:avLst/>
          </a:prstGeom>
          <a:noFill/>
          <a:ln w="25400">
            <a:solidFill>
              <a:schemeClr val="tx2"/>
            </a:solidFill>
            <a:miter lim="800000"/>
            <a:headEnd/>
            <a:tailEnd/>
          </a:ln>
        </p:spPr>
      </p:pic>
      <p:grpSp>
        <p:nvGrpSpPr>
          <p:cNvPr id="29706" name="Group 14"/>
          <p:cNvGrpSpPr>
            <a:grpSpLocks/>
          </p:cNvGrpSpPr>
          <p:nvPr/>
        </p:nvGrpSpPr>
        <p:grpSpPr bwMode="auto">
          <a:xfrm>
            <a:off x="4627563" y="3433763"/>
            <a:ext cx="1662112" cy="1978025"/>
            <a:chOff x="4279" y="1034"/>
            <a:chExt cx="1047" cy="1246"/>
          </a:xfrm>
        </p:grpSpPr>
        <p:pic>
          <p:nvPicPr>
            <p:cNvPr id="29711" name="Picture 10" descr="mona_forwardN0_PD1cmp"/>
            <p:cNvPicPr>
              <a:picLocks noChangeAspect="1" noChangeArrowheads="1"/>
            </p:cNvPicPr>
            <p:nvPr/>
          </p:nvPicPr>
          <p:blipFill>
            <a:blip r:embed="rId9" cstate="print"/>
            <a:srcRect l="16853" t="2332" r="16853" b="17195"/>
            <a:stretch>
              <a:fillRect/>
            </a:stretch>
          </p:blipFill>
          <p:spPr bwMode="auto">
            <a:xfrm>
              <a:off x="4279" y="1034"/>
              <a:ext cx="1047" cy="1246"/>
            </a:xfrm>
            <a:prstGeom prst="rect">
              <a:avLst/>
            </a:prstGeom>
            <a:noFill/>
            <a:ln w="25400">
              <a:solidFill>
                <a:schemeClr val="tx2"/>
              </a:solidFill>
              <a:miter lim="800000"/>
              <a:headEnd/>
              <a:tailEnd/>
            </a:ln>
          </p:spPr>
        </p:pic>
        <p:sp>
          <p:nvSpPr>
            <p:cNvPr id="29712" name="Oval 12"/>
            <p:cNvSpPr>
              <a:spLocks noChangeArrowheads="1"/>
            </p:cNvSpPr>
            <p:nvPr/>
          </p:nvSpPr>
          <p:spPr bwMode="auto">
            <a:xfrm>
              <a:off x="4840" y="1264"/>
              <a:ext cx="187" cy="329"/>
            </a:xfrm>
            <a:prstGeom prst="ellipse">
              <a:avLst/>
            </a:prstGeom>
            <a:noFill/>
            <a:ln w="22225" cap="rnd">
              <a:solidFill>
                <a:srgbClr val="FFFF99"/>
              </a:solidFill>
              <a:prstDash val="sysDot"/>
              <a:round/>
              <a:headEnd/>
              <a:tailEnd/>
            </a:ln>
          </p:spPr>
          <p:txBody>
            <a:bodyPr wrap="none" anchor="ctr"/>
            <a:lstStyle/>
            <a:p>
              <a:endParaRPr lang="zh-CN" altLang="en-US">
                <a:ea typeface="宋体" pitchFamily="2" charset="-122"/>
              </a:endParaRPr>
            </a:p>
          </p:txBody>
        </p:sp>
        <p:sp>
          <p:nvSpPr>
            <p:cNvPr id="29713" name="Oval 13"/>
            <p:cNvSpPr>
              <a:spLocks noChangeArrowheads="1"/>
            </p:cNvSpPr>
            <p:nvPr/>
          </p:nvSpPr>
          <p:spPr bwMode="auto">
            <a:xfrm>
              <a:off x="4664" y="1634"/>
              <a:ext cx="314" cy="291"/>
            </a:xfrm>
            <a:prstGeom prst="ellipse">
              <a:avLst/>
            </a:prstGeom>
            <a:noFill/>
            <a:ln w="22225" cap="rnd">
              <a:solidFill>
                <a:srgbClr val="FFFF99"/>
              </a:solidFill>
              <a:prstDash val="sysDot"/>
              <a:round/>
              <a:headEnd/>
              <a:tailEnd/>
            </a:ln>
          </p:spPr>
          <p:txBody>
            <a:bodyPr wrap="none" anchor="ctr"/>
            <a:lstStyle/>
            <a:p>
              <a:endParaRPr lang="zh-CN" altLang="en-US">
                <a:ea typeface="宋体" pitchFamily="2" charset="-122"/>
              </a:endParaRPr>
            </a:p>
          </p:txBody>
        </p:sp>
      </p:grpSp>
      <p:sp>
        <p:nvSpPr>
          <p:cNvPr id="29707" name="Rectangle 15"/>
          <p:cNvSpPr>
            <a:spLocks noChangeArrowheads="1"/>
          </p:cNvSpPr>
          <p:nvPr/>
        </p:nvSpPr>
        <p:spPr bwMode="auto">
          <a:xfrm>
            <a:off x="6265863" y="1376363"/>
            <a:ext cx="1674812" cy="652462"/>
          </a:xfrm>
          <a:prstGeom prst="rect">
            <a:avLst/>
          </a:prstGeom>
          <a:noFill/>
          <a:ln w="9525">
            <a:noFill/>
            <a:miter lim="800000"/>
            <a:headEnd/>
            <a:tailEnd/>
          </a:ln>
        </p:spPr>
        <p:txBody>
          <a:bodyPr wrap="none" anchor="ctr"/>
          <a:lstStyle/>
          <a:p>
            <a:pPr algn="ctr"/>
            <a:r>
              <a:rPr lang="en-US" altLang="zh-CN">
                <a:latin typeface="Comic Sans MS" pitchFamily="66" charset="0"/>
                <a:ea typeface="Arial Unicode MS" pitchFamily="34" charset="-122"/>
                <a:cs typeface="Arial Unicode MS" pitchFamily="34" charset="-122"/>
              </a:rPr>
              <a:t>Simulated</a:t>
            </a:r>
          </a:p>
          <a:p>
            <a:pPr algn="ctr"/>
            <a:r>
              <a:rPr lang="en-US" altLang="zh-CN">
                <a:latin typeface="Comic Sans MS" pitchFamily="66" charset="0"/>
                <a:ea typeface="Arial Unicode MS" pitchFamily="34" charset="-122"/>
                <a:cs typeface="Arial Unicode MS" pitchFamily="34" charset="-122"/>
              </a:rPr>
              <a:t>Dataset</a:t>
            </a:r>
          </a:p>
        </p:txBody>
      </p:sp>
      <p:sp>
        <p:nvSpPr>
          <p:cNvPr id="29708" name="Rectangle 16"/>
          <p:cNvSpPr>
            <a:spLocks noChangeArrowheads="1"/>
          </p:cNvSpPr>
          <p:nvPr/>
        </p:nvSpPr>
        <p:spPr bwMode="auto">
          <a:xfrm>
            <a:off x="6978650" y="2744788"/>
            <a:ext cx="1884363" cy="652462"/>
          </a:xfrm>
          <a:prstGeom prst="rect">
            <a:avLst/>
          </a:prstGeom>
          <a:noFill/>
          <a:ln w="9525">
            <a:noFill/>
            <a:miter lim="800000"/>
            <a:headEnd/>
            <a:tailEnd/>
          </a:ln>
        </p:spPr>
        <p:txBody>
          <a:bodyPr wrap="none" anchor="ctr"/>
          <a:lstStyle/>
          <a:p>
            <a:pPr algn="ctr"/>
            <a:r>
              <a:rPr lang="en-US" altLang="zh-CN">
                <a:latin typeface="Comic Sans MS" pitchFamily="66" charset="0"/>
                <a:ea typeface="宋体" pitchFamily="2" charset="-122"/>
              </a:rPr>
              <a:t>Real</a:t>
            </a:r>
          </a:p>
          <a:p>
            <a:pPr algn="ctr"/>
            <a:r>
              <a:rPr lang="en-US" altLang="zh-CN">
                <a:latin typeface="Comic Sans MS" pitchFamily="66" charset="0"/>
                <a:ea typeface="宋体" pitchFamily="2" charset="-122"/>
              </a:rPr>
              <a:t>Dataset</a:t>
            </a:r>
          </a:p>
        </p:txBody>
      </p:sp>
      <p:sp>
        <p:nvSpPr>
          <p:cNvPr id="29709" name="Rectangle 18"/>
          <p:cNvSpPr>
            <a:spLocks noChangeArrowheads="1"/>
          </p:cNvSpPr>
          <p:nvPr/>
        </p:nvSpPr>
        <p:spPr bwMode="auto">
          <a:xfrm>
            <a:off x="4521200" y="5354638"/>
            <a:ext cx="1884363" cy="404812"/>
          </a:xfrm>
          <a:prstGeom prst="rect">
            <a:avLst/>
          </a:prstGeom>
          <a:noFill/>
          <a:ln w="9525">
            <a:noFill/>
            <a:miter lim="800000"/>
            <a:headEnd/>
            <a:tailEnd/>
          </a:ln>
        </p:spPr>
        <p:txBody>
          <a:bodyPr wrap="none" anchor="ctr"/>
          <a:lstStyle/>
          <a:p>
            <a:pPr algn="ctr"/>
            <a:r>
              <a:rPr lang="en-US" altLang="zh-CN" sz="1400">
                <a:solidFill>
                  <a:srgbClr val="00FF00"/>
                </a:solidFill>
                <a:latin typeface="Comic Sans MS" pitchFamily="66" charset="0"/>
                <a:ea typeface="宋体" pitchFamily="2" charset="-122"/>
              </a:rPr>
              <a:t>Forward Warping</a:t>
            </a:r>
          </a:p>
        </p:txBody>
      </p:sp>
      <p:sp>
        <p:nvSpPr>
          <p:cNvPr id="29710" name="Rectangle 19"/>
          <p:cNvSpPr>
            <a:spLocks noChangeArrowheads="1"/>
          </p:cNvSpPr>
          <p:nvPr/>
        </p:nvSpPr>
        <p:spPr bwMode="auto">
          <a:xfrm>
            <a:off x="6330950" y="5345113"/>
            <a:ext cx="1884363" cy="404812"/>
          </a:xfrm>
          <a:prstGeom prst="rect">
            <a:avLst/>
          </a:prstGeom>
          <a:noFill/>
          <a:ln w="9525">
            <a:noFill/>
            <a:miter lim="800000"/>
            <a:headEnd/>
            <a:tailEnd/>
          </a:ln>
        </p:spPr>
        <p:txBody>
          <a:bodyPr wrap="none" anchor="ctr"/>
          <a:lstStyle/>
          <a:p>
            <a:pPr algn="ctr"/>
            <a:r>
              <a:rPr lang="en-US" altLang="zh-CN" sz="1400">
                <a:solidFill>
                  <a:srgbClr val="00FF00"/>
                </a:solidFill>
                <a:latin typeface="Comic Sans MS" pitchFamily="66" charset="0"/>
                <a:ea typeface="宋体" pitchFamily="2" charset="-122"/>
              </a:rPr>
              <a:t>Seamless Warping</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a:spLocks/>
          </p:cNvSpPr>
          <p:nvPr/>
        </p:nvSpPr>
        <p:spPr bwMode="auto">
          <a:xfrm>
            <a:off x="562708" y="1308294"/>
            <a:ext cx="8187397" cy="275726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4400" b="0" i="0" u="none" strike="noStrike" kern="0" cap="none" spc="0" normalizeH="0" baseline="0" noProof="0" dirty="0" smtClean="0">
                <a:ln>
                  <a:noFill/>
                </a:ln>
                <a:solidFill>
                  <a:schemeClr val="bg1">
                    <a:lumMod val="60000"/>
                    <a:lumOff val="40000"/>
                  </a:schemeClr>
                </a:solidFill>
                <a:effectLst/>
                <a:uLnTx/>
                <a:uFillTx/>
                <a:latin typeface="+mj-lt"/>
                <a:ea typeface="+mj-ea"/>
                <a:cs typeface="+mj-cs"/>
              </a:rPr>
              <a:t/>
            </a:r>
            <a:br>
              <a:rPr kumimoji="0" lang="en-US" altLang="zh-CN" sz="4400" b="0" i="0" u="none" strike="noStrike" kern="0" cap="none" spc="0" normalizeH="0" baseline="0" noProof="0" dirty="0" smtClean="0">
                <a:ln>
                  <a:noFill/>
                </a:ln>
                <a:solidFill>
                  <a:schemeClr val="bg1">
                    <a:lumMod val="60000"/>
                    <a:lumOff val="40000"/>
                  </a:schemeClr>
                </a:solidFill>
                <a:effectLst/>
                <a:uLnTx/>
                <a:uFillTx/>
                <a:latin typeface="+mj-lt"/>
                <a:ea typeface="+mj-ea"/>
                <a:cs typeface="+mj-cs"/>
              </a:rPr>
            </a:br>
            <a:r>
              <a:rPr lang="en-US" altLang="zh-CN" sz="4800" kern="0" dirty="0" smtClean="0">
                <a:solidFill>
                  <a:schemeClr val="tx2"/>
                </a:solidFill>
                <a:latin typeface="Arial" pitchFamily="34" charset="0"/>
                <a:ea typeface="Arial Unicode MS" pitchFamily="34" charset="-122"/>
                <a:cs typeface="Arial" pitchFamily="34" charset="0"/>
              </a:rPr>
              <a:t>Optimized Tensor Estimation</a:t>
            </a:r>
            <a:endParaRPr lang="zh-CN" altLang="en-US" sz="4800" kern="0" dirty="0">
              <a:solidFill>
                <a:schemeClr val="tx2"/>
              </a:solidFill>
              <a:latin typeface="Arial" pitchFamily="34" charset="0"/>
              <a:ea typeface="Arial Unicode MS" pitchFamily="34" charset="-122"/>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D:\xdr\txt\paper\conferences\HBM\HBM2009\Dongrong\Figure1.tif"/>
          <p:cNvPicPr>
            <a:picLocks noChangeAspect="1" noChangeArrowheads="1"/>
          </p:cNvPicPr>
          <p:nvPr/>
        </p:nvPicPr>
        <p:blipFill>
          <a:blip r:embed="rId2" cstate="print"/>
          <a:srcRect/>
          <a:stretch>
            <a:fillRect/>
          </a:stretch>
        </p:blipFill>
        <p:spPr bwMode="auto">
          <a:xfrm>
            <a:off x="4951266" y="773722"/>
            <a:ext cx="3939515" cy="3863034"/>
          </a:xfrm>
          <a:prstGeom prst="rect">
            <a:avLst/>
          </a:prstGeom>
          <a:noFill/>
        </p:spPr>
      </p:pic>
      <p:sp>
        <p:nvSpPr>
          <p:cNvPr id="11" name="灯片编号占位符 6"/>
          <p:cNvSpPr>
            <a:spLocks noGrp="1"/>
          </p:cNvSpPr>
          <p:nvPr>
            <p:ph type="sldNum" sz="quarter" idx="12"/>
          </p:nvPr>
        </p:nvSpPr>
        <p:spPr>
          <a:xfrm>
            <a:off x="6524516" y="6356350"/>
            <a:ext cx="2162284" cy="365125"/>
          </a:xfrm>
        </p:spPr>
        <p:txBody>
          <a:bodyPr/>
          <a:lstStyle/>
          <a:p>
            <a:fld id="{0C913308-F349-4B6D-A68A-DD1791B4A57B}" type="slidenum">
              <a:rPr lang="zh-CN" altLang="en-US" smtClean="0"/>
              <a:pPr/>
              <a:t>11</a:t>
            </a:fld>
            <a:endParaRPr lang="zh-CN" altLang="en-US"/>
          </a:p>
        </p:txBody>
      </p:sp>
      <p:sp>
        <p:nvSpPr>
          <p:cNvPr id="6" name="矩形 5"/>
          <p:cNvSpPr/>
          <p:nvPr/>
        </p:nvSpPr>
        <p:spPr>
          <a:xfrm>
            <a:off x="309491" y="1097281"/>
            <a:ext cx="4712676" cy="5016758"/>
          </a:xfrm>
          <a:prstGeom prst="rect">
            <a:avLst/>
          </a:prstGeom>
        </p:spPr>
        <p:txBody>
          <a:bodyPr wrap="square">
            <a:spAutoFit/>
          </a:bodyPr>
          <a:lstStyle/>
          <a:p>
            <a:r>
              <a:rPr lang="en-US" altLang="zh-CN" sz="3200" dirty="0" smtClean="0">
                <a:solidFill>
                  <a:srgbClr val="FFFF00"/>
                </a:solidFill>
              </a:rPr>
              <a:t>Algorithm</a:t>
            </a:r>
          </a:p>
          <a:p>
            <a:endParaRPr lang="en-US" altLang="zh-CN" dirty="0" smtClean="0"/>
          </a:p>
          <a:p>
            <a:r>
              <a:rPr lang="en-US" altLang="zh-CN" dirty="0" smtClean="0"/>
              <a:t> - Smallest combination of  DWI along gradient directions with  the smallest </a:t>
            </a:r>
            <a:r>
              <a:rPr lang="en-US" altLang="zh-CN" i="1" dirty="0" smtClean="0">
                <a:solidFill>
                  <a:srgbClr val="FFFF00"/>
                </a:solidFill>
              </a:rPr>
              <a:t>Condition Number</a:t>
            </a:r>
            <a:r>
              <a:rPr lang="en-US" altLang="zh-CN" dirty="0" smtClean="0"/>
              <a:t>, usually evenly distributed in the 3D space, and optimal </a:t>
            </a:r>
            <a:r>
              <a:rPr lang="en-US" altLang="zh-CN" i="1" dirty="0" smtClean="0">
                <a:solidFill>
                  <a:srgbClr val="FFFF00"/>
                </a:solidFill>
              </a:rPr>
              <a:t>J</a:t>
            </a:r>
            <a:r>
              <a:rPr lang="en-US" altLang="zh-CN" i="1" dirty="0" smtClean="0"/>
              <a:t>, </a:t>
            </a:r>
            <a:r>
              <a:rPr lang="en-US" altLang="zh-CN" dirty="0" smtClean="0"/>
              <a:t>an index for better  image quality re FA &amp; positive definiteness of </a:t>
            </a:r>
            <a:r>
              <a:rPr lang="en-US" altLang="zh-CN" smtClean="0"/>
              <a:t>the </a:t>
            </a:r>
            <a:r>
              <a:rPr lang="en-US" altLang="zh-CN" smtClean="0"/>
              <a:t>tensors</a:t>
            </a:r>
          </a:p>
          <a:p>
            <a:endParaRPr lang="en-US" altLang="zh-CN" dirty="0" smtClean="0"/>
          </a:p>
          <a:p>
            <a:r>
              <a:rPr lang="en-US" altLang="zh-CN" i="1" dirty="0" smtClean="0"/>
              <a:t>- </a:t>
            </a:r>
            <a:r>
              <a:rPr lang="en-US" altLang="zh-CN" dirty="0" smtClean="0"/>
              <a:t>Expand the combination until the indices become worse</a:t>
            </a:r>
            <a:endParaRPr lang="en-US" altLang="zh-CN" i="1" dirty="0" smtClean="0"/>
          </a:p>
          <a:p>
            <a:endParaRPr lang="zh-CN" alt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2" descr="3565.jpg"/>
          <p:cNvPicPr>
            <a:picLocks noChangeAspect="1" noChangeArrowheads="1"/>
          </p:cNvPicPr>
          <p:nvPr/>
        </p:nvPicPr>
        <p:blipFill>
          <a:blip r:embed="rId2" cstate="print"/>
          <a:srcRect/>
          <a:stretch>
            <a:fillRect/>
          </a:stretch>
        </p:blipFill>
        <p:spPr bwMode="auto">
          <a:xfrm>
            <a:off x="1716257" y="1301577"/>
            <a:ext cx="6068921" cy="4235830"/>
          </a:xfrm>
          <a:prstGeom prst="rect">
            <a:avLst/>
          </a:prstGeom>
          <a:noFill/>
          <a:ln w="9525">
            <a:noFill/>
            <a:miter lim="800000"/>
            <a:headEnd/>
            <a:tailEnd/>
          </a:ln>
        </p:spPr>
      </p:pic>
      <p:sp>
        <p:nvSpPr>
          <p:cNvPr id="6" name="矩形 5"/>
          <p:cNvSpPr/>
          <p:nvPr/>
        </p:nvSpPr>
        <p:spPr>
          <a:xfrm>
            <a:off x="1373555" y="5607746"/>
            <a:ext cx="6630961" cy="1200329"/>
          </a:xfrm>
          <a:prstGeom prst="rect">
            <a:avLst/>
          </a:prstGeom>
        </p:spPr>
        <p:txBody>
          <a:bodyPr wrap="square">
            <a:spAutoFit/>
          </a:bodyPr>
          <a:lstStyle/>
          <a:p>
            <a:r>
              <a:rPr lang="en-US" altLang="zh-CN" b="1" dirty="0" smtClean="0"/>
              <a:t>Figure 2. (a) </a:t>
            </a:r>
            <a:r>
              <a:rPr lang="en-US" altLang="zh-CN" dirty="0" smtClean="0"/>
              <a:t>Correlation of a relative good dataset between individual DWI data and reference baseline data.</a:t>
            </a:r>
            <a:endParaRPr lang="zh-CN" altLang="en-US" dirty="0"/>
          </a:p>
        </p:txBody>
      </p:sp>
      <p:sp>
        <p:nvSpPr>
          <p:cNvPr id="7" name="矩形 6"/>
          <p:cNvSpPr/>
          <p:nvPr/>
        </p:nvSpPr>
        <p:spPr>
          <a:xfrm>
            <a:off x="520505" y="258020"/>
            <a:ext cx="8342141" cy="954107"/>
          </a:xfrm>
          <a:prstGeom prst="rect">
            <a:avLst/>
          </a:prstGeom>
        </p:spPr>
        <p:txBody>
          <a:bodyPr wrap="square">
            <a:spAutoFit/>
          </a:bodyPr>
          <a:lstStyle/>
          <a:p>
            <a:r>
              <a:rPr lang="en-US" altLang="zh-CN" sz="2800" dirty="0" smtClean="0">
                <a:solidFill>
                  <a:srgbClr val="FFFF00"/>
                </a:solidFill>
                <a:latin typeface="Comic Sans MS" pitchFamily="66" charset="0"/>
                <a:ea typeface="宋体" pitchFamily="2" charset="-122"/>
              </a:rPr>
              <a:t>Newly Added: </a:t>
            </a:r>
          </a:p>
          <a:p>
            <a:r>
              <a:rPr lang="en-US" altLang="zh-CN" sz="2800" dirty="0">
                <a:solidFill>
                  <a:srgbClr val="FFFF00"/>
                </a:solidFill>
                <a:latin typeface="Comic Sans MS" pitchFamily="66" charset="0"/>
                <a:ea typeface="宋体" pitchFamily="2" charset="-122"/>
              </a:rPr>
              <a:t> </a:t>
            </a:r>
            <a:r>
              <a:rPr lang="en-US" altLang="zh-CN" sz="2800" dirty="0" smtClean="0">
                <a:solidFill>
                  <a:srgbClr val="FFFF00"/>
                </a:solidFill>
                <a:latin typeface="Comic Sans MS" pitchFamily="66" charset="0"/>
                <a:ea typeface="宋体" pitchFamily="2" charset="-122"/>
              </a:rPr>
              <a:t>   Correlation between DWI &amp; baseline </a:t>
            </a:r>
            <a:r>
              <a:rPr lang="en-US" altLang="zh-CN" sz="2800" dirty="0">
                <a:solidFill>
                  <a:srgbClr val="FFFF00"/>
                </a:solidFill>
                <a:latin typeface="Comic Sans MS" pitchFamily="66" charset="0"/>
                <a:ea typeface="宋体" pitchFamily="2" charset="-122"/>
              </a:rPr>
              <a:t> </a:t>
            </a:r>
            <a:r>
              <a:rPr lang="en-US" altLang="zh-CN" sz="2800" dirty="0" smtClean="0">
                <a:solidFill>
                  <a:srgbClr val="FFFF00"/>
                </a:solidFill>
                <a:latin typeface="Comic Sans MS" pitchFamily="66" charset="0"/>
                <a:ea typeface="宋体" pitchFamily="2" charset="-122"/>
              </a:rPr>
              <a:t>images  </a:t>
            </a:r>
            <a:endParaRPr lang="zh-CN" altLang="en-US" sz="2800" dirty="0">
              <a:solidFill>
                <a:srgbClr val="FFFF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0" descr="3497_2.jpg"/>
          <p:cNvPicPr>
            <a:picLocks noChangeAspect="1" noChangeArrowheads="1"/>
          </p:cNvPicPr>
          <p:nvPr/>
        </p:nvPicPr>
        <p:blipFill>
          <a:blip r:embed="rId2" cstate="print"/>
          <a:srcRect/>
          <a:stretch>
            <a:fillRect/>
          </a:stretch>
        </p:blipFill>
        <p:spPr bwMode="auto">
          <a:xfrm>
            <a:off x="428596" y="779443"/>
            <a:ext cx="7948449" cy="4572032"/>
          </a:xfrm>
          <a:prstGeom prst="rect">
            <a:avLst/>
          </a:prstGeom>
          <a:noFill/>
          <a:ln w="9525">
            <a:noFill/>
            <a:miter lim="800000"/>
            <a:headEnd/>
            <a:tailEnd/>
          </a:ln>
        </p:spPr>
      </p:pic>
      <p:sp>
        <p:nvSpPr>
          <p:cNvPr id="5" name="矩形 4"/>
          <p:cNvSpPr/>
          <p:nvPr/>
        </p:nvSpPr>
        <p:spPr>
          <a:xfrm>
            <a:off x="1373557" y="5656567"/>
            <a:ext cx="5572164" cy="830997"/>
          </a:xfrm>
          <a:prstGeom prst="rect">
            <a:avLst/>
          </a:prstGeom>
        </p:spPr>
        <p:txBody>
          <a:bodyPr wrap="square">
            <a:spAutoFit/>
          </a:bodyPr>
          <a:lstStyle/>
          <a:p>
            <a:r>
              <a:rPr lang="en-US" altLang="zh-CN" b="1" dirty="0" smtClean="0"/>
              <a:t>Figure 2. (b) </a:t>
            </a:r>
            <a:r>
              <a:rPr lang="en-US" altLang="zh-CN" dirty="0" smtClean="0"/>
              <a:t>Correlation of a dataset that contain outliers on some image slices.</a:t>
            </a:r>
            <a:endParaRPr lang="zh-CN" altLang="en-US" dirty="0"/>
          </a:p>
        </p:txBody>
      </p:sp>
      <p:sp>
        <p:nvSpPr>
          <p:cNvPr id="7" name="上箭头 6"/>
          <p:cNvSpPr/>
          <p:nvPr/>
        </p:nvSpPr>
        <p:spPr>
          <a:xfrm rot="2495916">
            <a:off x="2456679" y="3030198"/>
            <a:ext cx="462277" cy="819828"/>
          </a:xfrm>
          <a:prstGeom prst="up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3286116" y="3494087"/>
            <a:ext cx="1428760" cy="646331"/>
          </a:xfrm>
          <a:prstGeom prst="rect">
            <a:avLst/>
          </a:prstGeom>
          <a:noFill/>
        </p:spPr>
        <p:txBody>
          <a:bodyPr wrap="square" rtlCol="0">
            <a:spAutoFit/>
          </a:bodyPr>
          <a:lstStyle/>
          <a:p>
            <a:r>
              <a:rPr lang="en-US" altLang="zh-CN" dirty="0" smtClean="0"/>
              <a:t>Slice to be excluded</a:t>
            </a:r>
            <a:endParaRPr lang="zh-CN" altLang="en-US" dirty="0"/>
          </a:p>
        </p:txBody>
      </p:sp>
      <p:sp>
        <p:nvSpPr>
          <p:cNvPr id="9" name="上箭头 8"/>
          <p:cNvSpPr/>
          <p:nvPr/>
        </p:nvSpPr>
        <p:spPr>
          <a:xfrm>
            <a:off x="4071934" y="2636831"/>
            <a:ext cx="462277" cy="819828"/>
          </a:xfrm>
          <a:prstGeom prst="up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上箭头 9"/>
          <p:cNvSpPr/>
          <p:nvPr/>
        </p:nvSpPr>
        <p:spPr>
          <a:xfrm>
            <a:off x="4714876" y="1993889"/>
            <a:ext cx="462277" cy="819828"/>
          </a:xfrm>
          <a:prstGeom prst="up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上箭头 10"/>
          <p:cNvSpPr/>
          <p:nvPr/>
        </p:nvSpPr>
        <p:spPr>
          <a:xfrm>
            <a:off x="6000760" y="1851013"/>
            <a:ext cx="462277" cy="819828"/>
          </a:xfrm>
          <a:prstGeom prst="up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上箭头 12"/>
          <p:cNvSpPr/>
          <p:nvPr/>
        </p:nvSpPr>
        <p:spPr>
          <a:xfrm rot="19371540">
            <a:off x="3165153" y="2514960"/>
            <a:ext cx="462277" cy="464529"/>
          </a:xfrm>
          <a:prstGeom prst="up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28662" y="285728"/>
            <a:ext cx="7582292" cy="830997"/>
          </a:xfrm>
          <a:prstGeom prst="rect">
            <a:avLst/>
          </a:prstGeom>
        </p:spPr>
        <p:txBody>
          <a:bodyPr wrap="square">
            <a:spAutoFit/>
          </a:bodyPr>
          <a:lstStyle/>
          <a:p>
            <a:r>
              <a:rPr lang="en-US" altLang="zh-CN" dirty="0" smtClean="0"/>
              <a:t>      A comparison between the results of our method and the manual work of human experts. </a:t>
            </a:r>
            <a:endParaRPr lang="zh-CN" altLang="en-US" dirty="0"/>
          </a:p>
        </p:txBody>
      </p:sp>
      <p:pic>
        <p:nvPicPr>
          <p:cNvPr id="5" name="Picture 5"/>
          <p:cNvPicPr>
            <a:picLocks noChangeAspect="1" noChangeArrowheads="1"/>
          </p:cNvPicPr>
          <p:nvPr/>
        </p:nvPicPr>
        <p:blipFill>
          <a:blip r:embed="rId2" cstate="print"/>
          <a:srcRect/>
          <a:stretch>
            <a:fillRect/>
          </a:stretch>
        </p:blipFill>
        <p:spPr bwMode="auto">
          <a:xfrm>
            <a:off x="1000100" y="1000108"/>
            <a:ext cx="7077071" cy="2547040"/>
          </a:xfrm>
          <a:prstGeom prst="rect">
            <a:avLst/>
          </a:prstGeom>
          <a:noFill/>
          <a:ln w="9525">
            <a:noFill/>
            <a:miter lim="800000"/>
            <a:headEnd/>
            <a:tailEnd/>
          </a:ln>
        </p:spPr>
      </p:pic>
      <p:pic>
        <p:nvPicPr>
          <p:cNvPr id="6" name="Picture 6"/>
          <p:cNvPicPr>
            <a:picLocks noChangeAspect="1" noChangeArrowheads="1"/>
          </p:cNvPicPr>
          <p:nvPr/>
        </p:nvPicPr>
        <p:blipFill>
          <a:blip r:embed="rId3" cstate="print"/>
          <a:srcRect/>
          <a:stretch>
            <a:fillRect/>
          </a:stretch>
        </p:blipFill>
        <p:spPr bwMode="auto">
          <a:xfrm>
            <a:off x="1000100" y="3571876"/>
            <a:ext cx="7072362" cy="2548520"/>
          </a:xfrm>
          <a:prstGeom prst="rect">
            <a:avLst/>
          </a:prstGeom>
          <a:noFill/>
          <a:ln w="9525">
            <a:noFill/>
            <a:miter lim="800000"/>
            <a:headEnd/>
            <a:tailEnd/>
          </a:ln>
        </p:spPr>
      </p:pic>
      <p:sp>
        <p:nvSpPr>
          <p:cNvPr id="7" name="矩形 6"/>
          <p:cNvSpPr/>
          <p:nvPr/>
        </p:nvSpPr>
        <p:spPr>
          <a:xfrm>
            <a:off x="883160" y="6197601"/>
            <a:ext cx="7643866" cy="400110"/>
          </a:xfrm>
          <a:prstGeom prst="rect">
            <a:avLst/>
          </a:prstGeom>
        </p:spPr>
        <p:txBody>
          <a:bodyPr wrap="square">
            <a:spAutoFit/>
          </a:bodyPr>
          <a:lstStyle/>
          <a:p>
            <a:r>
              <a:rPr lang="en-US" altLang="zh-CN" sz="2000" dirty="0" smtClean="0"/>
              <a:t>    No Optimization               Our Method            Manual Optimization</a:t>
            </a:r>
            <a:endParaRPr lang="zh-CN" altLang="en-US" sz="2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971964" y="2961467"/>
            <a:ext cx="6851843" cy="2457448"/>
          </a:xfrm>
          <a:prstGeom prst="rect">
            <a:avLst/>
          </a:prstGeom>
          <a:noFill/>
          <a:ln w="9525">
            <a:noFill/>
            <a:miter lim="800000"/>
            <a:headEnd/>
            <a:tailEnd/>
          </a:ln>
        </p:spPr>
      </p:pic>
      <p:pic>
        <p:nvPicPr>
          <p:cNvPr id="5" name="Picture 3"/>
          <p:cNvPicPr>
            <a:picLocks noChangeAspect="1" noChangeArrowheads="1"/>
          </p:cNvPicPr>
          <p:nvPr/>
        </p:nvPicPr>
        <p:blipFill>
          <a:blip r:embed="rId3" cstate="print"/>
          <a:srcRect/>
          <a:stretch>
            <a:fillRect/>
          </a:stretch>
        </p:blipFill>
        <p:spPr bwMode="auto">
          <a:xfrm>
            <a:off x="971964" y="389699"/>
            <a:ext cx="6843707" cy="2460659"/>
          </a:xfrm>
          <a:prstGeom prst="rect">
            <a:avLst/>
          </a:prstGeom>
          <a:noFill/>
          <a:ln w="9525">
            <a:noFill/>
            <a:miter lim="800000"/>
            <a:headEnd/>
            <a:tailEnd/>
          </a:ln>
        </p:spPr>
      </p:pic>
      <p:sp>
        <p:nvSpPr>
          <p:cNvPr id="6" name="矩形 5"/>
          <p:cNvSpPr/>
          <p:nvPr/>
        </p:nvSpPr>
        <p:spPr>
          <a:xfrm>
            <a:off x="775016" y="5460724"/>
            <a:ext cx="7792208" cy="1200329"/>
          </a:xfrm>
          <a:prstGeom prst="rect">
            <a:avLst/>
          </a:prstGeom>
        </p:spPr>
        <p:txBody>
          <a:bodyPr wrap="square">
            <a:spAutoFit/>
          </a:bodyPr>
          <a:lstStyle/>
          <a:p>
            <a:r>
              <a:rPr lang="en-US" altLang="zh-CN" b="1" dirty="0" smtClean="0"/>
              <a:t>Figure 3. Left</a:t>
            </a:r>
            <a:r>
              <a:rPr lang="en-US" altLang="zh-CN" dirty="0" smtClean="0"/>
              <a:t>: DT image without optimization. </a:t>
            </a:r>
            <a:r>
              <a:rPr lang="en-US" altLang="zh-CN" b="1" dirty="0" smtClean="0"/>
              <a:t>Middle</a:t>
            </a:r>
            <a:r>
              <a:rPr lang="en-US" altLang="zh-CN" dirty="0" smtClean="0"/>
              <a:t>: Result of our proposed method. </a:t>
            </a:r>
            <a:r>
              <a:rPr lang="en-US" altLang="zh-CN" b="1" dirty="0" smtClean="0"/>
              <a:t>Right</a:t>
            </a:r>
            <a:r>
              <a:rPr lang="en-US" altLang="zh-CN" dirty="0" smtClean="0"/>
              <a:t>: Manual result by human technicians.</a:t>
            </a:r>
            <a:endParaRPr lang="zh-CN" alt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04838" y="2311400"/>
            <a:ext cx="7772400" cy="1143000"/>
          </a:xfrm>
        </p:spPr>
        <p:txBody>
          <a:bodyPr/>
          <a:lstStyle/>
          <a:p>
            <a:pPr eaLnBrk="1" hangingPunct="1"/>
            <a:r>
              <a:rPr lang="en-US" altLang="zh-CN" sz="6600" smtClean="0">
                <a:ea typeface="宋体" pitchFamily="2" charset="-122"/>
              </a:rPr>
              <a:t>Thank you</a:t>
            </a:r>
            <a:endParaRPr lang="zh-CN" altLang="en-US" sz="6600" smtClean="0">
              <a:ea typeface="宋体" pitchFamily="2" charset="-122"/>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
      <a:dk1>
        <a:srgbClr val="000000"/>
      </a:dk1>
      <a:lt1>
        <a:srgbClr val="FFFFFF"/>
      </a:lt1>
      <a:dk2>
        <a:srgbClr val="08087C"/>
      </a:dk2>
      <a:lt2>
        <a:srgbClr val="FFFF00"/>
      </a:lt2>
      <a:accent1>
        <a:srgbClr val="FF9900"/>
      </a:accent1>
      <a:accent2>
        <a:srgbClr val="00FFFF"/>
      </a:accent2>
      <a:accent3>
        <a:srgbClr val="AAAABF"/>
      </a:accent3>
      <a:accent4>
        <a:srgbClr val="DADADA"/>
      </a:accent4>
      <a:accent5>
        <a:srgbClr val="FFCAAA"/>
      </a:accent5>
      <a:accent6>
        <a:srgbClr val="00E7E7"/>
      </a:accent6>
      <a:hlink>
        <a:srgbClr val="FF0000"/>
      </a:hlink>
      <a:folHlink>
        <a:srgbClr val="969696"/>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25400" cap="flat" cmpd="sng" algn="ctr">
          <a:solidFill>
            <a:schemeClr val="tx2"/>
          </a:solidFill>
          <a:prstDash val="solid"/>
          <a:round/>
          <a:headEnd type="none" w="med" len="med"/>
          <a:tailEnd type="arrow" w="lg" len="lg"/>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25400" cap="flat" cmpd="sng" algn="ctr">
          <a:solidFill>
            <a:schemeClr val="tx2"/>
          </a:solidFill>
          <a:prstDash val="solid"/>
          <a:round/>
          <a:headEnd type="none" w="med" len="med"/>
          <a:tailEnd type="arrow" w="lg" len="lg"/>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6525</TotalTime>
  <Words>542</Words>
  <Application>Microsoft Office PowerPoint</Application>
  <PresentationFormat>全屏显示(4:3)</PresentationFormat>
  <Paragraphs>103</Paragraphs>
  <Slides>16</Slides>
  <Notes>6</Notes>
  <HiddenSlides>0</HiddenSlides>
  <MMClips>1</MMClips>
  <ScaleCrop>false</ScaleCrop>
  <HeadingPairs>
    <vt:vector size="4" baseType="variant">
      <vt:variant>
        <vt:lpstr>主题</vt:lpstr>
      </vt:variant>
      <vt:variant>
        <vt:i4>1</vt:i4>
      </vt:variant>
      <vt:variant>
        <vt:lpstr>幻灯片标题</vt:lpstr>
      </vt:variant>
      <vt:variant>
        <vt:i4>16</vt:i4>
      </vt:variant>
    </vt:vector>
  </HeadingPairs>
  <TitlesOfParts>
    <vt:vector size="17" baseType="lpstr">
      <vt:lpstr>Default Design</vt:lpstr>
      <vt:lpstr>New Features Added to  Our DTI Package </vt:lpstr>
      <vt:lpstr>            </vt:lpstr>
      <vt:lpstr>幻灯片 3</vt:lpstr>
      <vt:lpstr>幻灯片 4</vt:lpstr>
      <vt:lpstr>幻灯片 5</vt:lpstr>
      <vt:lpstr>幻灯片 6</vt:lpstr>
      <vt:lpstr>幻灯片 7</vt:lpstr>
      <vt:lpstr>Our New Warping Frame</vt:lpstr>
      <vt:lpstr>Seamless DTI Warping</vt:lpstr>
      <vt:lpstr>幻灯片 10</vt:lpstr>
      <vt:lpstr>幻灯片 11</vt:lpstr>
      <vt:lpstr>幻灯片 12</vt:lpstr>
      <vt:lpstr>幻灯片 13</vt:lpstr>
      <vt:lpstr>幻灯片 14</vt:lpstr>
      <vt:lpstr>幻灯片 15</vt:lpstr>
      <vt:lpstr>Thank you</vt:lpstr>
    </vt:vector>
  </TitlesOfParts>
  <Company>CBIC, Johns Hopkins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Warping Diffusion Tensor Images</dc:title>
  <dc:creator>xdr</dc:creator>
  <cp:lastModifiedBy>XU, Dongrong</cp:lastModifiedBy>
  <cp:revision>887</cp:revision>
  <dcterms:created xsi:type="dcterms:W3CDTF">2002-07-03T15:57:19Z</dcterms:created>
  <dcterms:modified xsi:type="dcterms:W3CDTF">2009-06-18T20:36:00Z</dcterms:modified>
</cp:coreProperties>
</file>