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5"/>
  </p:notesMasterIdLst>
  <p:sldIdLst>
    <p:sldId id="256" r:id="rId2"/>
    <p:sldId id="371" r:id="rId3"/>
    <p:sldId id="337" r:id="rId4"/>
    <p:sldId id="369" r:id="rId5"/>
    <p:sldId id="366" r:id="rId6"/>
    <p:sldId id="370" r:id="rId7"/>
    <p:sldId id="368" r:id="rId8"/>
    <p:sldId id="367" r:id="rId9"/>
    <p:sldId id="365" r:id="rId10"/>
    <p:sldId id="341" r:id="rId11"/>
    <p:sldId id="373" r:id="rId12"/>
    <p:sldId id="342" r:id="rId13"/>
    <p:sldId id="363" r:id="rId14"/>
    <p:sldId id="345" r:id="rId15"/>
    <p:sldId id="360" r:id="rId16"/>
    <p:sldId id="375" r:id="rId17"/>
    <p:sldId id="376" r:id="rId18"/>
    <p:sldId id="361" r:id="rId19"/>
    <p:sldId id="356" r:id="rId20"/>
    <p:sldId id="358" r:id="rId21"/>
    <p:sldId id="348" r:id="rId22"/>
    <p:sldId id="364" r:id="rId23"/>
    <p:sldId id="362" r:id="rId24"/>
    <p:sldId id="349" r:id="rId25"/>
    <p:sldId id="350" r:id="rId26"/>
    <p:sldId id="351" r:id="rId27"/>
    <p:sldId id="352" r:id="rId28"/>
    <p:sldId id="353" r:id="rId29"/>
    <p:sldId id="372" r:id="rId30"/>
    <p:sldId id="326" r:id="rId31"/>
    <p:sldId id="327" r:id="rId32"/>
    <p:sldId id="323" r:id="rId33"/>
    <p:sldId id="35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  <a:srgbClr val="77C969"/>
    <a:srgbClr val="4EE463"/>
    <a:srgbClr val="CC3300"/>
    <a:srgbClr val="590D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>
      <p:cViewPr>
        <p:scale>
          <a:sx n="50" d="100"/>
          <a:sy n="50" d="100"/>
        </p:scale>
        <p:origin x="-10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4980E-B65F-48E0-8D5E-CA6D63BEB178}" type="datetimeFigureOut">
              <a:rPr lang="en-US" smtClean="0"/>
              <a:pPr/>
              <a:t>6/18/2009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5D64B-F01E-4475-9840-F1ED19F40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2AE8F-29AF-4B59-A707-61E21E42CA8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1D1A-CBC0-4351-80FD-6D3E27B856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1E603-052D-481A-BEE1-85B2E491E2E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E2508-DE07-4560-AB5F-7E424E95A7C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B3D1B-D149-4174-A3FC-3ABFEB6A203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ED66AB-623A-4705-9065-0C18F2FD059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1970A-E3ED-4C61-A3A5-394784ED9FB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64B03-7B8B-435D-AB68-08A8513800A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17F9C-C3FF-4378-99AC-91A5AE6FD48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66149C-B0F3-4EC0-BB6C-EFAEDB8F34E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08A9EC-BF96-41B3-9C8B-EA87E3C2CA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52366B-8509-4062-816A-D9A250B76DF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8BEF71-755E-425E-82A7-29902F554A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447800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Integrating GUI and Command Line Tool Design and Development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733800"/>
            <a:ext cx="7772400" cy="11997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Xenios Papademetris</a:t>
            </a:r>
          </a:p>
          <a:p>
            <a:r>
              <a:rPr lang="en-US" dirty="0" smtClean="0"/>
              <a:t>Departments </a:t>
            </a:r>
            <a:r>
              <a:rPr lang="en-US" dirty="0"/>
              <a:t>of Diagnostic Radiology</a:t>
            </a:r>
          </a:p>
          <a:p>
            <a:r>
              <a:rPr lang="en-US" dirty="0" smtClean="0"/>
              <a:t>and Biomedical Engineering</a:t>
            </a:r>
          </a:p>
          <a:p>
            <a:r>
              <a:rPr lang="en-US" dirty="0" smtClean="0"/>
              <a:t>Yale University School of Medicine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4325" y="0"/>
            <a:ext cx="1209675" cy="132397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52538" cy="1328738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/>
              <a:t>command line won’t die …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800" dirty="0" smtClean="0"/>
              <a:t>		… </a:t>
            </a:r>
            <a:r>
              <a:rPr lang="en-US" sz="2800" dirty="0" smtClean="0"/>
              <a:t>even </a:t>
            </a:r>
            <a:r>
              <a:rPr lang="en-US" sz="2800" dirty="0" smtClean="0"/>
              <a:t>Macs have it now.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304800" y="1600200"/>
            <a:ext cx="65532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en-US" dirty="0" smtClean="0">
                <a:latin typeface="Arial" pitchFamily="34" charset="0"/>
                <a:cs typeface="Arial" pitchFamily="34" charset="0"/>
              </a:rPr>
              <a:t> bis_nonlinearintensityregister.tcl -spacing 12 -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initialmode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rigid         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MNI_T1_1mm_stripped.nii.gz –inp2 Test_stripped.hdr</a:t>
            </a:r>
          </a:p>
        </p:txBody>
      </p:sp>
      <p:pic>
        <p:nvPicPr>
          <p:cNvPr id="5" name="Picture 4" descr="reg2.png"/>
          <p:cNvPicPr>
            <a:picLocks noChangeAspect="1"/>
          </p:cNvPicPr>
          <p:nvPr/>
        </p:nvPicPr>
        <p:blipFill>
          <a:blip r:embed="rId2" cstate="print"/>
          <a:srcRect b="6203"/>
          <a:stretch>
            <a:fillRect/>
          </a:stretch>
        </p:blipFill>
        <p:spPr>
          <a:xfrm>
            <a:off x="3657600" y="2895599"/>
            <a:ext cx="5181600" cy="3780155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>
            <a:off x="1295400" y="2362200"/>
            <a:ext cx="2209800" cy="2133600"/>
          </a:xfrm>
          <a:prstGeom prst="straightConnector1">
            <a:avLst/>
          </a:prstGeom>
          <a:ln w="53975" cap="sq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Some background:  BioImage Suite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Problems with Supporting Multiple Interfaces</a:t>
            </a:r>
          </a:p>
          <a:p>
            <a:endParaRPr lang="en-US" dirty="0" smtClean="0"/>
          </a:p>
          <a:p>
            <a:r>
              <a:rPr lang="en-US" dirty="0" smtClean="0"/>
              <a:t>The BioImage Suite 3 Object Oriented Algorithm Design</a:t>
            </a:r>
          </a:p>
          <a:p>
            <a:endParaRPr lang="en-US" dirty="0" smtClean="0"/>
          </a:p>
          <a:p>
            <a:r>
              <a:rPr lang="en-US" dirty="0" smtClean="0"/>
              <a:t>Parameter Handling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Started life as a Cardiac Image Analysis Tool (1996)</a:t>
            </a:r>
          </a:p>
          <a:p>
            <a:endParaRPr lang="en-US" dirty="0" smtClean="0"/>
          </a:p>
          <a:p>
            <a:r>
              <a:rPr lang="en-US" dirty="0" smtClean="0"/>
              <a:t>Expanded into neuroimaging for epilepsy (2001)</a:t>
            </a:r>
          </a:p>
          <a:p>
            <a:endParaRPr lang="en-US" dirty="0" smtClean="0"/>
          </a:p>
          <a:p>
            <a:r>
              <a:rPr lang="en-US" dirty="0" smtClean="0"/>
              <a:t>Since then other applications in diabetes/molecular imaging/tissue engineering</a:t>
            </a:r>
          </a:p>
          <a:p>
            <a:endParaRPr lang="en-US" dirty="0" smtClean="0"/>
          </a:p>
          <a:p>
            <a:r>
              <a:rPr lang="en-US" dirty="0" smtClean="0"/>
              <a:t>Anatomical/fMRI/DTI/Interactive Segmentation/Data Assembly etc. </a:t>
            </a:r>
          </a:p>
          <a:p>
            <a:endParaRPr lang="en-US" dirty="0" smtClean="0"/>
          </a:p>
          <a:p>
            <a:r>
              <a:rPr lang="en-US" dirty="0" smtClean="0"/>
              <a:t>First public release January 2007 (2.0)</a:t>
            </a:r>
          </a:p>
          <a:p>
            <a:endParaRPr lang="en-US" dirty="0" smtClean="0"/>
          </a:p>
          <a:p>
            <a:r>
              <a:rPr lang="en-US" dirty="0" smtClean="0"/>
              <a:t>Current version 2.6.1 (stable) 3.0beta 1(testing)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Used for </a:t>
            </a:r>
            <a:r>
              <a:rPr lang="en-US" dirty="0" err="1" smtClean="0"/>
              <a:t>Neuro</a:t>
            </a:r>
            <a:r>
              <a:rPr lang="en-US" dirty="0" smtClean="0"/>
              <a:t> and Non-</a:t>
            </a:r>
            <a:r>
              <a:rPr lang="en-US" dirty="0" err="1" smtClean="0"/>
              <a:t>Neuro</a:t>
            </a:r>
            <a:r>
              <a:rPr lang="en-US" dirty="0" smtClean="0"/>
              <a:t> Applications	</a:t>
            </a:r>
            <a:endParaRPr lang="en-US" dirty="0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627056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768074"/>
            <a:ext cx="6132841" cy="408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3528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Multiplatform Open Source</a:t>
            </a:r>
          </a:p>
          <a:p>
            <a:endParaRPr lang="en-US" dirty="0" smtClean="0"/>
          </a:p>
          <a:p>
            <a:r>
              <a:rPr lang="en-US" dirty="0" smtClean="0"/>
              <a:t>Developed in a combination of </a:t>
            </a:r>
            <a:r>
              <a:rPr lang="en-US" dirty="0" err="1" smtClean="0"/>
              <a:t>Tcl</a:t>
            </a:r>
            <a:r>
              <a:rPr lang="en-US" dirty="0" smtClean="0"/>
              <a:t> and C++ </a:t>
            </a:r>
          </a:p>
          <a:p>
            <a:endParaRPr lang="en-US" dirty="0" smtClean="0"/>
          </a:p>
          <a:p>
            <a:r>
              <a:rPr lang="en-US" dirty="0" smtClean="0"/>
              <a:t>Uses a lot of VTK and a little ITK</a:t>
            </a:r>
          </a:p>
          <a:p>
            <a:endParaRPr lang="en-US" dirty="0" smtClean="0"/>
          </a:p>
          <a:p>
            <a:r>
              <a:rPr lang="en-US" b="1" dirty="0" smtClean="0"/>
              <a:t>Not a single application but a set of components which are grouped to form customized applications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 smtClean="0"/>
              <a:t>Design Philosophy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371600"/>
            <a:ext cx="520270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28600" y="1524000"/>
            <a:ext cx="3429000" cy="4525963"/>
          </a:xfrm>
        </p:spPr>
        <p:txBody>
          <a:bodyPr/>
          <a:lstStyle/>
          <a:p>
            <a:r>
              <a:rPr lang="en-US" dirty="0" smtClean="0"/>
              <a:t>On Slice + 3D Rendering</a:t>
            </a:r>
          </a:p>
          <a:p>
            <a:endParaRPr lang="en-US" dirty="0" smtClean="0"/>
          </a:p>
          <a:p>
            <a:r>
              <a:rPr lang="en-US" dirty="0" smtClean="0"/>
              <a:t>Embedded </a:t>
            </a:r>
            <a:r>
              <a:rPr lang="en-US" dirty="0" err="1" smtClean="0"/>
              <a:t>Talairach</a:t>
            </a:r>
            <a:r>
              <a:rPr lang="en-US" dirty="0" smtClean="0"/>
              <a:t>/MNI coordinates (if </a:t>
            </a:r>
            <a:r>
              <a:rPr lang="en-US" dirty="0" err="1" smtClean="0"/>
              <a:t>neuro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Custom </a:t>
            </a:r>
            <a:r>
              <a:rPr lang="en-US" dirty="0" err="1" smtClean="0"/>
              <a:t>Broadmann</a:t>
            </a:r>
            <a:r>
              <a:rPr lang="en-US" dirty="0" smtClean="0"/>
              <a:t> Atlas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Application: Interactive 3D Editor	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536357"/>
            <a:ext cx="5486400" cy="532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lectrode_multimoda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7688" y="1295400"/>
            <a:ext cx="7568624" cy="5562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Multimodal Data Assembly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background:  BioImage Suite</a:t>
            </a:r>
          </a:p>
          <a:p>
            <a:pPr>
              <a:buNone/>
            </a:pPr>
            <a:endParaRPr lang="en-US" dirty="0" smtClean="0"/>
          </a:p>
          <a:p>
            <a:r>
              <a:rPr lang="en-US" sz="3500" dirty="0" smtClean="0">
                <a:solidFill>
                  <a:srgbClr val="FF0000"/>
                </a:solidFill>
              </a:rPr>
              <a:t>Problems with Supporting Multiple Interfaces</a:t>
            </a:r>
          </a:p>
          <a:p>
            <a:endParaRPr lang="en-US" dirty="0" smtClean="0"/>
          </a:p>
          <a:p>
            <a:r>
              <a:rPr lang="en-US" dirty="0" smtClean="0"/>
              <a:t>The BioImage Suite 3 Object Oriented Algorithm Design</a:t>
            </a:r>
          </a:p>
          <a:p>
            <a:endParaRPr lang="en-US" dirty="0" smtClean="0"/>
          </a:p>
          <a:p>
            <a:r>
              <a:rPr lang="en-US" dirty="0" smtClean="0"/>
              <a:t>Databases?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457200" y="2535237"/>
            <a:ext cx="4040188" cy="3941763"/>
          </a:xfrm>
        </p:spPr>
        <p:txBody>
          <a:bodyPr>
            <a:normAutofit/>
          </a:bodyPr>
          <a:lstStyle/>
          <a:p>
            <a:r>
              <a:rPr lang="en-US" dirty="0" smtClean="0"/>
              <a:t>Easy to use (nominally)</a:t>
            </a:r>
          </a:p>
          <a:p>
            <a:r>
              <a:rPr lang="en-US" dirty="0" smtClean="0"/>
              <a:t>Hide some of the complexity of the program from the user</a:t>
            </a:r>
          </a:p>
          <a:p>
            <a:r>
              <a:rPr lang="en-US" dirty="0" smtClean="0"/>
              <a:t>But difficult/painful for repetitive tasks</a:t>
            </a:r>
          </a:p>
          <a:p>
            <a:r>
              <a:rPr lang="en-US" dirty="0" smtClean="0"/>
              <a:t>Difficult to test</a:t>
            </a:r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35237"/>
            <a:ext cx="4041775" cy="3941763"/>
          </a:xfrm>
        </p:spPr>
        <p:txBody>
          <a:bodyPr/>
          <a:lstStyle/>
          <a:p>
            <a:r>
              <a:rPr lang="en-US" dirty="0" smtClean="0"/>
              <a:t>Harder to use</a:t>
            </a:r>
          </a:p>
          <a:p>
            <a:r>
              <a:rPr lang="en-US" dirty="0" smtClean="0"/>
              <a:t>Often provide access to more functionality</a:t>
            </a:r>
          </a:p>
          <a:p>
            <a:r>
              <a:rPr lang="en-US" dirty="0" smtClean="0"/>
              <a:t>Enable integration with other software &amp; batch jobs</a:t>
            </a:r>
          </a:p>
          <a:p>
            <a:r>
              <a:rPr lang="en-US" dirty="0" smtClean="0"/>
              <a:t>Easier to test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Graphical User Interfaces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5026" y="1600200"/>
            <a:ext cx="4041775" cy="762000"/>
          </a:xfrm>
        </p:spPr>
        <p:txBody>
          <a:bodyPr/>
          <a:lstStyle/>
          <a:p>
            <a:r>
              <a:rPr lang="en-US" dirty="0" smtClean="0"/>
              <a:t>Command 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Full-Time</a:t>
            </a:r>
          </a:p>
          <a:p>
            <a:pPr lvl="1"/>
            <a:r>
              <a:rPr lang="en-US" dirty="0" smtClean="0"/>
              <a:t>Naive users – can push buttons </a:t>
            </a:r>
          </a:p>
          <a:p>
            <a:pPr lvl="1"/>
            <a:r>
              <a:rPr lang="en-US" dirty="0" smtClean="0"/>
              <a:t>Experienced Users – can also call things on command line, often able to do some scripting</a:t>
            </a:r>
          </a:p>
          <a:p>
            <a:endParaRPr lang="en-US" dirty="0" smtClean="0"/>
          </a:p>
          <a:p>
            <a:r>
              <a:rPr lang="en-US" dirty="0" smtClean="0"/>
              <a:t>Mostly Full-time</a:t>
            </a:r>
          </a:p>
          <a:p>
            <a:pPr lvl="1"/>
            <a:r>
              <a:rPr lang="en-US" dirty="0" smtClean="0"/>
              <a:t>Power users – can do all of the above and mix and match different applications</a:t>
            </a:r>
          </a:p>
          <a:p>
            <a:endParaRPr lang="en-US" dirty="0" smtClean="0"/>
          </a:p>
          <a:p>
            <a:r>
              <a:rPr lang="en-US" dirty="0" smtClean="0"/>
              <a:t>Part-time</a:t>
            </a:r>
          </a:p>
          <a:p>
            <a:pPr lvl="1"/>
            <a:r>
              <a:rPr lang="en-US" dirty="0" smtClean="0"/>
              <a:t>Part-time users – mostly use other software but need something in “yours”</a:t>
            </a:r>
          </a:p>
          <a:p>
            <a:pPr lvl="1"/>
            <a:r>
              <a:rPr lang="en-US" dirty="0" smtClean="0"/>
              <a:t>Command-line is often key here to play with others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User’s Perspective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Interfaces for command line and GUI are different</a:t>
            </a:r>
          </a:p>
          <a:p>
            <a:pPr lvl="1"/>
            <a:r>
              <a:rPr lang="en-US" dirty="0" smtClean="0"/>
              <a:t>Often an algorithm is available in only one “mode”</a:t>
            </a:r>
          </a:p>
          <a:p>
            <a:endParaRPr lang="en-US" dirty="0" smtClean="0"/>
          </a:p>
          <a:p>
            <a:r>
              <a:rPr lang="en-US" dirty="0" smtClean="0"/>
              <a:t>Different code introduces potential (reality) of some divergence in performance </a:t>
            </a:r>
          </a:p>
          <a:p>
            <a:pPr lvl="1"/>
            <a:r>
              <a:rPr lang="en-US" b="1" dirty="0" smtClean="0"/>
              <a:t>Slightly different defaults</a:t>
            </a:r>
          </a:p>
          <a:p>
            <a:pPr lvl="1"/>
            <a:r>
              <a:rPr lang="en-US" b="1" dirty="0" smtClean="0"/>
              <a:t>Bug fixes do not propagate from one to </a:t>
            </a:r>
            <a:r>
              <a:rPr lang="en-US" b="1" dirty="0" smtClean="0"/>
              <a:t>other</a:t>
            </a:r>
          </a:p>
          <a:p>
            <a:pPr lvl="1"/>
            <a:r>
              <a:rPr lang="en-US" b="1" dirty="0" smtClean="0"/>
              <a:t>Becomes more critical as number of algorithms increases</a:t>
            </a:r>
            <a:endParaRPr lang="en-US" b="1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Command line testing is easy</a:t>
            </a:r>
          </a:p>
          <a:p>
            <a:pPr lvl="1"/>
            <a:r>
              <a:rPr lang="en-US" dirty="0" smtClean="0"/>
              <a:t>GUI Code testing is more painful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Programmer’s Perspective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background:  BioImage Suite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Problems with Supporting Multiple Interfaces</a:t>
            </a:r>
          </a:p>
          <a:p>
            <a:endParaRPr lang="en-US" dirty="0" smtClean="0"/>
          </a:p>
          <a:p>
            <a:r>
              <a:rPr lang="en-US" sz="3200" dirty="0" smtClean="0">
                <a:solidFill>
                  <a:srgbClr val="C00000"/>
                </a:solidFill>
              </a:rPr>
              <a:t>The BioImage Suite 3 Object Oriented Algorithm Design</a:t>
            </a:r>
          </a:p>
          <a:p>
            <a:endParaRPr lang="en-US" dirty="0" smtClean="0"/>
          </a:p>
          <a:p>
            <a:r>
              <a:rPr lang="en-US" dirty="0" smtClean="0"/>
              <a:t>Parameter Handling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All algorithms </a:t>
            </a:r>
            <a:r>
              <a:rPr lang="en-US" dirty="0" smtClean="0"/>
              <a:t>should be </a:t>
            </a:r>
            <a:r>
              <a:rPr lang="en-US" dirty="0" err="1" smtClean="0"/>
              <a:t>accesible</a:t>
            </a:r>
            <a:r>
              <a:rPr lang="en-US" smtClean="0"/>
              <a:t>/have </a:t>
            </a:r>
            <a:r>
              <a:rPr lang="en-US" dirty="0" smtClean="0"/>
              <a:t>exactly the same whether called from GUI or command-line</a:t>
            </a:r>
          </a:p>
          <a:p>
            <a:pPr lvl="1"/>
            <a:r>
              <a:rPr lang="en-US" dirty="0" smtClean="0"/>
              <a:t>Parameter setting/management code should be identical</a:t>
            </a:r>
          </a:p>
          <a:p>
            <a:pPr lvl="1"/>
            <a:r>
              <a:rPr lang="en-US" dirty="0" smtClean="0"/>
              <a:t>Execution code should be identical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Provide methodology for rational automatic GUI generation to simplify development</a:t>
            </a:r>
          </a:p>
          <a:p>
            <a:r>
              <a:rPr lang="en-US" dirty="0" smtClean="0"/>
              <a:t>Provide automatic command-line parsing module</a:t>
            </a:r>
          </a:p>
          <a:p>
            <a:r>
              <a:rPr lang="en-US" dirty="0" smtClean="0"/>
              <a:t>Database integration for storing/invoking settings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Design Goals of the Object-Oriented Algorithm Framework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33728"/>
            <a:ext cx="8686800" cy="499567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Object-oriented algorithm framework with key functionality in parent classes </a:t>
            </a:r>
            <a:endParaRPr lang="en-US" dirty="0"/>
          </a:p>
          <a:p>
            <a:pPr lvl="1"/>
            <a:r>
              <a:rPr lang="en-US" dirty="0" err="1" smtClean="0"/>
              <a:t>Commandline</a:t>
            </a:r>
            <a:r>
              <a:rPr lang="en-US" dirty="0" smtClean="0"/>
              <a:t> parsing and automatic GUI generation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798" y="990600"/>
            <a:ext cx="8328202" cy="375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Formal specification of inputs, parameters and outputs</a:t>
            </a:r>
          </a:p>
          <a:p>
            <a:pPr lvl="1"/>
            <a:r>
              <a:rPr lang="en-US" dirty="0" smtClean="0"/>
              <a:t>Name, description, type, help text, importance (e.g. advanced, standard, optional), allowed range, default value, hints about what the GUI should be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This is used to create </a:t>
            </a:r>
          </a:p>
          <a:p>
            <a:pPr lvl="1"/>
            <a:r>
              <a:rPr lang="en-US" dirty="0" smtClean="0"/>
              <a:t>Manual page</a:t>
            </a:r>
          </a:p>
          <a:p>
            <a:pPr lvl="1"/>
            <a:r>
              <a:rPr lang="en-US" dirty="0" smtClean="0"/>
              <a:t>Command line parsing</a:t>
            </a:r>
          </a:p>
          <a:p>
            <a:pPr lvl="1"/>
            <a:r>
              <a:rPr lang="en-US" dirty="0" smtClean="0"/>
              <a:t>Automatic GUI Generation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Interfaces are “buffered” from execution code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Concepts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key methods</a:t>
            </a:r>
          </a:p>
          <a:p>
            <a:pPr lvl="1"/>
            <a:r>
              <a:rPr lang="en-US" dirty="0" smtClean="0"/>
              <a:t>Initialize</a:t>
            </a:r>
          </a:p>
          <a:p>
            <a:pPr lvl="2"/>
            <a:r>
              <a:rPr lang="en-US" dirty="0" smtClean="0"/>
              <a:t>Formal specification</a:t>
            </a:r>
          </a:p>
          <a:p>
            <a:pPr lvl="1"/>
            <a:r>
              <a:rPr lang="en-US" dirty="0" smtClean="0"/>
              <a:t>Execute</a:t>
            </a:r>
          </a:p>
          <a:p>
            <a:pPr lvl="2"/>
            <a:r>
              <a:rPr lang="en-US" dirty="0" smtClean="0"/>
              <a:t>Invoked by the interface to run the algorithm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Parameter/GUI Management is handled at the parent class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Invocation Modes</a:t>
            </a:r>
            <a:endParaRPr lang="en-US" dirty="0"/>
          </a:p>
        </p:txBody>
      </p:sp>
      <p:pic>
        <p:nvPicPr>
          <p:cNvPr id="901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44000" cy="3647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Command Line Version I</a:t>
            </a: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2" cstate="print"/>
          <a:srcRect b="22259"/>
          <a:stretch>
            <a:fillRect/>
          </a:stretch>
        </p:blipFill>
        <p:spPr bwMode="auto">
          <a:xfrm>
            <a:off x="152400" y="838200"/>
            <a:ext cx="7812422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28600" y="6096000"/>
            <a:ext cx="8305800" cy="2616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 bis_nonlinearintensityregister.tcl -spacing 12 -</a:t>
            </a:r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initialmode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rigid -</a:t>
            </a:r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inp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MNI_T1_1mm_stripped.nii.gz –inp2 Test_stripped.hdr</a:t>
            </a:r>
          </a:p>
        </p:txBody>
      </p:sp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2" cstate="print"/>
          <a:srcRect r="30749" b="76080"/>
          <a:stretch>
            <a:fillRect/>
          </a:stretch>
        </p:blipFill>
        <p:spPr bwMode="auto">
          <a:xfrm>
            <a:off x="609600" y="838200"/>
            <a:ext cx="865632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4800600" y="2514600"/>
            <a:ext cx="1752600" cy="762000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Command Line Applet (-</a:t>
            </a:r>
            <a:r>
              <a:rPr lang="en-US" dirty="0" err="1" smtClean="0"/>
              <a:t>dogui</a:t>
            </a:r>
            <a:r>
              <a:rPr lang="en-US" dirty="0" smtClean="0"/>
              <a:t> 1)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66800"/>
            <a:ext cx="7391400" cy="5674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2819400" y="5943600"/>
            <a:ext cx="914400" cy="4572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Toolboxes</a:t>
            </a:r>
            <a:endParaRPr lang="en-US" dirty="0"/>
          </a:p>
        </p:txBody>
      </p:sp>
      <p:pic>
        <p:nvPicPr>
          <p:cNvPr id="4" name="Picture 3" descr="sur2.png"/>
          <p:cNvPicPr>
            <a:picLocks noChangeAspect="1"/>
          </p:cNvPicPr>
          <p:nvPr/>
        </p:nvPicPr>
        <p:blipFill>
          <a:blip r:embed="rId2" cstate="print"/>
          <a:srcRect b="6493"/>
          <a:stretch>
            <a:fillRect/>
          </a:stretch>
        </p:blipFill>
        <p:spPr>
          <a:xfrm>
            <a:off x="4679421" y="304800"/>
            <a:ext cx="4113583" cy="2819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 descr="improc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76" y="1219200"/>
            <a:ext cx="4548604" cy="5410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 descr="reg2.png"/>
          <p:cNvPicPr>
            <a:picLocks noChangeAspect="1"/>
          </p:cNvPicPr>
          <p:nvPr/>
        </p:nvPicPr>
        <p:blipFill>
          <a:blip r:embed="rId4" cstate="print"/>
          <a:srcRect b="6203"/>
          <a:stretch>
            <a:fillRect/>
          </a:stretch>
        </p:blipFill>
        <p:spPr>
          <a:xfrm>
            <a:off x="4648200" y="3306305"/>
            <a:ext cx="4267200" cy="3113069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209800" y="3657600"/>
            <a:ext cx="1057341" cy="738664"/>
          </a:xfrm>
          <a:prstGeom prst="rect">
            <a:avLst/>
          </a:prstGeom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45720" tIns="45720" rIns="45720" bIns="45720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(A) Image</a:t>
            </a:r>
          </a:p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Processing</a:t>
            </a:r>
          </a:p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Toolbox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43800" y="1676400"/>
            <a:ext cx="1057341" cy="738664"/>
          </a:xfrm>
          <a:prstGeom prst="rect">
            <a:avLst/>
          </a:prstGeom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45720" rIns="45720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(B) Surface</a:t>
            </a:r>
          </a:p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Processing</a:t>
            </a:r>
          </a:p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Toolbox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0" y="5029200"/>
            <a:ext cx="1166345" cy="738664"/>
          </a:xfrm>
          <a:prstGeom prst="rect">
            <a:avLst/>
          </a:prstGeom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45720" tIns="45720" rIns="45720" bIns="45720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(C) Overlay/</a:t>
            </a:r>
          </a:p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Registration</a:t>
            </a:r>
          </a:p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Toolbox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reg2.png"/>
          <p:cNvPicPr>
            <a:picLocks noChangeAspect="1"/>
          </p:cNvPicPr>
          <p:nvPr/>
        </p:nvPicPr>
        <p:blipFill>
          <a:blip r:embed="rId4" cstate="print"/>
          <a:srcRect b="6203"/>
          <a:stretch>
            <a:fillRect/>
          </a:stretch>
        </p:blipFill>
        <p:spPr>
          <a:xfrm>
            <a:off x="1905000" y="1346265"/>
            <a:ext cx="7162800" cy="5225509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background:  BioImage Suite</a:t>
            </a:r>
          </a:p>
          <a:p>
            <a:endParaRPr lang="en-US" dirty="0" smtClean="0"/>
          </a:p>
          <a:p>
            <a:r>
              <a:rPr lang="en-US" dirty="0" smtClean="0"/>
              <a:t>The user is (almost) always right</a:t>
            </a:r>
          </a:p>
          <a:p>
            <a:endParaRPr lang="en-US" dirty="0" smtClean="0"/>
          </a:p>
          <a:p>
            <a:r>
              <a:rPr lang="en-US" dirty="0" smtClean="0"/>
              <a:t>Problems with Supporting Multiple Interfaces</a:t>
            </a:r>
          </a:p>
          <a:p>
            <a:endParaRPr lang="en-US" dirty="0" smtClean="0"/>
          </a:p>
          <a:p>
            <a:r>
              <a:rPr lang="en-US" sz="2400" dirty="0" smtClean="0"/>
              <a:t>The BioImage Suite 3 Object Oriented Algorithm Design</a:t>
            </a:r>
          </a:p>
          <a:p>
            <a:endParaRPr lang="en-US" dirty="0" smtClean="0"/>
          </a:p>
          <a:p>
            <a:r>
              <a:rPr lang="en-US" sz="3200" dirty="0" smtClean="0">
                <a:solidFill>
                  <a:srgbClr val="C00000"/>
                </a:solidFill>
              </a:rPr>
              <a:t>Parameter Handling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Expert users generate -&gt; beginners use</a:t>
            </a:r>
          </a:p>
          <a:p>
            <a:endParaRPr lang="en-US" dirty="0" smtClean="0"/>
          </a:p>
          <a:p>
            <a:r>
              <a:rPr lang="en-US" dirty="0" smtClean="0"/>
              <a:t>Study reproducibility</a:t>
            </a:r>
          </a:p>
          <a:p>
            <a:endParaRPr lang="en-US" dirty="0" smtClean="0"/>
          </a:p>
          <a:p>
            <a:r>
              <a:rPr lang="en-US" dirty="0" smtClean="0"/>
              <a:t>Standardization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  <a:endParaRPr lang="en-US" dirty="0"/>
          </a:p>
        </p:txBody>
      </p:sp>
      <p:pic>
        <p:nvPicPr>
          <p:cNvPr id="4" name="Picture 3" descr="reg2.png"/>
          <p:cNvPicPr>
            <a:picLocks noChangeAspect="1"/>
          </p:cNvPicPr>
          <p:nvPr/>
        </p:nvPicPr>
        <p:blipFill>
          <a:blip r:embed="rId2" cstate="print"/>
          <a:srcRect b="6203"/>
          <a:stretch>
            <a:fillRect/>
          </a:stretch>
        </p:blipFill>
        <p:spPr>
          <a:xfrm>
            <a:off x="3657600" y="2895599"/>
            <a:ext cx="5181600" cy="37801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953000" y="5867400"/>
            <a:ext cx="3733800" cy="4572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options</a:t>
            </a:r>
          </a:p>
          <a:p>
            <a:pPr lvl="1"/>
            <a:r>
              <a:rPr lang="en-US" dirty="0" smtClean="0"/>
              <a:t>File – this is simply the command line for the algorithm</a:t>
            </a:r>
          </a:p>
          <a:p>
            <a:pPr lvl="2"/>
            <a:r>
              <a:rPr lang="en-US" dirty="0" smtClean="0"/>
              <a:t>E.g. </a:t>
            </a:r>
          </a:p>
          <a:p>
            <a:pPr lvl="2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bis_algorithm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parameter file</a:t>
            </a:r>
          </a:p>
          <a:p>
            <a:pPr lvl="2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bis_labelregister.tcl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resolutionrate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2 -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numberoflevels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1 -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numberofbins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64 -iterations 15 -resolution 1.0 -metric NMI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numberofsteps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3 -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spacingrate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2.0 -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combinemetric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Median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autonormalize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0 -smoothness 0 -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windowsize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1.0 -spacing 20 -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stepsize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4.0 -optimization default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extralevels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0 -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useinitial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0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Handling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Sqlite</a:t>
            </a:r>
            <a:r>
              <a:rPr lang="en-US" dirty="0" smtClean="0"/>
              <a:t> </a:t>
            </a:r>
            <a:r>
              <a:rPr lang="en-US" dirty="0" smtClean="0"/>
              <a:t>database file</a:t>
            </a:r>
          </a:p>
          <a:p>
            <a:pPr lvl="1"/>
            <a:r>
              <a:rPr lang="en-US" dirty="0" smtClean="0"/>
              <a:t>All Options in BioImage Suite are stored in a configuration file (.bioimagesuite3)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Algorithm Options stored in a table in this</a:t>
            </a:r>
          </a:p>
          <a:p>
            <a:endParaRPr lang="en-US" dirty="0" smtClean="0"/>
          </a:p>
          <a:p>
            <a:r>
              <a:rPr lang="en-US" dirty="0" smtClean="0"/>
              <a:t>GUI to Query/Store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Handling II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Parameters</a:t>
            </a:r>
            <a:endParaRPr lang="en-US" dirty="0"/>
          </a:p>
        </p:txBody>
      </p:sp>
      <p:pic>
        <p:nvPicPr>
          <p:cNvPr id="5" name="Picture 4" descr="query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3429000"/>
            <a:ext cx="45720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query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47800"/>
            <a:ext cx="45720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reg2.png"/>
          <p:cNvPicPr>
            <a:picLocks noChangeAspect="1"/>
          </p:cNvPicPr>
          <p:nvPr/>
        </p:nvPicPr>
        <p:blipFill>
          <a:blip r:embed="rId4" cstate="print"/>
          <a:srcRect t="68067" b="6203"/>
          <a:stretch>
            <a:fillRect/>
          </a:stretch>
        </p:blipFill>
        <p:spPr>
          <a:xfrm>
            <a:off x="4800600" y="1142999"/>
            <a:ext cx="5181600" cy="10369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096000" y="1371600"/>
            <a:ext cx="3733800" cy="4572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Invoke algorithm using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bis_linearregister.tcl –</a:t>
            </a:r>
            <a:r>
              <a:rPr lang="en-US" dirty="0" err="1" smtClean="0"/>
              <a:t>pset</a:t>
            </a:r>
            <a:r>
              <a:rPr lang="en-US" dirty="0" smtClean="0"/>
              <a:t> </a:t>
            </a:r>
            <a:r>
              <a:rPr lang="en-US" dirty="0" err="1" smtClean="0"/>
              <a:t>a.param</a:t>
            </a:r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Or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bis_linearregister.tcl –</a:t>
            </a:r>
            <a:r>
              <a:rPr lang="en-US" dirty="0" err="1" smtClean="0"/>
              <a:t>pset</a:t>
            </a:r>
            <a:r>
              <a:rPr lang="en-US" dirty="0" smtClean="0"/>
              <a:t> </a:t>
            </a:r>
            <a:r>
              <a:rPr lang="en-US" dirty="0" err="1" smtClean="0"/>
              <a:t>MyParameters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First look for a file of that name, else query database. </a:t>
            </a:r>
          </a:p>
          <a:p>
            <a:endParaRPr lang="en-US" dirty="0" smtClean="0"/>
          </a:p>
          <a:p>
            <a:r>
              <a:rPr lang="en-US" dirty="0" smtClean="0"/>
              <a:t>User creates parameter set on the GUI and invokes on the command line.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on command 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setup integrates nicely with our </a:t>
            </a:r>
            <a:r>
              <a:rPr lang="en-US" dirty="0" err="1" smtClean="0"/>
              <a:t>CMake</a:t>
            </a:r>
            <a:r>
              <a:rPr lang="en-US" dirty="0" smtClean="0"/>
              <a:t>/</a:t>
            </a:r>
            <a:r>
              <a:rPr lang="en-US" dirty="0" err="1" smtClean="0"/>
              <a:t>CTest</a:t>
            </a:r>
            <a:r>
              <a:rPr lang="en-US" dirty="0" smtClean="0"/>
              <a:t> environment</a:t>
            </a:r>
          </a:p>
          <a:p>
            <a:endParaRPr lang="en-US" dirty="0" smtClean="0"/>
          </a:p>
          <a:p>
            <a:r>
              <a:rPr lang="en-US" dirty="0" smtClean="0"/>
              <a:t>Function in parent class to run regression tests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Bonus: Testing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Supporting multiple interfaces needs to be an intentional process</a:t>
            </a:r>
          </a:p>
          <a:p>
            <a:r>
              <a:rPr lang="en-US" dirty="0" smtClean="0"/>
              <a:t>Algorithm access is not enough</a:t>
            </a:r>
          </a:p>
          <a:p>
            <a:pPr lvl="1"/>
            <a:r>
              <a:rPr lang="en-US" dirty="0" smtClean="0"/>
              <a:t>Parameter settings must translate</a:t>
            </a:r>
          </a:p>
          <a:p>
            <a:pPr lvl="1"/>
            <a:r>
              <a:rPr lang="en-US" dirty="0" smtClean="0"/>
              <a:t>Synchronization between multiple interfaces is a problem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Our Solution was to design a framework that can handle both at the same time</a:t>
            </a:r>
          </a:p>
          <a:p>
            <a:pPr lvl="1"/>
            <a:r>
              <a:rPr lang="en-US" dirty="0" smtClean="0"/>
              <a:t>Goal: Everything accessible both on GUI and </a:t>
            </a:r>
            <a:r>
              <a:rPr lang="en-US" dirty="0" err="1" smtClean="0"/>
              <a:t>CommandLine</a:t>
            </a:r>
            <a:endParaRPr lang="en-US" dirty="0" smtClean="0"/>
          </a:p>
          <a:p>
            <a:r>
              <a:rPr lang="en-US" dirty="0" smtClean="0"/>
              <a:t>Bonus features: Parameter handling and ease of testing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Acknowldgments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2"/>
          </p:nvPr>
        </p:nvGraphicFramePr>
        <p:xfrm>
          <a:off x="838200" y="1219200"/>
          <a:ext cx="7620000" cy="5486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3810000"/>
                <a:gridCol w="3810000"/>
              </a:tblGrid>
              <a:tr h="548640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Image Analysis</a:t>
                      </a:r>
                    </a:p>
                    <a:p>
                      <a:r>
                        <a:rPr lang="en-US" sz="1600" dirty="0" smtClean="0"/>
                        <a:t>James</a:t>
                      </a:r>
                      <a:r>
                        <a:rPr lang="en-US" sz="1600" baseline="0" dirty="0" smtClean="0"/>
                        <a:t> Duncan, Ph. D.</a:t>
                      </a:r>
                    </a:p>
                    <a:p>
                      <a:r>
                        <a:rPr lang="en-US" sz="1600" baseline="0" dirty="0" smtClean="0"/>
                        <a:t>Lawrence Staib, Ph. D.</a:t>
                      </a:r>
                    </a:p>
                    <a:p>
                      <a:r>
                        <a:rPr lang="en-US" sz="1600" baseline="0" dirty="0" smtClean="0"/>
                        <a:t>Alark Joshi, Ph.D.</a:t>
                      </a:r>
                    </a:p>
                    <a:p>
                      <a:r>
                        <a:rPr lang="en-US" sz="1600" baseline="0" dirty="0" smtClean="0"/>
                        <a:t>Yifeng Jiang, Ph. D.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="1" baseline="0" dirty="0" smtClean="0"/>
                        <a:t>BioImage Suite Team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Dustin Scheinost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Isabella Murphy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Hirohito Okuda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Marcello DiStasio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Thomas Teisseyre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="1" baseline="0" dirty="0" smtClean="0"/>
                        <a:t>MRI/MRS Imaging</a:t>
                      </a:r>
                    </a:p>
                    <a:p>
                      <a:r>
                        <a:rPr lang="en-US" sz="1600" baseline="0" dirty="0" smtClean="0"/>
                        <a:t>Todd Constable, Ph. D</a:t>
                      </a:r>
                      <a:r>
                        <a:rPr lang="en-US" sz="1600" baseline="0" dirty="0" smtClean="0"/>
                        <a:t>.</a:t>
                      </a:r>
                    </a:p>
                    <a:p>
                      <a:r>
                        <a:rPr lang="en-US" sz="1600" baseline="0" dirty="0" err="1" smtClean="0"/>
                        <a:t>Fahmeed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Hyder</a:t>
                      </a:r>
                      <a:r>
                        <a:rPr lang="en-US" sz="1600" baseline="0" dirty="0" smtClean="0"/>
                        <a:t>, Ph. D.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="1" baseline="0" dirty="0" smtClean="0"/>
                        <a:t>Cardiology</a:t>
                      </a:r>
                    </a:p>
                    <a:p>
                      <a:r>
                        <a:rPr lang="en-US" sz="1600" b="0" baseline="0" dirty="0" smtClean="0"/>
                        <a:t>Albert Sinusas, M.D. </a:t>
                      </a:r>
                      <a:endParaRPr lang="en-US" sz="1600" b="0" baseline="0" dirty="0" smtClean="0"/>
                    </a:p>
                    <a:p>
                      <a:endParaRPr lang="en-US" sz="1600" baseline="0" dirty="0" smtClean="0"/>
                    </a:p>
                  </a:txBody>
                  <a:tcPr>
                    <a:solidFill>
                      <a:srgbClr val="FFFFFF">
                        <a:shade val="85000"/>
                        <a:alpha val="8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Neurosurgery</a:t>
                      </a:r>
                    </a:p>
                    <a:p>
                      <a:r>
                        <a:rPr lang="en-US" sz="1600" dirty="0" smtClean="0"/>
                        <a:t>Dennis Spencer, M.D.</a:t>
                      </a:r>
                    </a:p>
                    <a:p>
                      <a:r>
                        <a:rPr lang="en-US" sz="1600" dirty="0" smtClean="0"/>
                        <a:t>Kenneth Vives</a:t>
                      </a:r>
                      <a:r>
                        <a:rPr lang="en-US" sz="1600" baseline="0" dirty="0" smtClean="0"/>
                        <a:t>, M.D.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="1" dirty="0" smtClean="0"/>
                        <a:t>Psychiatry</a:t>
                      </a:r>
                    </a:p>
                    <a:p>
                      <a:r>
                        <a:rPr lang="en-US" sz="1600" dirty="0" smtClean="0"/>
                        <a:t>Hilary Blumberg, M.D.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="1" dirty="0" smtClean="0"/>
                        <a:t>Psychology</a:t>
                      </a:r>
                    </a:p>
                    <a:p>
                      <a:r>
                        <a:rPr lang="en-US" sz="1600" dirty="0" smtClean="0"/>
                        <a:t>Jeremy Gray, Ph. D.</a:t>
                      </a:r>
                    </a:p>
                    <a:p>
                      <a:endParaRPr lang="en-US" sz="1600" b="1" baseline="0" dirty="0" smtClean="0"/>
                    </a:p>
                    <a:p>
                      <a:r>
                        <a:rPr lang="en-US" sz="1600" b="1" dirty="0" smtClean="0"/>
                        <a:t>Surgery</a:t>
                      </a:r>
                    </a:p>
                    <a:p>
                      <a:r>
                        <a:rPr lang="en-US" sz="1600" dirty="0" smtClean="0"/>
                        <a:t>Chris Breuer, M.D.</a:t>
                      </a:r>
                    </a:p>
                    <a:p>
                      <a:r>
                        <a:rPr lang="en-US" sz="1600" dirty="0" smtClean="0"/>
                        <a:t>Matt Brennan</a:t>
                      </a:r>
                      <a:r>
                        <a:rPr lang="en-US" sz="1600" baseline="0" dirty="0" smtClean="0"/>
                        <a:t>, M.D.</a:t>
                      </a:r>
                    </a:p>
                    <a:p>
                      <a:endParaRPr lang="en-US" sz="1600" b="1" baseline="0" dirty="0" smtClean="0"/>
                    </a:p>
                    <a:p>
                      <a:r>
                        <a:rPr lang="en-US" sz="1600" b="1" baseline="0" dirty="0" smtClean="0"/>
                        <a:t>Endocrinology</a:t>
                      </a:r>
                    </a:p>
                    <a:p>
                      <a:r>
                        <a:rPr lang="en-US" sz="1600" b="0" baseline="0" dirty="0" smtClean="0"/>
                        <a:t>Gerald </a:t>
                      </a:r>
                      <a:r>
                        <a:rPr lang="en-US" sz="1600" b="0" baseline="0" dirty="0" err="1" smtClean="0"/>
                        <a:t>Shulman</a:t>
                      </a:r>
                      <a:r>
                        <a:rPr lang="en-US" sz="1600" b="0" baseline="0" dirty="0" smtClean="0"/>
                        <a:t>, M.D. Ph.D.</a:t>
                      </a:r>
                    </a:p>
                    <a:p>
                      <a:r>
                        <a:rPr lang="en-US" sz="1600" b="0" baseline="0" dirty="0" err="1" smtClean="0"/>
                        <a:t>Kitt</a:t>
                      </a:r>
                      <a:r>
                        <a:rPr lang="en-US" sz="1600" b="0" baseline="0" dirty="0" smtClean="0"/>
                        <a:t> Petersen, M.D.</a:t>
                      </a:r>
                    </a:p>
                    <a:p>
                      <a:r>
                        <a:rPr lang="en-US" sz="1600" b="0" baseline="0" dirty="0" smtClean="0"/>
                        <a:t>Sonia </a:t>
                      </a:r>
                      <a:r>
                        <a:rPr lang="en-US" sz="1600" b="0" baseline="0" dirty="0" err="1" smtClean="0"/>
                        <a:t>Caprio</a:t>
                      </a:r>
                      <a:r>
                        <a:rPr lang="en-US" sz="1600" b="0" baseline="0" dirty="0" smtClean="0"/>
                        <a:t> M.D. </a:t>
                      </a:r>
                      <a:endParaRPr lang="en-US" sz="1600" b="0" baseline="0" dirty="0" smtClean="0"/>
                    </a:p>
                  </a:txBody>
                  <a:tcPr>
                    <a:solidFill>
                      <a:srgbClr val="FFFFFF">
                        <a:shade val="85000"/>
                        <a:alpha val="84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71472"/>
          </a:xfrm>
        </p:spPr>
        <p:txBody>
          <a:bodyPr>
            <a:normAutofit/>
          </a:bodyPr>
          <a:lstStyle/>
          <a:p>
            <a:r>
              <a:rPr lang="pt-BR" dirty="0" smtClean="0"/>
              <a:t>NIH/NIBIB: R01EB006494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Acknowldgments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229600" cy="683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590800" y="6334780"/>
            <a:ext cx="654217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2800" b="1" dirty="0"/>
              <a:t>Available at: www.bioimagesuite.org</a:t>
            </a:r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371600"/>
            <a:ext cx="73152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 quick example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 t="10448" r="8022" b="11940"/>
          <a:stretch>
            <a:fillRect/>
          </a:stretch>
        </p:blipFill>
        <p:spPr bwMode="auto">
          <a:xfrm>
            <a:off x="228600" y="1066800"/>
            <a:ext cx="8818687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2215</TotalTime>
  <Words>1012</Words>
  <Application>Microsoft Office PowerPoint</Application>
  <PresentationFormat>On-screen Show (4:3)</PresentationFormat>
  <Paragraphs>242</Paragraphs>
  <Slides>33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Concourse</vt:lpstr>
      <vt:lpstr>Integrating GUI and Command Line Tool Design and Development</vt:lpstr>
      <vt:lpstr>The command line won’t die …     … even Macs have it now.</vt:lpstr>
      <vt:lpstr>Talk Outline</vt:lpstr>
      <vt:lpstr>History</vt:lpstr>
      <vt:lpstr>Used for Neuro and Non-Neuro Applications </vt:lpstr>
      <vt:lpstr>Design Philosophy</vt:lpstr>
      <vt:lpstr>Example Application: Interactive 3D Editor </vt:lpstr>
      <vt:lpstr>Multimodal Data Assembly</vt:lpstr>
      <vt:lpstr>Talk Outline</vt:lpstr>
      <vt:lpstr>Interfaces</vt:lpstr>
      <vt:lpstr>User’s Perspective</vt:lpstr>
      <vt:lpstr>Programmer’s Perspective</vt:lpstr>
      <vt:lpstr>Talk Outline</vt:lpstr>
      <vt:lpstr>Design Goals of the Object-Oriented Algorithm Framework</vt:lpstr>
      <vt:lpstr>Big Picture</vt:lpstr>
      <vt:lpstr>Key Concepts</vt:lpstr>
      <vt:lpstr>Implementation</vt:lpstr>
      <vt:lpstr>Algorithm Invocation Modes</vt:lpstr>
      <vt:lpstr>Command Line Version I</vt:lpstr>
      <vt:lpstr>Command Line Applet (-dogui 1)</vt:lpstr>
      <vt:lpstr>Toolboxes</vt:lpstr>
      <vt:lpstr>Talk Outline</vt:lpstr>
      <vt:lpstr>Parameters</vt:lpstr>
      <vt:lpstr>Parameter Handling</vt:lpstr>
      <vt:lpstr>Parameter Handling II </vt:lpstr>
      <vt:lpstr>Query Parameters</vt:lpstr>
      <vt:lpstr>Parameters on command line</vt:lpstr>
      <vt:lpstr>Bonus: Testing</vt:lpstr>
      <vt:lpstr>Conclusions</vt:lpstr>
      <vt:lpstr>Acknowldgments</vt:lpstr>
      <vt:lpstr>Acknowldgments</vt:lpstr>
      <vt:lpstr>Slide 32</vt:lpstr>
      <vt:lpstr>A quick example</vt:lpstr>
    </vt:vector>
  </TitlesOfParts>
  <Company>IPAG, Yale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Registration: A Review</dc:title>
  <dc:creator>Xenios Papademetris</dc:creator>
  <cp:lastModifiedBy> </cp:lastModifiedBy>
  <cp:revision>79</cp:revision>
  <dcterms:created xsi:type="dcterms:W3CDTF">2003-10-09T19:38:03Z</dcterms:created>
  <dcterms:modified xsi:type="dcterms:W3CDTF">2009-06-18T16:27:21Z</dcterms:modified>
</cp:coreProperties>
</file>