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7772400" cy="10058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6" d="100"/>
          <a:sy n="96" d="100"/>
        </p:scale>
        <p:origin x="-9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7" name="PlaceHolder 2"/>
          <p:cNvSpPr>
            <a:spLocks noGrp="1"/>
          </p:cNvSpPr>
          <p:nvPr>
            <p:ph type="subTitle"/>
          </p:nvPr>
        </p:nvSpPr>
        <p:spPr>
          <a:xfrm>
            <a:off x="457200" y="1604520"/>
            <a:ext cx="8229240" cy="4526280"/>
          </a:xfrm>
          <a:prstGeom prst="rect">
            <a:avLst/>
          </a:prstGeom>
        </p:spPr>
        <p:txBody>
          <a:bodyPr wrap="none"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9" name="PlaceHolder 2"/>
          <p:cNvSpPr>
            <a:spLocks noGrp="1"/>
          </p:cNvSpPr>
          <p:nvPr>
            <p:ph type="body"/>
          </p:nvPr>
        </p:nvSpPr>
        <p:spPr>
          <a:xfrm>
            <a:off x="457200" y="1604520"/>
            <a:ext cx="8229240" cy="4525920"/>
          </a:xfrm>
          <a:prstGeom prst="rect">
            <a:avLst/>
          </a:prstGeom>
        </p:spPr>
        <p:txBody>
          <a:bodyPr wrap="none"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1" name="PlaceHolder 2"/>
          <p:cNvSpPr>
            <a:spLocks noGrp="1"/>
          </p:cNvSpPr>
          <p:nvPr>
            <p:ph type="body"/>
          </p:nvPr>
        </p:nvSpPr>
        <p:spPr>
          <a:xfrm>
            <a:off x="457200" y="1604520"/>
            <a:ext cx="4015440" cy="4525920"/>
          </a:xfrm>
          <a:prstGeom prst="rect">
            <a:avLst/>
          </a:prstGeom>
        </p:spPr>
        <p:txBody>
          <a:bodyPr wrap="none" lIns="0" tIns="0" rIns="0" bIns="0"/>
          <a:lstStyle/>
          <a:p>
            <a:endParaRPr/>
          </a:p>
        </p:txBody>
      </p:sp>
      <p:sp>
        <p:nvSpPr>
          <p:cNvPr id="12" name="PlaceHolder 3"/>
          <p:cNvSpPr>
            <a:spLocks noGrp="1"/>
          </p:cNvSpPr>
          <p:nvPr>
            <p:ph type="body"/>
          </p:nvPr>
        </p:nvSpPr>
        <p:spPr>
          <a:xfrm>
            <a:off x="4673520" y="1604520"/>
            <a:ext cx="4015440" cy="4525920"/>
          </a:xfrm>
          <a:prstGeom prst="rect">
            <a:avLst/>
          </a:prstGeom>
        </p:spPr>
        <p:txBody>
          <a:bodyPr wrap="none"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57200" y="273600"/>
            <a:ext cx="8229240" cy="5856840"/>
          </a:xfrm>
          <a:prstGeom prst="rect">
            <a:avLst/>
          </a:prstGeom>
        </p:spPr>
        <p:txBody>
          <a:bodyPr wrap="none"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6"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17" name="PlaceHolder 3"/>
          <p:cNvSpPr>
            <a:spLocks noGrp="1"/>
          </p:cNvSpPr>
          <p:nvPr>
            <p:ph type="body"/>
          </p:nvPr>
        </p:nvSpPr>
        <p:spPr>
          <a:xfrm>
            <a:off x="457200" y="3968280"/>
            <a:ext cx="4015440" cy="2158560"/>
          </a:xfrm>
          <a:prstGeom prst="rect">
            <a:avLst/>
          </a:prstGeom>
        </p:spPr>
        <p:txBody>
          <a:bodyPr wrap="none" lIns="0" tIns="0" rIns="0" bIns="0"/>
          <a:lstStyle/>
          <a:p>
            <a:endParaRPr/>
          </a:p>
        </p:txBody>
      </p:sp>
      <p:sp>
        <p:nvSpPr>
          <p:cNvPr id="18" name="PlaceHolder 4"/>
          <p:cNvSpPr>
            <a:spLocks noGrp="1"/>
          </p:cNvSpPr>
          <p:nvPr>
            <p:ph type="body"/>
          </p:nvPr>
        </p:nvSpPr>
        <p:spPr>
          <a:xfrm>
            <a:off x="4673520" y="1604520"/>
            <a:ext cx="4015440" cy="4525920"/>
          </a:xfrm>
          <a:prstGeom prst="rect">
            <a:avLst/>
          </a:prstGeom>
        </p:spPr>
        <p:txBody>
          <a:bodyPr wrap="none"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0" name="PlaceHolder 2"/>
          <p:cNvSpPr>
            <a:spLocks noGrp="1"/>
          </p:cNvSpPr>
          <p:nvPr>
            <p:ph type="body"/>
          </p:nvPr>
        </p:nvSpPr>
        <p:spPr>
          <a:xfrm>
            <a:off x="457200" y="1604520"/>
            <a:ext cx="4015440" cy="4525920"/>
          </a:xfrm>
          <a:prstGeom prst="rect">
            <a:avLst/>
          </a:prstGeom>
        </p:spPr>
        <p:txBody>
          <a:bodyPr wrap="none" lIns="0" tIns="0" rIns="0" bIns="0"/>
          <a:lstStyle/>
          <a:p>
            <a:endParaRPr/>
          </a:p>
        </p:txBody>
      </p:sp>
      <p:sp>
        <p:nvSpPr>
          <p:cNvPr id="21"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22" name="PlaceHolder 4"/>
          <p:cNvSpPr>
            <a:spLocks noGrp="1"/>
          </p:cNvSpPr>
          <p:nvPr>
            <p:ph type="body"/>
          </p:nvPr>
        </p:nvSpPr>
        <p:spPr>
          <a:xfrm>
            <a:off x="4673520" y="3968280"/>
            <a:ext cx="4015440" cy="2158560"/>
          </a:xfrm>
          <a:prstGeom prst="rect">
            <a:avLst/>
          </a:prstGeom>
        </p:spPr>
        <p:txBody>
          <a:bodyPr wrap="none"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4"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25"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26" name="PlaceHolder 4"/>
          <p:cNvSpPr>
            <a:spLocks noGrp="1"/>
          </p:cNvSpPr>
          <p:nvPr>
            <p:ph type="body"/>
          </p:nvPr>
        </p:nvSpPr>
        <p:spPr>
          <a:xfrm>
            <a:off x="457200" y="3968280"/>
            <a:ext cx="8228520" cy="2158560"/>
          </a:xfrm>
          <a:prstGeom prst="rect">
            <a:avLst/>
          </a:prstGeom>
        </p:spPr>
        <p:txBody>
          <a:bodyPr wrap="none"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8" name="PlaceHolder 2"/>
          <p:cNvSpPr>
            <a:spLocks noGrp="1"/>
          </p:cNvSpPr>
          <p:nvPr>
            <p:ph type="body"/>
          </p:nvPr>
        </p:nvSpPr>
        <p:spPr>
          <a:xfrm>
            <a:off x="457200" y="1604520"/>
            <a:ext cx="8229240" cy="2158560"/>
          </a:xfrm>
          <a:prstGeom prst="rect">
            <a:avLst/>
          </a:prstGeom>
        </p:spPr>
        <p:txBody>
          <a:bodyPr wrap="none" lIns="0" tIns="0" rIns="0" bIns="0"/>
          <a:lstStyle/>
          <a:p>
            <a:endParaRPr/>
          </a:p>
        </p:txBody>
      </p:sp>
      <p:sp>
        <p:nvSpPr>
          <p:cNvPr id="29" name="PlaceHolder 3"/>
          <p:cNvSpPr>
            <a:spLocks noGrp="1"/>
          </p:cNvSpPr>
          <p:nvPr>
            <p:ph type="body"/>
          </p:nvPr>
        </p:nvSpPr>
        <p:spPr>
          <a:xfrm>
            <a:off x="457200" y="3968280"/>
            <a:ext cx="8229240" cy="2158560"/>
          </a:xfrm>
          <a:prstGeom prst="rect">
            <a:avLst/>
          </a:prstGeom>
        </p:spPr>
        <p:txBody>
          <a:bodyPr wrap="none"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31"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32"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33" name="PlaceHolder 4"/>
          <p:cNvSpPr>
            <a:spLocks noGrp="1"/>
          </p:cNvSpPr>
          <p:nvPr>
            <p:ph type="body"/>
          </p:nvPr>
        </p:nvSpPr>
        <p:spPr>
          <a:xfrm>
            <a:off x="4673520" y="3968280"/>
            <a:ext cx="4015440" cy="2158560"/>
          </a:xfrm>
          <a:prstGeom prst="rect">
            <a:avLst/>
          </a:prstGeom>
        </p:spPr>
        <p:txBody>
          <a:bodyPr wrap="none" lIns="0" tIns="0" rIns="0" bIns="0"/>
          <a:lstStyle/>
          <a:p>
            <a:endParaRPr/>
          </a:p>
        </p:txBody>
      </p:sp>
      <p:sp>
        <p:nvSpPr>
          <p:cNvPr id="34" name="PlaceHolder 5"/>
          <p:cNvSpPr>
            <a:spLocks noGrp="1"/>
          </p:cNvSpPr>
          <p:nvPr>
            <p:ph type="body"/>
          </p:nvPr>
        </p:nvSpPr>
        <p:spPr>
          <a:xfrm>
            <a:off x="457200" y="3968280"/>
            <a:ext cx="4015440" cy="2158560"/>
          </a:xfrm>
          <a:prstGeom prst="rect">
            <a:avLst/>
          </a:prstGeom>
        </p:spPr>
        <p:txBody>
          <a:bodyPr wrap="none"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36"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37"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43" name="PlaceHolder 2"/>
          <p:cNvSpPr>
            <a:spLocks noGrp="1"/>
          </p:cNvSpPr>
          <p:nvPr>
            <p:ph type="subTitle"/>
          </p:nvPr>
        </p:nvSpPr>
        <p:spPr>
          <a:xfrm>
            <a:off x="457200" y="1604520"/>
            <a:ext cx="8229240" cy="4526280"/>
          </a:xfrm>
          <a:prstGeom prst="rect">
            <a:avLst/>
          </a:prstGeom>
        </p:spPr>
        <p:txBody>
          <a:bodyPr wrap="none"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45" name="PlaceHolder 2"/>
          <p:cNvSpPr>
            <a:spLocks noGrp="1"/>
          </p:cNvSpPr>
          <p:nvPr>
            <p:ph type="body"/>
          </p:nvPr>
        </p:nvSpPr>
        <p:spPr>
          <a:xfrm>
            <a:off x="457200" y="1604520"/>
            <a:ext cx="8229240" cy="4525920"/>
          </a:xfrm>
          <a:prstGeom prst="rect">
            <a:avLst/>
          </a:prstGeom>
        </p:spPr>
        <p:txBody>
          <a:bodyPr wrap="none"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47" name="PlaceHolder 2"/>
          <p:cNvSpPr>
            <a:spLocks noGrp="1"/>
          </p:cNvSpPr>
          <p:nvPr>
            <p:ph type="body"/>
          </p:nvPr>
        </p:nvSpPr>
        <p:spPr>
          <a:xfrm>
            <a:off x="457200" y="1604520"/>
            <a:ext cx="4015440" cy="4525920"/>
          </a:xfrm>
          <a:prstGeom prst="rect">
            <a:avLst/>
          </a:prstGeom>
        </p:spPr>
        <p:txBody>
          <a:bodyPr wrap="none" lIns="0" tIns="0" rIns="0" bIns="0"/>
          <a:lstStyle/>
          <a:p>
            <a:endParaRPr/>
          </a:p>
        </p:txBody>
      </p:sp>
      <p:sp>
        <p:nvSpPr>
          <p:cNvPr id="48" name="PlaceHolder 3"/>
          <p:cNvSpPr>
            <a:spLocks noGrp="1"/>
          </p:cNvSpPr>
          <p:nvPr>
            <p:ph type="body"/>
          </p:nvPr>
        </p:nvSpPr>
        <p:spPr>
          <a:xfrm>
            <a:off x="4673520" y="1604520"/>
            <a:ext cx="4015440" cy="4525920"/>
          </a:xfrm>
          <a:prstGeom prst="rect">
            <a:avLst/>
          </a:prstGeom>
        </p:spPr>
        <p:txBody>
          <a:bodyPr wrap="none"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3600"/>
            <a:ext cx="8229240" cy="5856840"/>
          </a:xfrm>
          <a:prstGeom prst="rect">
            <a:avLst/>
          </a:prstGeom>
        </p:spPr>
        <p:txBody>
          <a:bodyPr wrap="none"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52"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53" name="PlaceHolder 3"/>
          <p:cNvSpPr>
            <a:spLocks noGrp="1"/>
          </p:cNvSpPr>
          <p:nvPr>
            <p:ph type="body"/>
          </p:nvPr>
        </p:nvSpPr>
        <p:spPr>
          <a:xfrm>
            <a:off x="457200" y="3968280"/>
            <a:ext cx="4015440" cy="2158560"/>
          </a:xfrm>
          <a:prstGeom prst="rect">
            <a:avLst/>
          </a:prstGeom>
        </p:spPr>
        <p:txBody>
          <a:bodyPr wrap="none" lIns="0" tIns="0" rIns="0" bIns="0"/>
          <a:lstStyle/>
          <a:p>
            <a:endParaRPr/>
          </a:p>
        </p:txBody>
      </p:sp>
      <p:sp>
        <p:nvSpPr>
          <p:cNvPr id="54" name="PlaceHolder 4"/>
          <p:cNvSpPr>
            <a:spLocks noGrp="1"/>
          </p:cNvSpPr>
          <p:nvPr>
            <p:ph type="body"/>
          </p:nvPr>
        </p:nvSpPr>
        <p:spPr>
          <a:xfrm>
            <a:off x="4673520" y="1604520"/>
            <a:ext cx="4015440" cy="4525920"/>
          </a:xfrm>
          <a:prstGeom prst="rect">
            <a:avLst/>
          </a:prstGeom>
        </p:spPr>
        <p:txBody>
          <a:bodyPr wrap="none"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56" name="PlaceHolder 2"/>
          <p:cNvSpPr>
            <a:spLocks noGrp="1"/>
          </p:cNvSpPr>
          <p:nvPr>
            <p:ph type="body"/>
          </p:nvPr>
        </p:nvSpPr>
        <p:spPr>
          <a:xfrm>
            <a:off x="457200" y="1604520"/>
            <a:ext cx="4015440" cy="4525920"/>
          </a:xfrm>
          <a:prstGeom prst="rect">
            <a:avLst/>
          </a:prstGeom>
        </p:spPr>
        <p:txBody>
          <a:bodyPr wrap="none" lIns="0" tIns="0" rIns="0" bIns="0"/>
          <a:lstStyle/>
          <a:p>
            <a:endParaRPr/>
          </a:p>
        </p:txBody>
      </p:sp>
      <p:sp>
        <p:nvSpPr>
          <p:cNvPr id="57"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58" name="PlaceHolder 4"/>
          <p:cNvSpPr>
            <a:spLocks noGrp="1"/>
          </p:cNvSpPr>
          <p:nvPr>
            <p:ph type="body"/>
          </p:nvPr>
        </p:nvSpPr>
        <p:spPr>
          <a:xfrm>
            <a:off x="4673520" y="3968280"/>
            <a:ext cx="4015440" cy="2158560"/>
          </a:xfrm>
          <a:prstGeom prst="rect">
            <a:avLst/>
          </a:prstGeom>
        </p:spPr>
        <p:txBody>
          <a:bodyPr wrap="none"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0"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61"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62" name="PlaceHolder 4"/>
          <p:cNvSpPr>
            <a:spLocks noGrp="1"/>
          </p:cNvSpPr>
          <p:nvPr>
            <p:ph type="body"/>
          </p:nvPr>
        </p:nvSpPr>
        <p:spPr>
          <a:xfrm>
            <a:off x="457200" y="3968280"/>
            <a:ext cx="8228520" cy="2158560"/>
          </a:xfrm>
          <a:prstGeom prst="rect">
            <a:avLst/>
          </a:prstGeom>
        </p:spPr>
        <p:txBody>
          <a:bodyPr wrap="none"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4" name="PlaceHolder 2"/>
          <p:cNvSpPr>
            <a:spLocks noGrp="1"/>
          </p:cNvSpPr>
          <p:nvPr>
            <p:ph type="body"/>
          </p:nvPr>
        </p:nvSpPr>
        <p:spPr>
          <a:xfrm>
            <a:off x="457200" y="1604520"/>
            <a:ext cx="8229240" cy="2158560"/>
          </a:xfrm>
          <a:prstGeom prst="rect">
            <a:avLst/>
          </a:prstGeom>
        </p:spPr>
        <p:txBody>
          <a:bodyPr wrap="none" lIns="0" tIns="0" rIns="0" bIns="0"/>
          <a:lstStyle/>
          <a:p>
            <a:endParaRPr/>
          </a:p>
        </p:txBody>
      </p:sp>
      <p:sp>
        <p:nvSpPr>
          <p:cNvPr id="65" name="PlaceHolder 3"/>
          <p:cNvSpPr>
            <a:spLocks noGrp="1"/>
          </p:cNvSpPr>
          <p:nvPr>
            <p:ph type="body"/>
          </p:nvPr>
        </p:nvSpPr>
        <p:spPr>
          <a:xfrm>
            <a:off x="457200" y="3968280"/>
            <a:ext cx="8229240" cy="2158560"/>
          </a:xfrm>
          <a:prstGeom prst="rect">
            <a:avLst/>
          </a:prstGeom>
        </p:spPr>
        <p:txBody>
          <a:bodyPr wrap="none"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7"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68"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
        <p:nvSpPr>
          <p:cNvPr id="69" name="PlaceHolder 4"/>
          <p:cNvSpPr>
            <a:spLocks noGrp="1"/>
          </p:cNvSpPr>
          <p:nvPr>
            <p:ph type="body"/>
          </p:nvPr>
        </p:nvSpPr>
        <p:spPr>
          <a:xfrm>
            <a:off x="4673520" y="3968280"/>
            <a:ext cx="4015440" cy="2158560"/>
          </a:xfrm>
          <a:prstGeom prst="rect">
            <a:avLst/>
          </a:prstGeom>
        </p:spPr>
        <p:txBody>
          <a:bodyPr wrap="none" lIns="0" tIns="0" rIns="0" bIns="0"/>
          <a:lstStyle/>
          <a:p>
            <a:endParaRPr/>
          </a:p>
        </p:txBody>
      </p:sp>
      <p:sp>
        <p:nvSpPr>
          <p:cNvPr id="70" name="PlaceHolder 5"/>
          <p:cNvSpPr>
            <a:spLocks noGrp="1"/>
          </p:cNvSpPr>
          <p:nvPr>
            <p:ph type="body"/>
          </p:nvPr>
        </p:nvSpPr>
        <p:spPr>
          <a:xfrm>
            <a:off x="457200" y="3968280"/>
            <a:ext cx="4015440" cy="2158560"/>
          </a:xfrm>
          <a:prstGeom prst="rect">
            <a:avLst/>
          </a:prstGeom>
        </p:spPr>
        <p:txBody>
          <a:bodyPr wrap="none"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72" name="PlaceHolder 2"/>
          <p:cNvSpPr>
            <a:spLocks noGrp="1"/>
          </p:cNvSpPr>
          <p:nvPr>
            <p:ph type="body"/>
          </p:nvPr>
        </p:nvSpPr>
        <p:spPr>
          <a:xfrm>
            <a:off x="457200" y="1604520"/>
            <a:ext cx="4015440" cy="2158560"/>
          </a:xfrm>
          <a:prstGeom prst="rect">
            <a:avLst/>
          </a:prstGeom>
        </p:spPr>
        <p:txBody>
          <a:bodyPr wrap="none" lIns="0" tIns="0" rIns="0" bIns="0"/>
          <a:lstStyle/>
          <a:p>
            <a:endParaRPr/>
          </a:p>
        </p:txBody>
      </p:sp>
      <p:sp>
        <p:nvSpPr>
          <p:cNvPr id="73" name="PlaceHolder 3"/>
          <p:cNvSpPr>
            <a:spLocks noGrp="1"/>
          </p:cNvSpPr>
          <p:nvPr>
            <p:ph type="body"/>
          </p:nvPr>
        </p:nvSpPr>
        <p:spPr>
          <a:xfrm>
            <a:off x="4673520" y="1604520"/>
            <a:ext cx="4015440" cy="2158560"/>
          </a:xfrm>
          <a:prstGeom prst="rect">
            <a:avLst/>
          </a:prstGeom>
        </p:spPr>
        <p:txBody>
          <a:bodyPr wrap="none" lIns="0" tIns="0" rIns="0" bIns="0"/>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CustomShape 1"/>
          <p:cNvSpPr/>
          <p:nvPr/>
        </p:nvSpPr>
        <p:spPr>
          <a:xfrm>
            <a:off x="9001080" y="0"/>
            <a:ext cx="141120" cy="1369800"/>
          </a:xfrm>
          <a:prstGeom prst="rect">
            <a:avLst/>
          </a:prstGeom>
          <a:solidFill>
            <a:srgbClr val="0B5394"/>
          </a:solidFill>
        </p:spPr>
      </p:sp>
      <p:sp>
        <p:nvSpPr>
          <p:cNvPr id="7" name="CustomShape 2"/>
          <p:cNvSpPr/>
          <p:nvPr/>
        </p:nvSpPr>
        <p:spPr>
          <a:xfrm>
            <a:off x="9001080" y="1371600"/>
            <a:ext cx="141120" cy="5484600"/>
          </a:xfrm>
          <a:prstGeom prst="rect">
            <a:avLst/>
          </a:prstGeom>
          <a:solidFill>
            <a:srgbClr val="000000"/>
          </a:solidFill>
        </p:spPr>
      </p:sp>
      <p:sp>
        <p:nvSpPr>
          <p:cNvPr id="2" name="CustomShape 3"/>
          <p:cNvSpPr/>
          <p:nvPr/>
        </p:nvSpPr>
        <p:spPr>
          <a:xfrm>
            <a:off x="9001080" y="4846320"/>
            <a:ext cx="141120" cy="2009880"/>
          </a:xfrm>
          <a:prstGeom prst="rect">
            <a:avLst/>
          </a:prstGeom>
          <a:solidFill>
            <a:srgbClr val="0B5394"/>
          </a:solidFill>
        </p:spPr>
      </p:sp>
      <p:sp>
        <p:nvSpPr>
          <p:cNvPr id="3" name="CustomShape 4"/>
          <p:cNvSpPr/>
          <p:nvPr/>
        </p:nvSpPr>
        <p:spPr>
          <a:xfrm>
            <a:off x="9001080" y="0"/>
            <a:ext cx="141120" cy="4844520"/>
          </a:xfrm>
          <a:prstGeom prst="rect">
            <a:avLst/>
          </a:prstGeom>
          <a:solidFill>
            <a:srgbClr val="000000"/>
          </a:solidFill>
        </p:spPr>
      </p:sp>
      <p:sp>
        <p:nvSpPr>
          <p:cNvPr id="4" name="PlaceHolder 5"/>
          <p:cNvSpPr>
            <a:spLocks noGrp="1"/>
          </p:cNvSpPr>
          <p:nvPr>
            <p:ph type="title"/>
          </p:nvPr>
        </p:nvSpPr>
        <p:spPr>
          <a:xfrm>
            <a:off x="457200" y="273600"/>
            <a:ext cx="8229240" cy="1144800"/>
          </a:xfrm>
          <a:prstGeom prst="rect">
            <a:avLst/>
          </a:prstGeom>
        </p:spPr>
        <p:txBody>
          <a:bodyPr wrap="none" lIns="0" tIns="0" rIns="0" bIns="0" anchor="ctr"/>
          <a:lstStyle/>
          <a:p>
            <a:pPr algn="ctr"/>
            <a:r>
              <a:rPr lang="en-US"/>
              <a:t>Click to edit the title text format</a:t>
            </a:r>
            <a:endParaRPr/>
          </a:p>
        </p:txBody>
      </p:sp>
      <p:sp>
        <p:nvSpPr>
          <p:cNvPr id="5" name="PlaceHolder 6"/>
          <p:cNvSpPr>
            <a:spLocks noGrp="1"/>
          </p:cNvSpPr>
          <p:nvPr>
            <p:ph type="body"/>
          </p:nvPr>
        </p:nvSpPr>
        <p:spPr>
          <a:xfrm>
            <a:off x="457200" y="1604520"/>
            <a:ext cx="8229240" cy="4525920"/>
          </a:xfrm>
          <a:prstGeom prst="rect">
            <a:avLst/>
          </a:prstGeom>
        </p:spPr>
        <p:txBody>
          <a:bodyPr wrap="none" lIns="0" tIns="0" rIns="0" bIns="0"/>
          <a:lstStyle/>
          <a:p>
            <a:pPr>
              <a:buSzPct val="45000"/>
              <a:buFont typeface="StarSymbol"/>
              <a:buChar char=""/>
            </a:pPr>
            <a:r>
              <a:rPr lang="en-US"/>
              <a:t>Click to edit the outline text format</a:t>
            </a:r>
            <a:endParaRPr/>
          </a:p>
          <a:p>
            <a:pPr lvl="1">
              <a:buSzPct val="45000"/>
              <a:buFont typeface="StarSymbol"/>
              <a:buChar char=""/>
            </a:pPr>
            <a:r>
              <a:rPr lang="en-US"/>
              <a:t>Second Outline Level</a:t>
            </a:r>
            <a:endParaRPr/>
          </a:p>
          <a:p>
            <a:pPr lvl="2">
              <a:buSzPct val="75000"/>
              <a:buFont typeface="StarSymbol"/>
              <a:buChar char=""/>
            </a:pPr>
            <a:r>
              <a:rPr lang="en-US"/>
              <a:t>Third Outline Level</a:t>
            </a:r>
            <a:endParaRPr/>
          </a:p>
          <a:p>
            <a:pPr lvl="3">
              <a:buSzPct val="45000"/>
              <a:buFont typeface="StarSymbol"/>
              <a:buChar char=""/>
            </a:pPr>
            <a:r>
              <a:rPr lang="en-US"/>
              <a:t>Fourth Outline Level</a:t>
            </a:r>
            <a:endParaRPr/>
          </a:p>
          <a:p>
            <a:pPr lvl="4">
              <a:buSzPct val="75000"/>
              <a:buFont typeface="StarSymbol"/>
              <a:buChar char=""/>
            </a:pPr>
            <a:r>
              <a:rPr lang="en-US"/>
              <a:t>Fifth Outline Level</a:t>
            </a:r>
            <a:endParaRPr/>
          </a:p>
          <a:p>
            <a:pPr lvl="5">
              <a:buSzPct val="45000"/>
              <a:buFont typeface="StarSymbol"/>
              <a:buChar char=""/>
            </a:pPr>
            <a:r>
              <a:rPr lang="en-US"/>
              <a:t>Sixth Outline Level</a:t>
            </a:r>
            <a:endParaRPr/>
          </a:p>
          <a:p>
            <a:pPr lvl="6">
              <a:buSzPct val="45000"/>
              <a:buFont typeface="StarSymbol"/>
              <a:buChar char=""/>
            </a:pPr>
            <a:r>
              <a:rPr lang="en-US"/>
              <a:t>Seventh Outline Level</a:t>
            </a:r>
            <a:endParaRPr/>
          </a:p>
          <a:p>
            <a:pPr lvl="7">
              <a:buSzPct val="45000"/>
              <a:buFont typeface="StarSymbol"/>
              <a:buChar char=""/>
            </a:pPr>
            <a:r>
              <a:rPr lang="en-US"/>
              <a:t>Eighth Outline Level</a:t>
            </a:r>
            <a:endParaRPr/>
          </a:p>
          <a:p>
            <a:pPr lvl="8">
              <a:buSzPct val="45000"/>
              <a:buFont typeface="StarSymbol"/>
              <a:buChar char=""/>
            </a:pPr>
            <a:r>
              <a:rPr lang="en-US"/>
              <a:t>Ninth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CustomShape 1"/>
          <p:cNvSpPr/>
          <p:nvPr/>
        </p:nvSpPr>
        <p:spPr>
          <a:xfrm>
            <a:off x="9001080" y="0"/>
            <a:ext cx="141120" cy="1369800"/>
          </a:xfrm>
          <a:prstGeom prst="rect">
            <a:avLst/>
          </a:prstGeom>
          <a:solidFill>
            <a:srgbClr val="0B5394"/>
          </a:solidFill>
        </p:spPr>
      </p:sp>
      <p:sp>
        <p:nvSpPr>
          <p:cNvPr id="39" name="CustomShape 2"/>
          <p:cNvSpPr/>
          <p:nvPr/>
        </p:nvSpPr>
        <p:spPr>
          <a:xfrm>
            <a:off x="9001080" y="1371600"/>
            <a:ext cx="141120" cy="5484600"/>
          </a:xfrm>
          <a:prstGeom prst="rect">
            <a:avLst/>
          </a:prstGeom>
          <a:solidFill>
            <a:srgbClr val="000000"/>
          </a:solidFill>
        </p:spPr>
      </p:sp>
      <p:sp>
        <p:nvSpPr>
          <p:cNvPr id="40" name="PlaceHolder 3"/>
          <p:cNvSpPr>
            <a:spLocks noGrp="1"/>
          </p:cNvSpPr>
          <p:nvPr>
            <p:ph type="title"/>
          </p:nvPr>
        </p:nvSpPr>
        <p:spPr>
          <a:xfrm>
            <a:off x="457200" y="273600"/>
            <a:ext cx="8229240" cy="1144800"/>
          </a:xfrm>
          <a:prstGeom prst="rect">
            <a:avLst/>
          </a:prstGeom>
        </p:spPr>
        <p:txBody>
          <a:bodyPr wrap="none" lIns="0" tIns="0" rIns="0" bIns="0" anchor="ctr"/>
          <a:lstStyle/>
          <a:p>
            <a:pPr algn="ctr"/>
            <a:r>
              <a:rPr lang="en-US"/>
              <a:t>Click to edit the title text format</a:t>
            </a:r>
            <a:endParaRPr/>
          </a:p>
        </p:txBody>
      </p:sp>
      <p:sp>
        <p:nvSpPr>
          <p:cNvPr id="41" name="PlaceHolder 4"/>
          <p:cNvSpPr>
            <a:spLocks noGrp="1"/>
          </p:cNvSpPr>
          <p:nvPr>
            <p:ph type="body"/>
          </p:nvPr>
        </p:nvSpPr>
        <p:spPr>
          <a:xfrm>
            <a:off x="457200" y="1604520"/>
            <a:ext cx="8229240" cy="4525920"/>
          </a:xfrm>
          <a:prstGeom prst="rect">
            <a:avLst/>
          </a:prstGeom>
        </p:spPr>
        <p:txBody>
          <a:bodyPr wrap="none" lIns="0" tIns="0" rIns="0" bIns="0"/>
          <a:lstStyle/>
          <a:p>
            <a:pPr>
              <a:buSzPct val="45000"/>
              <a:buFont typeface="StarSymbol"/>
              <a:buChar char=""/>
            </a:pPr>
            <a:r>
              <a:rPr lang="en-US"/>
              <a:t>Click to edit the outline text format</a:t>
            </a:r>
            <a:endParaRPr/>
          </a:p>
          <a:p>
            <a:pPr lvl="1">
              <a:buSzPct val="45000"/>
              <a:buFont typeface="StarSymbol"/>
              <a:buChar char=""/>
            </a:pPr>
            <a:r>
              <a:rPr lang="en-US"/>
              <a:t>Second Outline Level</a:t>
            </a:r>
            <a:endParaRPr/>
          </a:p>
          <a:p>
            <a:pPr lvl="2">
              <a:buSzPct val="75000"/>
              <a:buFont typeface="StarSymbol"/>
              <a:buChar char=""/>
            </a:pPr>
            <a:r>
              <a:rPr lang="en-US"/>
              <a:t>Third Outline Level</a:t>
            </a:r>
            <a:endParaRPr/>
          </a:p>
          <a:p>
            <a:pPr lvl="3">
              <a:buSzPct val="45000"/>
              <a:buFont typeface="StarSymbol"/>
              <a:buChar char=""/>
            </a:pPr>
            <a:r>
              <a:rPr lang="en-US"/>
              <a:t>Fourth Outline Level</a:t>
            </a:r>
            <a:endParaRPr/>
          </a:p>
          <a:p>
            <a:pPr lvl="4">
              <a:buSzPct val="75000"/>
              <a:buFont typeface="StarSymbol"/>
              <a:buChar char=""/>
            </a:pPr>
            <a:r>
              <a:rPr lang="en-US"/>
              <a:t>Fifth Outline Level</a:t>
            </a:r>
            <a:endParaRPr/>
          </a:p>
          <a:p>
            <a:pPr lvl="5">
              <a:buSzPct val="45000"/>
              <a:buFont typeface="StarSymbol"/>
              <a:buChar char=""/>
            </a:pPr>
            <a:r>
              <a:rPr lang="en-US"/>
              <a:t>Sixth Outline Level</a:t>
            </a:r>
            <a:endParaRPr/>
          </a:p>
          <a:p>
            <a:pPr lvl="6">
              <a:buSzPct val="45000"/>
              <a:buFont typeface="StarSymbol"/>
              <a:buChar char=""/>
            </a:pPr>
            <a:r>
              <a:rPr lang="en-US"/>
              <a:t>Seventh Outline Level</a:t>
            </a:r>
            <a:endParaRPr/>
          </a:p>
          <a:p>
            <a:pPr lvl="7">
              <a:buSzPct val="45000"/>
              <a:buFont typeface="StarSymbol"/>
              <a:buChar char=""/>
            </a:pPr>
            <a:r>
              <a:rPr lang="en-US"/>
              <a:t>Eighth Outline Level</a:t>
            </a:r>
            <a:endParaRPr/>
          </a:p>
          <a:p>
            <a:pPr lvl="8">
              <a:buSzPct val="45000"/>
              <a:buFont typeface="StarSymbol"/>
              <a:buChar char=""/>
            </a:pPr>
            <a:r>
              <a:rPr lang="en-US"/>
              <a:t>Ninth Outline Level</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NIRALUser" TargetMode="External"/><Relationship Id="rId4" Type="http://schemas.openxmlformats.org/officeDocument/2006/relationships/hyperlink" Target="https://www.youtube.com/watch?v=yTr3NJZaMos" TargetMode="External"/><Relationship Id="rId5" Type="http://schemas.openxmlformats.org/officeDocument/2006/relationships/hyperlink" Target="http://www.nitrc.org/projects/unc_brain_atlas/" TargetMode="External"/><Relationship Id="rId6"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hyperlink" Target="http://www.nitrc.org/projects/neosegpipelin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1"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5.png"/><Relationship Id="rId1" Type="http://schemas.openxmlformats.org/officeDocument/2006/relationships/slideLayout" Target="../slideLayouts/slideLayout13.xml"/><Relationship Id="rId2" Type="http://schemas.openxmlformats.org/officeDocument/2006/relationships/hyperlink" Target="http://sourceforge.net/projects/advants/files/Documentation/"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ustomShape 1"/>
          <p:cNvSpPr/>
          <p:nvPr/>
        </p:nvSpPr>
        <p:spPr>
          <a:xfrm>
            <a:off x="2267640" y="4365000"/>
            <a:ext cx="4606560" cy="790200"/>
          </a:xfrm>
          <a:prstGeom prst="rect">
            <a:avLst/>
          </a:prstGeom>
        </p:spPr>
        <p:txBody>
          <a:bodyPr lIns="90000" tIns="45000" rIns="90000" bIns="45000"/>
          <a:lstStyle/>
          <a:p>
            <a:pPr algn="ctr"/>
            <a:r>
              <a:rPr lang="en-US" sz="4800">
                <a:solidFill>
                  <a:srgbClr val="0B5394"/>
                </a:solidFill>
                <a:latin typeface="Cambria"/>
              </a:rPr>
              <a:t>User Tutorial</a:t>
            </a:r>
            <a:endParaRPr/>
          </a:p>
        </p:txBody>
      </p:sp>
      <p:pic>
        <p:nvPicPr>
          <p:cNvPr id="75" name="Image 3"/>
          <p:cNvPicPr/>
          <p:nvPr/>
        </p:nvPicPr>
        <p:blipFill>
          <a:blip r:embed="rId2"/>
          <a:stretch>
            <a:fillRect/>
          </a:stretch>
        </p:blipFill>
        <p:spPr>
          <a:xfrm>
            <a:off x="3204000" y="1412640"/>
            <a:ext cx="2734560" cy="2734560"/>
          </a:xfrm>
          <a:prstGeom prst="rect">
            <a:avLst/>
          </a:prstGeom>
        </p:spPr>
      </p:pic>
      <p:sp>
        <p:nvSpPr>
          <p:cNvPr id="76" name="CustomShape 2"/>
          <p:cNvSpPr/>
          <p:nvPr/>
        </p:nvSpPr>
        <p:spPr>
          <a:xfrm>
            <a:off x="759960" y="260640"/>
            <a:ext cx="7770600" cy="1294200"/>
          </a:xfrm>
          <a:prstGeom prst="rect">
            <a:avLst/>
          </a:prstGeom>
        </p:spPr>
        <p:txBody>
          <a:bodyPr lIns="90000" tIns="45000" rIns="90000" bIns="45000"/>
          <a:lstStyle/>
          <a:p>
            <a:pPr algn="ctr">
              <a:lnSpc>
                <a:spcPct val="100000"/>
              </a:lnSpc>
            </a:pPr>
            <a:r>
              <a:rPr lang="en-US" sz="6400">
                <a:solidFill>
                  <a:srgbClr val="000000"/>
                </a:solidFill>
                <a:latin typeface="Cambria"/>
              </a:rPr>
              <a:t>Neoseg Pipeline 1.0</a:t>
            </a:r>
            <a:endParaRPr/>
          </a:p>
        </p:txBody>
      </p:sp>
      <p:pic>
        <p:nvPicPr>
          <p:cNvPr id="77" name="Image 5"/>
          <p:cNvPicPr/>
          <p:nvPr/>
        </p:nvPicPr>
        <p:blipFill>
          <a:blip r:embed="rId3"/>
          <a:stretch>
            <a:fillRect/>
          </a:stretch>
        </p:blipFill>
        <p:spPr>
          <a:xfrm>
            <a:off x="99000" y="5616720"/>
            <a:ext cx="1302840" cy="1194840"/>
          </a:xfrm>
          <a:prstGeom prst="rect">
            <a:avLst/>
          </a:prstGeom>
        </p:spPr>
      </p:pic>
      <p:sp>
        <p:nvSpPr>
          <p:cNvPr id="78" name="CustomShape 3"/>
          <p:cNvSpPr/>
          <p:nvPr/>
        </p:nvSpPr>
        <p:spPr>
          <a:xfrm>
            <a:off x="1691640" y="5805360"/>
            <a:ext cx="7342920" cy="934200"/>
          </a:xfrm>
          <a:prstGeom prst="rect">
            <a:avLst/>
          </a:prstGeom>
        </p:spPr>
        <p:txBody>
          <a:bodyPr lIns="90000" tIns="45000" rIns="90000" bIns="45000"/>
          <a:lstStyle/>
          <a:p>
            <a:r>
              <a:rPr lang="en-US" sz="2400">
                <a:solidFill>
                  <a:srgbClr val="000000"/>
                </a:solidFill>
                <a:latin typeface="Cambria"/>
              </a:rPr>
              <a:t>Marie Cherel, François Budin, Martin Styner</a:t>
            </a:r>
            <a:endParaRPr/>
          </a:p>
          <a:p>
            <a:r>
              <a:rPr lang="en-US" sz="2400">
                <a:solidFill>
                  <a:srgbClr val="000000"/>
                </a:solidFill>
                <a:latin typeface="Cambria"/>
              </a:rPr>
              <a:t>NIRAL website: http://www.med.unc.edu/psych/research/niral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1"/>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1. Presentation</a:t>
            </a:r>
            <a:endParaRPr/>
          </a:p>
        </p:txBody>
      </p:sp>
      <p:sp>
        <p:nvSpPr>
          <p:cNvPr id="80" name="CustomShape 2"/>
          <p:cNvSpPr/>
          <p:nvPr/>
        </p:nvSpPr>
        <p:spPr>
          <a:xfrm>
            <a:off x="264240" y="1268640"/>
            <a:ext cx="8410320" cy="4371840"/>
          </a:xfrm>
          <a:prstGeom prst="rect">
            <a:avLst/>
          </a:prstGeom>
        </p:spPr>
        <p:txBody>
          <a:bodyPr lIns="90000" tIns="45000" rIns="90000" bIns="45000"/>
          <a:lstStyle/>
          <a:p>
            <a:pPr>
              <a:buFont typeface="Wingdings" charset="2"/>
              <a:buChar char=""/>
            </a:pPr>
            <a:r>
              <a:rPr lang="en-US" sz="2200">
                <a:solidFill>
                  <a:srgbClr val="000000"/>
                </a:solidFill>
                <a:latin typeface="Calibri"/>
              </a:rPr>
              <a:t>NeosegPipeline is a tool to segment automatically neonate brain MRI  using a subject-specific atlas.</a:t>
            </a:r>
            <a:endParaRPr/>
          </a:p>
          <a:p>
            <a:endParaRPr/>
          </a:p>
          <a:p>
            <a:pPr>
              <a:buFont typeface="Wingdings" charset="2"/>
              <a:buChar char=""/>
            </a:pPr>
            <a:r>
              <a:rPr lang="en-US" sz="2200">
                <a:solidFill>
                  <a:srgbClr val="000000"/>
                </a:solidFill>
                <a:latin typeface="Calibri"/>
              </a:rPr>
              <a:t>This subject-specific atlas is generated based on: </a:t>
            </a:r>
            <a:endParaRPr/>
          </a:p>
          <a:p>
            <a:pPr>
              <a:buFont typeface="Arial"/>
              <a:buChar char="-"/>
            </a:pPr>
            <a:r>
              <a:rPr lang="en-US" sz="2200">
                <a:solidFill>
                  <a:srgbClr val="000000"/>
                </a:solidFill>
                <a:latin typeface="Calibri"/>
              </a:rPr>
              <a:t>An atlas population : set of cases with a T1, a T2 and a segmentation</a:t>
            </a:r>
            <a:endParaRPr/>
          </a:p>
          <a:p>
            <a:pPr>
              <a:buFont typeface="Arial"/>
              <a:buChar char="-"/>
            </a:pPr>
            <a:r>
              <a:rPr lang="en-US" sz="2200">
                <a:solidFill>
                  <a:srgbClr val="000000"/>
                </a:solidFill>
                <a:latin typeface="Calibri"/>
              </a:rPr>
              <a:t>Some diffusion information of the subject to segment</a:t>
            </a:r>
            <a:endParaRPr/>
          </a:p>
          <a:p>
            <a:endParaRPr/>
          </a:p>
          <a:p>
            <a:pPr>
              <a:buFont typeface="Wingdings" charset="2"/>
              <a:buChar char=""/>
            </a:pPr>
            <a:r>
              <a:rPr lang="en-US" sz="2200">
                <a:solidFill>
                  <a:srgbClr val="000000"/>
                </a:solidFill>
                <a:latin typeface="Calibri"/>
              </a:rPr>
              <a:t>This atlas is then given as a input of a single atlas segmentation method called Neoseg </a:t>
            </a:r>
            <a:endParaRPr/>
          </a:p>
          <a:p>
            <a:endParaRPr/>
          </a:p>
        </p:txBody>
      </p:sp>
      <p:sp>
        <p:nvSpPr>
          <p:cNvPr id="81"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1.1. Principle</a:t>
            </a:r>
            <a:endParaRPr/>
          </a:p>
        </p:txBody>
      </p:sp>
      <p:pic>
        <p:nvPicPr>
          <p:cNvPr id="82" name="Image 5"/>
          <p:cNvPicPr/>
          <p:nvPr/>
        </p:nvPicPr>
        <p:blipFill>
          <a:blip r:embed="rId2"/>
          <a:stretch>
            <a:fillRect/>
          </a:stretch>
        </p:blipFill>
        <p:spPr>
          <a:xfrm>
            <a:off x="7697520" y="73800"/>
            <a:ext cx="1121400" cy="1121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CustomShape 1"/>
          <p:cNvSpPr/>
          <p:nvPr/>
        </p:nvSpPr>
        <p:spPr>
          <a:xfrm>
            <a:off x="264240" y="1268640"/>
            <a:ext cx="8410320" cy="4371840"/>
          </a:xfrm>
          <a:prstGeom prst="rect">
            <a:avLst/>
          </a:prstGeom>
        </p:spPr>
        <p:txBody>
          <a:bodyPr lIns="90000" tIns="45000" rIns="90000" bIns="45000"/>
          <a:lstStyle/>
          <a:p>
            <a:pPr>
              <a:buFont typeface="Wingdings" charset="2"/>
              <a:buChar char=""/>
            </a:pPr>
            <a:r>
              <a:rPr lang="en-US" sz="2200">
                <a:solidFill>
                  <a:srgbClr val="000000"/>
                </a:solidFill>
                <a:latin typeface="Calibri"/>
              </a:rPr>
              <a:t>NeosegPipeline writes Python scripts and then run them </a:t>
            </a:r>
            <a:endParaRPr/>
          </a:p>
          <a:p>
            <a:pPr>
              <a:buFont typeface="Wingdings" charset="2"/>
              <a:buChar char=""/>
            </a:pPr>
            <a:r>
              <a:rPr lang="en-US" sz="2200">
                <a:solidFill>
                  <a:srgbClr val="000000"/>
                </a:solidFill>
                <a:latin typeface="Calibri"/>
              </a:rPr>
              <a:t>This approach allows to:  </a:t>
            </a:r>
            <a:endParaRPr/>
          </a:p>
          <a:p>
            <a:pPr>
              <a:buFont typeface="Arial"/>
              <a:buChar char="-"/>
            </a:pPr>
            <a:r>
              <a:rPr lang="en-US" sz="2200">
                <a:solidFill>
                  <a:srgbClr val="000000"/>
                </a:solidFill>
                <a:latin typeface="Calibri"/>
              </a:rPr>
              <a:t>Keep a trace of what have been done </a:t>
            </a:r>
            <a:endParaRPr/>
          </a:p>
          <a:p>
            <a:pPr>
              <a:buFont typeface="Arial"/>
              <a:buChar char="-"/>
            </a:pPr>
            <a:r>
              <a:rPr lang="en-US" sz="2200">
                <a:solidFill>
                  <a:srgbClr val="000000"/>
                </a:solidFill>
                <a:latin typeface="Calibri"/>
              </a:rPr>
              <a:t>Eventually run them again with the exact same parameters</a:t>
            </a:r>
            <a:endParaRPr/>
          </a:p>
          <a:p>
            <a:endParaRPr/>
          </a:p>
          <a:p>
            <a:endParaRPr/>
          </a:p>
        </p:txBody>
      </p:sp>
      <p:sp>
        <p:nvSpPr>
          <p:cNvPr id="84"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1. Presentation</a:t>
            </a:r>
            <a:endParaRPr/>
          </a:p>
        </p:txBody>
      </p:sp>
      <p:sp>
        <p:nvSpPr>
          <p:cNvPr id="85"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1.1. Principle</a:t>
            </a:r>
            <a:endParaRPr/>
          </a:p>
        </p:txBody>
      </p:sp>
      <p:pic>
        <p:nvPicPr>
          <p:cNvPr id="86" name="Image 7"/>
          <p:cNvPicPr/>
          <p:nvPr/>
        </p:nvPicPr>
        <p:blipFill>
          <a:blip r:embed="rId2"/>
          <a:stretch>
            <a:fillRect/>
          </a:stretch>
        </p:blipFill>
        <p:spPr>
          <a:xfrm>
            <a:off x="7697520" y="73800"/>
            <a:ext cx="1121400" cy="1121400"/>
          </a:xfrm>
          <a:prstGeom prst="rect">
            <a:avLst/>
          </a:prstGeom>
        </p:spPr>
      </p:pic>
    </p:spTree>
  </p:cSld>
  <p:clrMapOvr>
    <a:masterClrMapping/>
  </p:clrMapOvr>
  <p:timing>
    <p:tnLst>
      <p:par>
        <p:cTn xmlns:p14="http://schemas.microsoft.com/office/powerpoint/2010/main" id="1" dur="indefinite" restart="never" nodeType="tmRoot">
          <p:childTnLst>
            <p:seq>
              <p:cTn id="2" nodeType="mainSeq">
                <p:childTnLst>
                  <p:par>
                    <p:cTn id="3"/>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264240" y="1268640"/>
            <a:ext cx="8410320" cy="4371840"/>
          </a:xfrm>
          <a:prstGeom prst="rect">
            <a:avLst/>
          </a:prstGeom>
        </p:spPr>
        <p:txBody>
          <a:bodyPr lIns="90000" tIns="45000" rIns="90000" bIns="45000"/>
          <a:lstStyle/>
          <a:p>
            <a:pPr>
              <a:buFont typeface="Wingdings" charset="2"/>
              <a:buChar char=""/>
            </a:pPr>
            <a:r>
              <a:rPr lang="en-US" sz="2200" dirty="0" err="1">
                <a:solidFill>
                  <a:srgbClr val="000000"/>
                </a:solidFill>
                <a:latin typeface="Calibri"/>
              </a:rPr>
              <a:t>NeosegPipeline</a:t>
            </a:r>
            <a:r>
              <a:rPr lang="en-US" sz="2200" dirty="0">
                <a:solidFill>
                  <a:srgbClr val="000000"/>
                </a:solidFill>
                <a:latin typeface="Calibri"/>
              </a:rPr>
              <a:t> is a free and open-source project</a:t>
            </a:r>
            <a:endParaRPr dirty="0"/>
          </a:p>
          <a:p>
            <a:pPr>
              <a:buFont typeface="Wingdings" charset="2"/>
              <a:buChar char=""/>
            </a:pPr>
            <a:r>
              <a:rPr lang="en-US" sz="2200" dirty="0">
                <a:solidFill>
                  <a:srgbClr val="000000"/>
                </a:solidFill>
                <a:latin typeface="Calibri"/>
              </a:rPr>
              <a:t>The executable, the documentation and all other information related to the project can be found on its NITRC </a:t>
            </a:r>
            <a:r>
              <a:rPr lang="en-US" sz="2200" dirty="0" smtClean="0">
                <a:solidFill>
                  <a:srgbClr val="000000"/>
                </a:solidFill>
                <a:latin typeface="Calibri"/>
              </a:rPr>
              <a:t>page:</a:t>
            </a:r>
            <a:br>
              <a:rPr lang="en-US" sz="2200" dirty="0" smtClean="0">
                <a:solidFill>
                  <a:srgbClr val="000000"/>
                </a:solidFill>
                <a:latin typeface="Calibri"/>
              </a:rPr>
            </a:br>
            <a:r>
              <a:rPr lang="en-US" sz="2200" u="sng" dirty="0" smtClean="0">
                <a:solidFill>
                  <a:srgbClr val="000000"/>
                </a:solidFill>
                <a:latin typeface="Calibri"/>
                <a:hlinkClick r:id="rId2"/>
              </a:rPr>
              <a:t>http</a:t>
            </a:r>
            <a:r>
              <a:rPr lang="en-US" sz="2200" u="sng" dirty="0">
                <a:solidFill>
                  <a:srgbClr val="000000"/>
                </a:solidFill>
                <a:latin typeface="Calibri"/>
                <a:hlinkClick r:id="rId2"/>
              </a:rPr>
              <a:t>://www.nitrc.org/projects/neosegpipeline/</a:t>
            </a:r>
            <a:endParaRPr dirty="0"/>
          </a:p>
          <a:p>
            <a:pPr>
              <a:buFont typeface="Wingdings" charset="2"/>
              <a:buChar char=""/>
            </a:pPr>
            <a:r>
              <a:rPr lang="en-US" sz="2200" dirty="0">
                <a:solidFill>
                  <a:srgbClr val="000000"/>
                </a:solidFill>
                <a:latin typeface="Calibri"/>
              </a:rPr>
              <a:t>The source code of the project is available on </a:t>
            </a:r>
            <a:r>
              <a:rPr lang="en-US" sz="2200" dirty="0" err="1" smtClean="0">
                <a:solidFill>
                  <a:srgbClr val="000000"/>
                </a:solidFill>
                <a:latin typeface="Calibri"/>
              </a:rPr>
              <a:t>Github</a:t>
            </a:r>
            <a:r>
              <a:rPr lang="en-US" sz="2200" dirty="0" smtClean="0">
                <a:solidFill>
                  <a:srgbClr val="000000"/>
                </a:solidFill>
                <a:latin typeface="Calibri"/>
              </a:rPr>
              <a:t>:</a:t>
            </a:r>
            <a:br>
              <a:rPr lang="en-US" sz="2200" dirty="0" smtClean="0">
                <a:solidFill>
                  <a:srgbClr val="000000"/>
                </a:solidFill>
                <a:latin typeface="Calibri"/>
              </a:rPr>
            </a:br>
            <a:r>
              <a:rPr lang="en-US" sz="2200" u="sng" dirty="0" smtClean="0">
                <a:solidFill>
                  <a:srgbClr val="000000"/>
                </a:solidFill>
                <a:latin typeface="Calibri"/>
                <a:hlinkClick r:id="rId3"/>
              </a:rPr>
              <a:t>https</a:t>
            </a:r>
            <a:r>
              <a:rPr lang="en-US" sz="2200" u="sng" dirty="0">
                <a:solidFill>
                  <a:srgbClr val="000000"/>
                </a:solidFill>
                <a:latin typeface="Calibri"/>
                <a:hlinkClick r:id="rId3"/>
              </a:rPr>
              <a:t>:/</a:t>
            </a:r>
            <a:r>
              <a:rPr lang="en-US" sz="2200" u="sng" dirty="0" smtClean="0">
                <a:solidFill>
                  <a:srgbClr val="000000"/>
                </a:solidFill>
                <a:latin typeface="Calibri"/>
                <a:hlinkClick r:id="rId3"/>
              </a:rPr>
              <a:t>/github.com</a:t>
            </a:r>
            <a:r>
              <a:rPr lang="en-US" sz="2200" u="sng" dirty="0">
                <a:solidFill>
                  <a:srgbClr val="000000"/>
                </a:solidFill>
                <a:latin typeface="Calibri"/>
                <a:hlinkClick r:id="rId3"/>
              </a:rPr>
              <a:t>/NIRALUser</a:t>
            </a:r>
            <a:endParaRPr dirty="0"/>
          </a:p>
          <a:p>
            <a:pPr>
              <a:buFont typeface="Wingdings" charset="2"/>
              <a:buChar char=""/>
            </a:pPr>
            <a:r>
              <a:rPr lang="en-US" sz="2200" dirty="0">
                <a:solidFill>
                  <a:srgbClr val="000000"/>
                </a:solidFill>
                <a:latin typeface="Calibri"/>
              </a:rPr>
              <a:t>A tutorial video on how to use the tool can be found on </a:t>
            </a:r>
            <a:r>
              <a:rPr lang="en-US" sz="2200" dirty="0" err="1" smtClean="0">
                <a:solidFill>
                  <a:srgbClr val="000000"/>
                </a:solidFill>
                <a:latin typeface="Calibri"/>
              </a:rPr>
              <a:t>youtube</a:t>
            </a:r>
            <a:r>
              <a:rPr lang="en-US" sz="2200" dirty="0" smtClean="0">
                <a:solidFill>
                  <a:srgbClr val="000000"/>
                </a:solidFill>
                <a:latin typeface="Calibri"/>
              </a:rPr>
              <a:t>:</a:t>
            </a:r>
            <a:r>
              <a:rPr lang="en-US" dirty="0"/>
              <a:t/>
            </a:r>
            <a:br>
              <a:rPr lang="en-US" dirty="0"/>
            </a:br>
            <a:r>
              <a:rPr lang="en-US" sz="2200" u="sng" dirty="0" smtClean="0">
                <a:solidFill>
                  <a:srgbClr val="000000"/>
                </a:solidFill>
                <a:latin typeface="Calibri"/>
                <a:hlinkClick r:id="rId4"/>
              </a:rPr>
              <a:t>https</a:t>
            </a:r>
            <a:r>
              <a:rPr lang="en-US" sz="2200" u="sng" dirty="0">
                <a:solidFill>
                  <a:srgbClr val="000000"/>
                </a:solidFill>
                <a:latin typeface="Calibri"/>
                <a:hlinkClick r:id="rId4"/>
              </a:rPr>
              <a:t>://www.youtube.com/watch?v=yTr3NJZaMos</a:t>
            </a:r>
            <a:endParaRPr dirty="0"/>
          </a:p>
          <a:p>
            <a:pPr>
              <a:buFont typeface="Wingdings" charset="2"/>
              <a:buChar char=""/>
            </a:pPr>
            <a:r>
              <a:rPr lang="en-US" sz="2200" dirty="0">
                <a:solidFill>
                  <a:srgbClr val="000000"/>
                </a:solidFill>
                <a:latin typeface="Calibri"/>
              </a:rPr>
              <a:t>A multi-subject brain atlas can be downloaded from </a:t>
            </a:r>
            <a:r>
              <a:rPr lang="en-US" sz="2200" dirty="0" smtClean="0">
                <a:solidFill>
                  <a:srgbClr val="000000"/>
                </a:solidFill>
                <a:latin typeface="Calibri"/>
              </a:rPr>
              <a:t>here:</a:t>
            </a:r>
            <a:br>
              <a:rPr lang="en-US" sz="2200" dirty="0" smtClean="0">
                <a:solidFill>
                  <a:srgbClr val="000000"/>
                </a:solidFill>
                <a:latin typeface="Calibri"/>
              </a:rPr>
            </a:br>
            <a:r>
              <a:rPr lang="en-US" sz="2200" u="sng" dirty="0" smtClean="0">
                <a:solidFill>
                  <a:srgbClr val="000000"/>
                </a:solidFill>
                <a:latin typeface="Calibri"/>
                <a:hlinkClick r:id="rId5"/>
              </a:rPr>
              <a:t>http</a:t>
            </a:r>
            <a:r>
              <a:rPr lang="en-US" sz="2200" u="sng" dirty="0">
                <a:solidFill>
                  <a:srgbClr val="000000"/>
                </a:solidFill>
                <a:latin typeface="Calibri"/>
                <a:hlinkClick r:id="rId5"/>
              </a:rPr>
              <a:t>://www.nitrc.org/projects/unc_brain_atlas/</a:t>
            </a:r>
            <a:endParaRPr dirty="0"/>
          </a:p>
          <a:p>
            <a:endParaRPr dirty="0"/>
          </a:p>
          <a:p>
            <a:endParaRPr dirty="0"/>
          </a:p>
        </p:txBody>
      </p:sp>
      <p:sp>
        <p:nvSpPr>
          <p:cNvPr id="88"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1. Presentation</a:t>
            </a:r>
            <a:endParaRPr/>
          </a:p>
        </p:txBody>
      </p:sp>
      <p:sp>
        <p:nvSpPr>
          <p:cNvPr id="89"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1.2. Links</a:t>
            </a:r>
            <a:endParaRPr/>
          </a:p>
        </p:txBody>
      </p:sp>
      <p:pic>
        <p:nvPicPr>
          <p:cNvPr id="90" name="Image 7"/>
          <p:cNvPicPr/>
          <p:nvPr/>
        </p:nvPicPr>
        <p:blipFill>
          <a:blip r:embed="rId6"/>
          <a:stretch>
            <a:fillRect/>
          </a:stretch>
        </p:blipFill>
        <p:spPr>
          <a:xfrm>
            <a:off x="7697520" y="73800"/>
            <a:ext cx="1121400" cy="1121400"/>
          </a:xfrm>
          <a:prstGeom prst="rect">
            <a:avLst/>
          </a:prstGeom>
        </p:spPr>
      </p:pic>
    </p:spTree>
  </p:cSld>
  <p:clrMapOvr>
    <a:masterClrMapping/>
  </p:clrMapOvr>
  <p:timing>
    <p:tnLst>
      <p:par>
        <p:cTn xmlns:p14="http://schemas.microsoft.com/office/powerpoint/2010/main" id="1" dur="indefinite" restart="never" nodeType="tmRoot">
          <p:childTnLst>
            <p:seq>
              <p:cTn id="2" nodeType="mainSeq">
                <p:childTnLst>
                  <p:par>
                    <p:cTn id="3"/>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264240" y="1268640"/>
            <a:ext cx="4161960" cy="4371840"/>
          </a:xfrm>
          <a:prstGeom prst="rect">
            <a:avLst/>
          </a:prstGeom>
        </p:spPr>
        <p:txBody>
          <a:bodyPr lIns="90000" tIns="45000" rIns="90000" bIns="45000"/>
          <a:lstStyle/>
          <a:p>
            <a:r>
              <a:rPr lang="en-US" sz="1900">
                <a:solidFill>
                  <a:srgbClr val="000000"/>
                </a:solidFill>
                <a:latin typeface="Calibri"/>
              </a:rPr>
              <a:t>The Graphical User Interface (GUI) is composed of:</a:t>
            </a:r>
            <a:endParaRPr/>
          </a:p>
          <a:p>
            <a:pPr>
              <a:buFont typeface="Wingdings" charset="2"/>
              <a:buChar char=""/>
            </a:pPr>
            <a:r>
              <a:rPr lang="en-US" sz="1900">
                <a:solidFill>
                  <a:srgbClr val="000000"/>
                </a:solidFill>
                <a:latin typeface="Calibri"/>
              </a:rPr>
              <a:t>1 menu</a:t>
            </a:r>
            <a:endParaRPr/>
          </a:p>
          <a:p>
            <a:pPr>
              <a:buFont typeface="Wingdings" charset="2"/>
              <a:buChar char=""/>
            </a:pPr>
            <a:r>
              <a:rPr lang="en-US" sz="1900">
                <a:solidFill>
                  <a:srgbClr val="000000"/>
                </a:solidFill>
                <a:latin typeface="Calibri"/>
              </a:rPr>
              <a:t>1 toolbar</a:t>
            </a:r>
            <a:endParaRPr/>
          </a:p>
          <a:p>
            <a:pPr>
              <a:buFont typeface="Wingdings" charset="2"/>
              <a:buChar char=""/>
            </a:pPr>
            <a:r>
              <a:rPr lang="en-US" sz="1900">
                <a:solidFill>
                  <a:srgbClr val="000000"/>
                </a:solidFill>
                <a:latin typeface="Calibri"/>
              </a:rPr>
              <a:t>8 tabs </a:t>
            </a:r>
            <a:endParaRPr/>
          </a:p>
          <a:p>
            <a:pPr>
              <a:buFont typeface="Wingdings" charset="2"/>
              <a:buChar char=""/>
            </a:pPr>
            <a:r>
              <a:rPr lang="en-US" sz="1900">
                <a:solidFill>
                  <a:srgbClr val="000000"/>
                </a:solidFill>
                <a:latin typeface="Calibri"/>
              </a:rPr>
              <a:t>1 computation area </a:t>
            </a:r>
            <a:endParaRPr/>
          </a:p>
        </p:txBody>
      </p:sp>
      <p:pic>
        <p:nvPicPr>
          <p:cNvPr id="92" name="Image 3"/>
          <p:cNvPicPr/>
          <p:nvPr/>
        </p:nvPicPr>
        <p:blipFill>
          <a:blip r:embed="rId2"/>
          <a:stretch>
            <a:fillRect/>
          </a:stretch>
        </p:blipFill>
        <p:spPr>
          <a:xfrm>
            <a:off x="7697520" y="73800"/>
            <a:ext cx="1121400" cy="1121400"/>
          </a:xfrm>
          <a:prstGeom prst="rect">
            <a:avLst/>
          </a:prstGeom>
        </p:spPr>
      </p:pic>
      <p:pic>
        <p:nvPicPr>
          <p:cNvPr id="93" name="Image 4"/>
          <p:cNvPicPr/>
          <p:nvPr/>
        </p:nvPicPr>
        <p:blipFill>
          <a:blip r:embed="rId3"/>
          <a:stretch>
            <a:fillRect/>
          </a:stretch>
        </p:blipFill>
        <p:spPr>
          <a:xfrm>
            <a:off x="4428000" y="1412640"/>
            <a:ext cx="4462560" cy="5383440"/>
          </a:xfrm>
          <a:prstGeom prst="rect">
            <a:avLst/>
          </a:prstGeom>
        </p:spPr>
      </p:pic>
      <p:sp>
        <p:nvSpPr>
          <p:cNvPr id="94" name="CustomShape 2"/>
          <p:cNvSpPr/>
          <p:nvPr/>
        </p:nvSpPr>
        <p:spPr>
          <a:xfrm>
            <a:off x="4428000" y="1565280"/>
            <a:ext cx="502200" cy="142200"/>
          </a:xfrm>
          <a:prstGeom prst="rect">
            <a:avLst/>
          </a:prstGeom>
          <a:ln w="19080">
            <a:solidFill>
              <a:srgbClr val="0B5292"/>
            </a:solidFill>
            <a:round/>
          </a:ln>
        </p:spPr>
      </p:sp>
      <p:sp>
        <p:nvSpPr>
          <p:cNvPr id="95" name="CustomShape 3"/>
          <p:cNvSpPr/>
          <p:nvPr/>
        </p:nvSpPr>
        <p:spPr>
          <a:xfrm>
            <a:off x="4428000" y="1709280"/>
            <a:ext cx="4462560" cy="142200"/>
          </a:xfrm>
          <a:prstGeom prst="rect">
            <a:avLst/>
          </a:prstGeom>
          <a:ln w="19080">
            <a:solidFill>
              <a:srgbClr val="0B5292"/>
            </a:solidFill>
            <a:round/>
          </a:ln>
        </p:spPr>
      </p:sp>
      <p:sp>
        <p:nvSpPr>
          <p:cNvPr id="96" name="CustomShape 4"/>
          <p:cNvSpPr/>
          <p:nvPr/>
        </p:nvSpPr>
        <p:spPr>
          <a:xfrm>
            <a:off x="4428000" y="1853280"/>
            <a:ext cx="4462560" cy="3806280"/>
          </a:xfrm>
          <a:prstGeom prst="rect">
            <a:avLst/>
          </a:prstGeom>
          <a:ln w="19080">
            <a:solidFill>
              <a:srgbClr val="0B5292"/>
            </a:solidFill>
            <a:round/>
          </a:ln>
        </p:spPr>
      </p:sp>
      <p:sp>
        <p:nvSpPr>
          <p:cNvPr id="97" name="CustomShape 5"/>
          <p:cNvSpPr/>
          <p:nvPr/>
        </p:nvSpPr>
        <p:spPr>
          <a:xfrm>
            <a:off x="4428000" y="5661360"/>
            <a:ext cx="4462560" cy="1135080"/>
          </a:xfrm>
          <a:prstGeom prst="rect">
            <a:avLst/>
          </a:prstGeom>
          <a:ln w="19080">
            <a:solidFill>
              <a:srgbClr val="0B5292"/>
            </a:solidFill>
            <a:round/>
          </a:ln>
        </p:spPr>
      </p:sp>
      <p:sp>
        <p:nvSpPr>
          <p:cNvPr id="98" name="CustomShape 6"/>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99" name="CustomShape 7"/>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2.1. Presentation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251640" y="1268640"/>
            <a:ext cx="4348440" cy="5383440"/>
          </a:xfrm>
          <a:prstGeom prst="rect">
            <a:avLst/>
          </a:prstGeom>
        </p:spPr>
        <p:txBody>
          <a:bodyPr lIns="90000" tIns="45000" rIns="90000" bIns="45000"/>
          <a:lstStyle/>
          <a:p>
            <a:pPr>
              <a:buFont typeface="Wingdings" charset="2"/>
              <a:buChar char=""/>
            </a:pPr>
            <a:r>
              <a:rPr lang="en-US" sz="1900">
                <a:solidFill>
                  <a:srgbClr val="000000"/>
                </a:solidFill>
                <a:latin typeface="Calibri"/>
              </a:rPr>
              <a:t>The menu contains: </a:t>
            </a:r>
            <a:endParaRPr/>
          </a:p>
          <a:p>
            <a:pPr>
              <a:buFont typeface="Arial"/>
              <a:buChar char="-"/>
            </a:pPr>
            <a:r>
              <a:rPr lang="en-US" sz="1900">
                <a:solidFill>
                  <a:srgbClr val="000000"/>
                </a:solidFill>
                <a:latin typeface="Calibri"/>
              </a:rPr>
              <a:t>A File section </a:t>
            </a:r>
            <a:endParaRPr/>
          </a:p>
          <a:p>
            <a:pPr>
              <a:buFont typeface="Arial"/>
              <a:buChar char="-"/>
            </a:pPr>
            <a:r>
              <a:rPr lang="en-US" sz="1900">
                <a:solidFill>
                  <a:srgbClr val="000000"/>
                </a:solidFill>
                <a:latin typeface="Calibri"/>
              </a:rPr>
              <a:t>A Help section</a:t>
            </a:r>
            <a:endParaRPr/>
          </a:p>
          <a:p>
            <a:pPr algn="just">
              <a:buFont typeface="Wingdings" charset="2"/>
              <a:buChar char=""/>
            </a:pPr>
            <a:r>
              <a:rPr lang="en-US" sz="1900">
                <a:solidFill>
                  <a:srgbClr val="000000"/>
                </a:solidFill>
                <a:latin typeface="Calibri"/>
              </a:rPr>
              <a:t>The File section allows to load and save XML files for the configuration of the paramaters and software.</a:t>
            </a:r>
            <a:endParaRPr/>
          </a:p>
          <a:p>
            <a:pPr algn="just">
              <a:buFont typeface="Wingdings" charset="2"/>
              <a:buChar char=""/>
            </a:pPr>
            <a:r>
              <a:rPr lang="en-US" sz="1900">
                <a:solidFill>
                  <a:srgbClr val="000000"/>
                </a:solidFill>
                <a:latin typeface="Calibri"/>
              </a:rPr>
              <a:t>The Help section allows to open an about window with some basic information about the tool.</a:t>
            </a:r>
            <a:endParaRPr/>
          </a:p>
          <a:p>
            <a:pPr algn="just"/>
            <a:r>
              <a:rPr lang="en-US" sz="1900">
                <a:solidFill>
                  <a:srgbClr val="000000"/>
                </a:solidFill>
                <a:latin typeface="Calibri"/>
              </a:rPr>
              <a:t> </a:t>
            </a:r>
            <a:endParaRPr/>
          </a:p>
        </p:txBody>
      </p:sp>
      <p:pic>
        <p:nvPicPr>
          <p:cNvPr id="101" name="Image 3"/>
          <p:cNvPicPr/>
          <p:nvPr/>
        </p:nvPicPr>
        <p:blipFill>
          <a:blip r:embed="rId2"/>
          <a:stretch>
            <a:fillRect/>
          </a:stretch>
        </p:blipFill>
        <p:spPr>
          <a:xfrm>
            <a:off x="7625520" y="73800"/>
            <a:ext cx="1193400" cy="1193400"/>
          </a:xfrm>
          <a:prstGeom prst="rect">
            <a:avLst/>
          </a:prstGeom>
        </p:spPr>
      </p:pic>
      <p:pic>
        <p:nvPicPr>
          <p:cNvPr id="102" name="Image 5"/>
          <p:cNvPicPr/>
          <p:nvPr/>
        </p:nvPicPr>
        <p:blipFill>
          <a:blip r:embed="rId3"/>
          <a:stretch>
            <a:fillRect/>
          </a:stretch>
        </p:blipFill>
        <p:spPr>
          <a:xfrm>
            <a:off x="4561920" y="1556640"/>
            <a:ext cx="2734560" cy="1755720"/>
          </a:xfrm>
          <a:prstGeom prst="rect">
            <a:avLst/>
          </a:prstGeom>
        </p:spPr>
      </p:pic>
      <p:pic>
        <p:nvPicPr>
          <p:cNvPr id="103" name="Image 6"/>
          <p:cNvPicPr/>
          <p:nvPr/>
        </p:nvPicPr>
        <p:blipFill>
          <a:blip r:embed="rId4"/>
          <a:stretch>
            <a:fillRect/>
          </a:stretch>
        </p:blipFill>
        <p:spPr>
          <a:xfrm>
            <a:off x="7312320" y="1556640"/>
            <a:ext cx="894960" cy="502200"/>
          </a:xfrm>
          <a:prstGeom prst="rect">
            <a:avLst/>
          </a:prstGeom>
        </p:spPr>
      </p:pic>
      <p:pic>
        <p:nvPicPr>
          <p:cNvPr id="104" name="Image 7"/>
          <p:cNvPicPr/>
          <p:nvPr/>
        </p:nvPicPr>
        <p:blipFill>
          <a:blip r:embed="rId5"/>
          <a:stretch>
            <a:fillRect/>
          </a:stretch>
        </p:blipFill>
        <p:spPr>
          <a:xfrm>
            <a:off x="4572000" y="3645000"/>
            <a:ext cx="4266720" cy="2337840"/>
          </a:xfrm>
          <a:prstGeom prst="rect">
            <a:avLst/>
          </a:prstGeom>
        </p:spPr>
      </p:pic>
      <p:sp>
        <p:nvSpPr>
          <p:cNvPr id="105"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06"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2.2. Menu</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222120" y="1284120"/>
            <a:ext cx="6580440" cy="5383440"/>
          </a:xfrm>
          <a:prstGeom prst="rect">
            <a:avLst/>
          </a:prstGeom>
        </p:spPr>
        <p:txBody>
          <a:bodyPr lIns="90000" tIns="45000" rIns="90000" bIns="45000"/>
          <a:lstStyle/>
          <a:p>
            <a:pPr>
              <a:buFont typeface="Wingdings" charset="2"/>
              <a:buChar char=""/>
            </a:pPr>
            <a:r>
              <a:rPr lang="en-US" sz="1900">
                <a:solidFill>
                  <a:srgbClr val="000000"/>
                </a:solidFill>
                <a:latin typeface="Calibri"/>
              </a:rPr>
              <a:t>The toolbar contains shortcuts to the different actions: </a:t>
            </a:r>
            <a:endParaRPr/>
          </a:p>
          <a:p>
            <a:pPr>
              <a:lnSpc>
                <a:spcPct val="150000"/>
              </a:lnSpc>
            </a:pPr>
            <a:r>
              <a:rPr lang="en-US" sz="1900">
                <a:solidFill>
                  <a:srgbClr val="000000"/>
                </a:solidFill>
                <a:latin typeface="Calibri"/>
              </a:rPr>
              <a:t>            Load an XML file for the parameters configuration</a:t>
            </a:r>
            <a:endParaRPr/>
          </a:p>
          <a:p>
            <a:pPr>
              <a:lnSpc>
                <a:spcPct val="150000"/>
              </a:lnSpc>
            </a:pPr>
            <a:r>
              <a:rPr lang="en-US" sz="1900">
                <a:solidFill>
                  <a:srgbClr val="000000"/>
                </a:solidFill>
                <a:latin typeface="Calibri"/>
              </a:rPr>
              <a:t>            Save an XML file for the parameters configuration</a:t>
            </a:r>
            <a:endParaRPr/>
          </a:p>
          <a:p>
            <a:pPr>
              <a:lnSpc>
                <a:spcPct val="150000"/>
              </a:lnSpc>
            </a:pPr>
            <a:r>
              <a:rPr lang="en-US" sz="1900">
                <a:solidFill>
                  <a:srgbClr val="000000"/>
                </a:solidFill>
                <a:latin typeface="Calibri"/>
              </a:rPr>
              <a:t>            Load an XML file for the software configuration</a:t>
            </a:r>
            <a:endParaRPr/>
          </a:p>
          <a:p>
            <a:pPr>
              <a:lnSpc>
                <a:spcPct val="150000"/>
              </a:lnSpc>
            </a:pPr>
            <a:r>
              <a:rPr lang="en-US" sz="1900">
                <a:solidFill>
                  <a:srgbClr val="000000"/>
                </a:solidFill>
                <a:latin typeface="Calibri"/>
              </a:rPr>
              <a:t>            Save an XML file for the software configuration</a:t>
            </a:r>
            <a:endParaRPr/>
          </a:p>
          <a:p>
            <a:pPr>
              <a:lnSpc>
                <a:spcPct val="150000"/>
              </a:lnSpc>
            </a:pPr>
            <a:r>
              <a:rPr lang="en-US" sz="1900">
                <a:solidFill>
                  <a:srgbClr val="000000"/>
                </a:solidFill>
                <a:latin typeface="Calibri"/>
              </a:rPr>
              <a:t>            Run the pipeline</a:t>
            </a:r>
            <a:endParaRPr/>
          </a:p>
          <a:p>
            <a:pPr>
              <a:lnSpc>
                <a:spcPct val="150000"/>
              </a:lnSpc>
            </a:pPr>
            <a:r>
              <a:rPr lang="en-US" sz="1900">
                <a:solidFill>
                  <a:srgbClr val="000000"/>
                </a:solidFill>
                <a:latin typeface="Calibri"/>
              </a:rPr>
              <a:t>            Stop the pipeline</a:t>
            </a:r>
            <a:endParaRPr/>
          </a:p>
          <a:p>
            <a:pPr>
              <a:lnSpc>
                <a:spcPct val="150000"/>
              </a:lnSpc>
            </a:pPr>
            <a:r>
              <a:rPr lang="en-US" sz="1900">
                <a:solidFill>
                  <a:srgbClr val="000000"/>
                </a:solidFill>
                <a:latin typeface="Calibri"/>
              </a:rPr>
              <a:t>            Display the T1 and T2 images and the final segmentation</a:t>
            </a:r>
            <a:endParaRPr/>
          </a:p>
          <a:p>
            <a:pPr>
              <a:lnSpc>
                <a:spcPct val="150000"/>
              </a:lnSpc>
            </a:pPr>
            <a:r>
              <a:rPr lang="en-US" sz="1900">
                <a:solidFill>
                  <a:srgbClr val="000000"/>
                </a:solidFill>
                <a:latin typeface="Calibri"/>
              </a:rPr>
              <a:t>            Open the about window </a:t>
            </a:r>
            <a:endParaRPr/>
          </a:p>
          <a:p>
            <a:pPr>
              <a:lnSpc>
                <a:spcPct val="150000"/>
              </a:lnSpc>
            </a:pPr>
            <a:r>
              <a:rPr lang="en-US" sz="1900">
                <a:solidFill>
                  <a:srgbClr val="000000"/>
                </a:solidFill>
                <a:latin typeface="Calibri"/>
              </a:rPr>
              <a:t> </a:t>
            </a:r>
            <a:endParaRPr/>
          </a:p>
        </p:txBody>
      </p:sp>
      <p:pic>
        <p:nvPicPr>
          <p:cNvPr id="108" name="Image 8"/>
          <p:cNvPicPr/>
          <p:nvPr/>
        </p:nvPicPr>
        <p:blipFill>
          <a:blip r:embed="rId2"/>
          <a:stretch>
            <a:fillRect/>
          </a:stretch>
        </p:blipFill>
        <p:spPr>
          <a:xfrm>
            <a:off x="179640" y="6292080"/>
            <a:ext cx="8639280" cy="375480"/>
          </a:xfrm>
          <a:prstGeom prst="rect">
            <a:avLst/>
          </a:prstGeom>
        </p:spPr>
      </p:pic>
      <p:pic>
        <p:nvPicPr>
          <p:cNvPr id="109" name="Image 4"/>
          <p:cNvPicPr/>
          <p:nvPr/>
        </p:nvPicPr>
        <p:blipFill>
          <a:blip r:embed="rId3"/>
          <a:stretch>
            <a:fillRect/>
          </a:stretch>
        </p:blipFill>
        <p:spPr>
          <a:xfrm>
            <a:off x="347400" y="1772640"/>
            <a:ext cx="398160" cy="341640"/>
          </a:xfrm>
          <a:prstGeom prst="rect">
            <a:avLst/>
          </a:prstGeom>
        </p:spPr>
      </p:pic>
      <p:pic>
        <p:nvPicPr>
          <p:cNvPr id="110" name="Image 9"/>
          <p:cNvPicPr/>
          <p:nvPr/>
        </p:nvPicPr>
        <p:blipFill>
          <a:blip r:embed="rId4"/>
          <a:stretch>
            <a:fillRect/>
          </a:stretch>
        </p:blipFill>
        <p:spPr>
          <a:xfrm>
            <a:off x="317520" y="2328840"/>
            <a:ext cx="410760" cy="404640"/>
          </a:xfrm>
          <a:prstGeom prst="rect">
            <a:avLst/>
          </a:prstGeom>
        </p:spPr>
      </p:pic>
      <p:pic>
        <p:nvPicPr>
          <p:cNvPr id="111" name="Image 10"/>
          <p:cNvPicPr/>
          <p:nvPr/>
        </p:nvPicPr>
        <p:blipFill>
          <a:blip r:embed="rId5"/>
          <a:stretch>
            <a:fillRect/>
          </a:stretch>
        </p:blipFill>
        <p:spPr>
          <a:xfrm>
            <a:off x="251280" y="5212440"/>
            <a:ext cx="537480" cy="351720"/>
          </a:xfrm>
          <a:prstGeom prst="rect">
            <a:avLst/>
          </a:prstGeom>
        </p:spPr>
      </p:pic>
      <p:pic>
        <p:nvPicPr>
          <p:cNvPr id="112" name="Image 11"/>
          <p:cNvPicPr/>
          <p:nvPr/>
        </p:nvPicPr>
        <p:blipFill>
          <a:blip r:embed="rId6"/>
          <a:stretch>
            <a:fillRect/>
          </a:stretch>
        </p:blipFill>
        <p:spPr>
          <a:xfrm>
            <a:off x="326520" y="5768640"/>
            <a:ext cx="378720" cy="378000"/>
          </a:xfrm>
          <a:prstGeom prst="rect">
            <a:avLst/>
          </a:prstGeom>
        </p:spPr>
      </p:pic>
      <p:pic>
        <p:nvPicPr>
          <p:cNvPr id="113" name="Image 12"/>
          <p:cNvPicPr/>
          <p:nvPr/>
        </p:nvPicPr>
        <p:blipFill>
          <a:blip r:embed="rId7"/>
          <a:stretch>
            <a:fillRect/>
          </a:stretch>
        </p:blipFill>
        <p:spPr>
          <a:xfrm>
            <a:off x="324720" y="2895480"/>
            <a:ext cx="432360" cy="371160"/>
          </a:xfrm>
          <a:prstGeom prst="rect">
            <a:avLst/>
          </a:prstGeom>
        </p:spPr>
      </p:pic>
      <p:pic>
        <p:nvPicPr>
          <p:cNvPr id="114" name="Image 13"/>
          <p:cNvPicPr/>
          <p:nvPr/>
        </p:nvPicPr>
        <p:blipFill>
          <a:blip r:embed="rId8"/>
          <a:stretch>
            <a:fillRect/>
          </a:stretch>
        </p:blipFill>
        <p:spPr>
          <a:xfrm>
            <a:off x="326880" y="4060440"/>
            <a:ext cx="401760" cy="401760"/>
          </a:xfrm>
          <a:prstGeom prst="rect">
            <a:avLst/>
          </a:prstGeom>
        </p:spPr>
      </p:pic>
      <p:pic>
        <p:nvPicPr>
          <p:cNvPr id="115" name="Image 14"/>
          <p:cNvPicPr/>
          <p:nvPr/>
        </p:nvPicPr>
        <p:blipFill>
          <a:blip r:embed="rId9"/>
          <a:stretch>
            <a:fillRect/>
          </a:stretch>
        </p:blipFill>
        <p:spPr>
          <a:xfrm>
            <a:off x="326880" y="3431880"/>
            <a:ext cx="430200" cy="410760"/>
          </a:xfrm>
          <a:prstGeom prst="rect">
            <a:avLst/>
          </a:prstGeom>
        </p:spPr>
      </p:pic>
      <p:pic>
        <p:nvPicPr>
          <p:cNvPr id="116" name="Image 15"/>
          <p:cNvPicPr/>
          <p:nvPr/>
        </p:nvPicPr>
        <p:blipFill>
          <a:blip r:embed="rId10"/>
          <a:stretch>
            <a:fillRect/>
          </a:stretch>
        </p:blipFill>
        <p:spPr>
          <a:xfrm>
            <a:off x="312840" y="4621680"/>
            <a:ext cx="404280" cy="381960"/>
          </a:xfrm>
          <a:prstGeom prst="rect">
            <a:avLst/>
          </a:prstGeom>
        </p:spPr>
      </p:pic>
      <p:sp>
        <p:nvSpPr>
          <p:cNvPr id="117"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18"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2.3. Toolbar</a:t>
            </a:r>
            <a:endParaRPr/>
          </a:p>
        </p:txBody>
      </p:sp>
      <p:pic>
        <p:nvPicPr>
          <p:cNvPr id="119" name="Image 19"/>
          <p:cNvPicPr/>
          <p:nvPr/>
        </p:nvPicPr>
        <p:blipFill>
          <a:blip r:embed="rId11"/>
          <a:stretch>
            <a:fillRect/>
          </a:stretch>
        </p:blipFill>
        <p:spPr>
          <a:xfrm>
            <a:off x="7697520" y="73800"/>
            <a:ext cx="1121400" cy="1121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CustomShape 1"/>
          <p:cNvSpPr/>
          <p:nvPr/>
        </p:nvSpPr>
        <p:spPr>
          <a:xfrm>
            <a:off x="264240" y="1268640"/>
            <a:ext cx="8410320" cy="4371840"/>
          </a:xfrm>
          <a:prstGeom prst="rect">
            <a:avLst/>
          </a:prstGeom>
        </p:spPr>
        <p:txBody>
          <a:bodyPr lIns="90000" tIns="45000" rIns="90000" bIns="45000"/>
          <a:lstStyle/>
          <a:p>
            <a:pPr>
              <a:buFont typeface="Wingdings" charset="2"/>
              <a:buChar char=""/>
            </a:pPr>
            <a:r>
              <a:rPr lang="en-US" sz="1900">
                <a:solidFill>
                  <a:srgbClr val="000000"/>
                </a:solidFill>
                <a:latin typeface="Calibri"/>
              </a:rPr>
              <a:t>1 tab for the data </a:t>
            </a:r>
            <a:endParaRPr/>
          </a:p>
          <a:p>
            <a:pPr>
              <a:buFont typeface="Wingdings" charset="2"/>
              <a:buChar char=""/>
            </a:pPr>
            <a:r>
              <a:rPr lang="en-US" sz="1900">
                <a:solidFill>
                  <a:srgbClr val="000000"/>
                </a:solidFill>
                <a:latin typeface="Calibri"/>
              </a:rPr>
              <a:t>1 tab for the atlas</a:t>
            </a:r>
            <a:endParaRPr/>
          </a:p>
          <a:p>
            <a:pPr>
              <a:buFont typeface="Wingdings" charset="2"/>
              <a:buChar char=""/>
            </a:pPr>
            <a:r>
              <a:rPr lang="en-US" sz="1900">
                <a:solidFill>
                  <a:srgbClr val="000000"/>
                </a:solidFill>
                <a:latin typeface="Calibri"/>
              </a:rPr>
              <a:t>1 tab per step </a:t>
            </a:r>
            <a:endParaRPr/>
          </a:p>
          <a:p>
            <a:pPr>
              <a:buFont typeface="Arial"/>
              <a:buChar char="-"/>
            </a:pPr>
            <a:r>
              <a:rPr lang="en-US" sz="1900">
                <a:solidFill>
                  <a:srgbClr val="000000"/>
                </a:solidFill>
                <a:latin typeface="Calibri"/>
              </a:rPr>
              <a:t>Pre-processing  </a:t>
            </a:r>
            <a:endParaRPr/>
          </a:p>
          <a:p>
            <a:pPr>
              <a:buFont typeface="Arial"/>
              <a:buChar char="-"/>
            </a:pPr>
            <a:r>
              <a:rPr lang="en-US" sz="1900">
                <a:solidFill>
                  <a:srgbClr val="000000"/>
                </a:solidFill>
                <a:latin typeface="Calibri"/>
              </a:rPr>
              <a:t>Atlas Population Registration </a:t>
            </a:r>
            <a:endParaRPr/>
          </a:p>
          <a:p>
            <a:pPr>
              <a:buFont typeface="Arial"/>
              <a:buChar char="-"/>
            </a:pPr>
            <a:r>
              <a:rPr lang="en-US" sz="1900">
                <a:solidFill>
                  <a:srgbClr val="000000"/>
                </a:solidFill>
                <a:latin typeface="Calibri"/>
              </a:rPr>
              <a:t>Atlas Generation</a:t>
            </a:r>
            <a:endParaRPr/>
          </a:p>
          <a:p>
            <a:pPr>
              <a:buFont typeface="Arial"/>
              <a:buChar char="-"/>
            </a:pPr>
            <a:r>
              <a:rPr lang="en-US" sz="1900">
                <a:solidFill>
                  <a:srgbClr val="000000"/>
                </a:solidFill>
                <a:latin typeface="Calibri"/>
              </a:rPr>
              <a:t>Neoseg Execution and post-processing</a:t>
            </a:r>
            <a:endParaRPr/>
          </a:p>
          <a:p>
            <a:pPr>
              <a:buFont typeface="Wingdings" charset="2"/>
              <a:buChar char=""/>
            </a:pPr>
            <a:r>
              <a:rPr lang="en-US" sz="1900">
                <a:solidFill>
                  <a:srgbClr val="000000"/>
                </a:solidFill>
                <a:latin typeface="Calibri"/>
              </a:rPr>
              <a:t>1 tab for the software configuration</a:t>
            </a:r>
            <a:endParaRPr/>
          </a:p>
          <a:p>
            <a:pPr>
              <a:buFont typeface="Wingdings" charset="2"/>
              <a:buChar char=""/>
            </a:pPr>
            <a:r>
              <a:rPr lang="en-US" sz="1900">
                <a:solidFill>
                  <a:srgbClr val="000000"/>
                </a:solidFill>
                <a:latin typeface="Calibri"/>
              </a:rPr>
              <a:t>1 tab for the execution </a:t>
            </a:r>
            <a:endParaRPr/>
          </a:p>
          <a:p>
            <a:endParaRPr/>
          </a:p>
        </p:txBody>
      </p:sp>
      <p:pic>
        <p:nvPicPr>
          <p:cNvPr id="121" name="Image 3"/>
          <p:cNvPicPr/>
          <p:nvPr/>
        </p:nvPicPr>
        <p:blipFill>
          <a:blip r:embed="rId2"/>
          <a:stretch>
            <a:fillRect/>
          </a:stretch>
        </p:blipFill>
        <p:spPr>
          <a:xfrm>
            <a:off x="7697520" y="73800"/>
            <a:ext cx="1121400" cy="1121400"/>
          </a:xfrm>
          <a:prstGeom prst="rect">
            <a:avLst/>
          </a:prstGeom>
        </p:spPr>
      </p:pic>
      <p:pic>
        <p:nvPicPr>
          <p:cNvPr id="122" name="Image 4"/>
          <p:cNvPicPr/>
          <p:nvPr/>
        </p:nvPicPr>
        <p:blipFill>
          <a:blip r:embed="rId3"/>
          <a:stretch>
            <a:fillRect/>
          </a:stretch>
        </p:blipFill>
        <p:spPr>
          <a:xfrm>
            <a:off x="4561920" y="1393560"/>
            <a:ext cx="4400640" cy="3834000"/>
          </a:xfrm>
          <a:prstGeom prst="rect">
            <a:avLst/>
          </a:prstGeom>
        </p:spPr>
      </p:pic>
      <p:sp>
        <p:nvSpPr>
          <p:cNvPr id="123"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24"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251640" y="1556640"/>
            <a:ext cx="8711280" cy="4867200"/>
          </a:xfrm>
          <a:prstGeom prst="rect">
            <a:avLst/>
          </a:prstGeom>
        </p:spPr>
        <p:txBody>
          <a:bodyPr lIns="90000" tIns="45000" rIns="90000" bIns="45000"/>
          <a:lstStyle/>
          <a:p>
            <a:pPr>
              <a:buFont typeface="Wingdings" charset="2"/>
              <a:buChar char=""/>
            </a:pPr>
            <a:r>
              <a:rPr lang="en-US" sz="1900">
                <a:solidFill>
                  <a:srgbClr val="000000"/>
                </a:solidFill>
                <a:latin typeface="Calibri"/>
              </a:rPr>
              <a:t>Required input: </a:t>
            </a:r>
            <a:endParaRPr/>
          </a:p>
          <a:p>
            <a:pPr>
              <a:buFont typeface="Arial"/>
              <a:buChar char="-"/>
            </a:pPr>
            <a:r>
              <a:rPr lang="en-US" sz="1900">
                <a:solidFill>
                  <a:srgbClr val="000000"/>
                </a:solidFill>
                <a:latin typeface="Calibri"/>
              </a:rPr>
              <a:t>a T1 weighted image</a:t>
            </a:r>
            <a:endParaRPr/>
          </a:p>
          <a:p>
            <a:pPr>
              <a:buFont typeface="Arial"/>
              <a:buChar char="-"/>
            </a:pPr>
            <a:r>
              <a:rPr lang="en-US" sz="1900">
                <a:solidFill>
                  <a:srgbClr val="000000"/>
                </a:solidFill>
                <a:latin typeface="Calibri"/>
              </a:rPr>
              <a:t>a T2 weighted image</a:t>
            </a:r>
            <a:endParaRPr/>
          </a:p>
          <a:p>
            <a:pPr>
              <a:buFont typeface="Arial"/>
              <a:buChar char="-"/>
            </a:pPr>
            <a:r>
              <a:rPr lang="en-US" sz="1900">
                <a:solidFill>
                  <a:srgbClr val="000000"/>
                </a:solidFill>
                <a:latin typeface="Calibri"/>
              </a:rPr>
              <a:t>a brain mask</a:t>
            </a:r>
            <a:endParaRPr/>
          </a:p>
          <a:p>
            <a:pPr>
              <a:buFont typeface="Wingdings" charset="2"/>
              <a:buChar char=""/>
            </a:pPr>
            <a:r>
              <a:rPr lang="en-US" sz="1900">
                <a:solidFill>
                  <a:srgbClr val="000000"/>
                </a:solidFill>
                <a:latin typeface="Calibri"/>
              </a:rPr>
              <a:t>Optional input: </a:t>
            </a:r>
            <a:endParaRPr/>
          </a:p>
          <a:p>
            <a:pPr>
              <a:buFont typeface="Arial"/>
              <a:buChar char="-"/>
            </a:pPr>
            <a:r>
              <a:rPr lang="en-US" sz="1900">
                <a:solidFill>
                  <a:srgbClr val="000000"/>
                </a:solidFill>
                <a:latin typeface="Calibri"/>
              </a:rPr>
              <a:t>a DWI (Diffusion Weighted Image) (to include the FA in the propability maps and/or add the AD as an additional modality in Neoseg and/or reassign the small islands of WM)</a:t>
            </a:r>
            <a:endParaRPr/>
          </a:p>
          <a:p>
            <a:pPr>
              <a:buFont typeface="Wingdings" charset="2"/>
              <a:buChar char=""/>
            </a:pPr>
            <a:r>
              <a:rPr lang="en-US" sz="1900">
                <a:solidFill>
                  <a:srgbClr val="000000"/>
                </a:solidFill>
                <a:latin typeface="Calibri"/>
              </a:rPr>
              <a:t>Output</a:t>
            </a:r>
            <a:endParaRPr/>
          </a:p>
          <a:p>
            <a:pPr>
              <a:buFont typeface="Arial"/>
              <a:buChar char="-"/>
            </a:pPr>
            <a:r>
              <a:rPr lang="en-US" sz="1900">
                <a:solidFill>
                  <a:srgbClr val="000000"/>
                </a:solidFill>
                <a:latin typeface="Calibri"/>
              </a:rPr>
              <a:t>an output directory where all the files generated will be written</a:t>
            </a:r>
            <a:endParaRPr/>
          </a:p>
          <a:p>
            <a:pPr>
              <a:buFont typeface="Arial"/>
              <a:buChar char="-"/>
            </a:pPr>
            <a:r>
              <a:rPr lang="en-US" sz="1900">
                <a:solidFill>
                  <a:srgbClr val="000000"/>
                </a:solidFill>
                <a:latin typeface="Calibri"/>
              </a:rPr>
              <a:t>a prefix (that can be related to the neonate to segment, eg: « BUSS_1234 » or « 1234 ») </a:t>
            </a:r>
            <a:endParaRPr/>
          </a:p>
          <a:p>
            <a:pPr>
              <a:buFont typeface="Arial"/>
              <a:buChar char="-"/>
            </a:pPr>
            <a:r>
              <a:rPr lang="en-US" sz="1900">
                <a:solidFill>
                  <a:srgbClr val="000000"/>
                </a:solidFill>
                <a:latin typeface="Calibri"/>
              </a:rPr>
              <a:t>a suffix (that can be related to the tool used, by default « NP » for NeosegPipeline)</a:t>
            </a:r>
            <a:endParaRPr/>
          </a:p>
          <a:p>
            <a:endParaRPr/>
          </a:p>
        </p:txBody>
      </p:sp>
      <p:pic>
        <p:nvPicPr>
          <p:cNvPr id="126" name="Image 3"/>
          <p:cNvPicPr/>
          <p:nvPr/>
        </p:nvPicPr>
        <p:blipFill>
          <a:blip r:embed="rId2"/>
          <a:stretch>
            <a:fillRect/>
          </a:stretch>
        </p:blipFill>
        <p:spPr>
          <a:xfrm>
            <a:off x="7697520" y="73800"/>
            <a:ext cx="1121400" cy="1121400"/>
          </a:xfrm>
          <a:prstGeom prst="rect">
            <a:avLst/>
          </a:prstGeom>
        </p:spPr>
      </p:pic>
      <p:sp>
        <p:nvSpPr>
          <p:cNvPr id="127" name="CustomShape 2"/>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2.4.1. Data tab</a:t>
            </a:r>
            <a:endParaRPr/>
          </a:p>
        </p:txBody>
      </p:sp>
      <p:sp>
        <p:nvSpPr>
          <p:cNvPr id="128"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29"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CustomShape 1"/>
          <p:cNvSpPr/>
          <p:nvPr/>
        </p:nvSpPr>
        <p:spPr>
          <a:xfrm>
            <a:off x="251640" y="1556640"/>
            <a:ext cx="367056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For each file or directory you can either: </a:t>
            </a:r>
            <a:endParaRPr/>
          </a:p>
          <a:p>
            <a:pPr>
              <a:buFont typeface="Arial"/>
              <a:buChar char="-"/>
            </a:pPr>
            <a:r>
              <a:rPr lang="en-US" sz="1900">
                <a:solidFill>
                  <a:srgbClr val="000000"/>
                </a:solidFill>
                <a:latin typeface="Calibri"/>
              </a:rPr>
              <a:t>Select it by clicking on the button to open a file browser</a:t>
            </a:r>
            <a:endParaRPr/>
          </a:p>
          <a:p>
            <a:pPr>
              <a:buFont typeface="Arial"/>
              <a:buChar char="-"/>
            </a:pPr>
            <a:r>
              <a:rPr lang="en-US" sz="1900">
                <a:solidFill>
                  <a:srgbClr val="000000"/>
                </a:solidFill>
                <a:latin typeface="Calibri"/>
              </a:rPr>
              <a:t>Enter the path in the line edit </a:t>
            </a:r>
            <a:endParaRPr/>
          </a:p>
          <a:p>
            <a:endParaRPr/>
          </a:p>
          <a:p>
            <a:endParaRPr/>
          </a:p>
          <a:p>
            <a:endParaRPr/>
          </a:p>
        </p:txBody>
      </p:sp>
      <p:pic>
        <p:nvPicPr>
          <p:cNvPr id="131" name="Image 3"/>
          <p:cNvPicPr/>
          <p:nvPr/>
        </p:nvPicPr>
        <p:blipFill>
          <a:blip r:embed="rId2"/>
          <a:stretch>
            <a:fillRect/>
          </a:stretch>
        </p:blipFill>
        <p:spPr>
          <a:xfrm>
            <a:off x="7841520" y="73800"/>
            <a:ext cx="977400" cy="977400"/>
          </a:xfrm>
          <a:prstGeom prst="rect">
            <a:avLst/>
          </a:prstGeom>
        </p:spPr>
      </p:pic>
      <p:pic>
        <p:nvPicPr>
          <p:cNvPr id="132" name="Image 4"/>
          <p:cNvPicPr/>
          <p:nvPr/>
        </p:nvPicPr>
        <p:blipFill>
          <a:blip r:embed="rId3"/>
          <a:stretch>
            <a:fillRect/>
          </a:stretch>
        </p:blipFill>
        <p:spPr>
          <a:xfrm>
            <a:off x="3975840" y="1700640"/>
            <a:ext cx="4915080" cy="4282200"/>
          </a:xfrm>
          <a:prstGeom prst="rect">
            <a:avLst/>
          </a:prstGeom>
        </p:spPr>
      </p:pic>
      <p:sp>
        <p:nvSpPr>
          <p:cNvPr id="133" name="CustomShape 2"/>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2.4.1. Data tab</a:t>
            </a:r>
            <a:endParaRPr/>
          </a:p>
        </p:txBody>
      </p:sp>
      <p:sp>
        <p:nvSpPr>
          <p:cNvPr id="134"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35"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251640" y="1556640"/>
            <a:ext cx="8567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For the atlas you can either: </a:t>
            </a:r>
            <a:endParaRPr/>
          </a:p>
          <a:p>
            <a:pPr>
              <a:buFont typeface="Arial"/>
              <a:buChar char="-"/>
            </a:pPr>
            <a:r>
              <a:rPr lang="en-US" sz="1900">
                <a:solidFill>
                  <a:srgbClr val="000000"/>
                </a:solidFill>
                <a:latin typeface="Calibri"/>
              </a:rPr>
              <a:t>Generate a new subject-specific atlas based on an atlas population</a:t>
            </a:r>
            <a:endParaRPr/>
          </a:p>
          <a:p>
            <a:pPr>
              <a:buFont typeface="Arial"/>
              <a:buChar char="-"/>
            </a:pPr>
            <a:r>
              <a:rPr lang="en-US" sz="1900">
                <a:solidFill>
                  <a:srgbClr val="000000"/>
                </a:solidFill>
                <a:latin typeface="Calibri"/>
              </a:rPr>
              <a:t>Use an existing atlas, subject-specific or not </a:t>
            </a:r>
            <a:endParaRPr/>
          </a:p>
          <a:p>
            <a:pPr>
              <a:buFont typeface="Wingdings" charset="2"/>
              <a:buChar char=""/>
            </a:pPr>
            <a:r>
              <a:rPr lang="en-US" sz="1900">
                <a:solidFill>
                  <a:srgbClr val="000000"/>
                </a:solidFill>
                <a:latin typeface="Calibri"/>
              </a:rPr>
              <a:t>By default the generation of a new subject-specific atlas is selected</a:t>
            </a:r>
            <a:endParaRPr/>
          </a:p>
          <a:p>
            <a:endParaRPr/>
          </a:p>
          <a:p>
            <a:endParaRPr/>
          </a:p>
          <a:p>
            <a:endParaRPr/>
          </a:p>
        </p:txBody>
      </p:sp>
      <p:pic>
        <p:nvPicPr>
          <p:cNvPr id="137" name="Image 3"/>
          <p:cNvPicPr/>
          <p:nvPr/>
        </p:nvPicPr>
        <p:blipFill>
          <a:blip r:embed="rId2"/>
          <a:stretch>
            <a:fillRect/>
          </a:stretch>
        </p:blipFill>
        <p:spPr>
          <a:xfrm>
            <a:off x="7841520" y="73800"/>
            <a:ext cx="977400" cy="977400"/>
          </a:xfrm>
          <a:prstGeom prst="rect">
            <a:avLst/>
          </a:prstGeom>
        </p:spPr>
      </p:pic>
      <p:sp>
        <p:nvSpPr>
          <p:cNvPr id="138" name="CustomShape 2"/>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39"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40"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141" name="Image 4"/>
          <p:cNvPicPr/>
          <p:nvPr/>
        </p:nvPicPr>
        <p:blipFill>
          <a:blip r:embed="rId3"/>
          <a:stretch>
            <a:fillRect/>
          </a:stretch>
        </p:blipFill>
        <p:spPr>
          <a:xfrm>
            <a:off x="1446480" y="3366000"/>
            <a:ext cx="6220080" cy="30855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ustomShape 1"/>
          <p:cNvSpPr/>
          <p:nvPr/>
        </p:nvSpPr>
        <p:spPr>
          <a:xfrm>
            <a:off x="251640" y="1628640"/>
            <a:ext cx="8567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To generate a new subject-specific atlas, the pipeline requires an atlas population = set of cases called «atlases»</a:t>
            </a:r>
            <a:endParaRPr/>
          </a:p>
          <a:p>
            <a:pPr>
              <a:buFont typeface="Wingdings" charset="2"/>
              <a:buChar char=""/>
            </a:pPr>
            <a:r>
              <a:rPr lang="en-US" sz="1900">
                <a:solidFill>
                  <a:srgbClr val="000000"/>
                </a:solidFill>
                <a:latin typeface="Calibri"/>
              </a:rPr>
              <a:t>These atlases can either be probabilistic or non-probabilistic:</a:t>
            </a:r>
            <a:endParaRPr/>
          </a:p>
          <a:p>
            <a:pPr>
              <a:buFont typeface="Wingdings" charset="2"/>
              <a:buChar char=""/>
            </a:pPr>
            <a:r>
              <a:rPr lang="en-US" sz="1900">
                <a:solidFill>
                  <a:srgbClr val="000000"/>
                </a:solidFill>
                <a:latin typeface="Calibri"/>
              </a:rPr>
              <a:t>Non-probabilistic cases must include:</a:t>
            </a:r>
            <a:endParaRPr/>
          </a:p>
          <a:p>
            <a:pPr>
              <a:buFont typeface="Arial"/>
              <a:buChar char="-"/>
            </a:pPr>
            <a:r>
              <a:rPr lang="en-US" sz="1900">
                <a:solidFill>
                  <a:srgbClr val="000000"/>
                </a:solidFill>
                <a:latin typeface="Calibri"/>
              </a:rPr>
              <a:t>a T1 image</a:t>
            </a:r>
            <a:endParaRPr/>
          </a:p>
          <a:p>
            <a:pPr>
              <a:buFont typeface="Arial"/>
              <a:buChar char="-"/>
            </a:pPr>
            <a:r>
              <a:rPr lang="en-US" sz="1900">
                <a:solidFill>
                  <a:srgbClr val="000000"/>
                </a:solidFill>
                <a:latin typeface="Calibri"/>
              </a:rPr>
              <a:t>a T2 image</a:t>
            </a:r>
            <a:endParaRPr/>
          </a:p>
          <a:p>
            <a:pPr>
              <a:buFont typeface="Arial"/>
              <a:buChar char="-"/>
            </a:pPr>
            <a:r>
              <a:rPr lang="en-US" sz="1900">
                <a:solidFill>
                  <a:srgbClr val="000000"/>
                </a:solidFill>
                <a:latin typeface="Calibri"/>
              </a:rPr>
              <a:t>a 3-labels segmentation (label0 = BG, label1 = WM, label2 = GM, label3 = CSF)</a:t>
            </a:r>
            <a:endParaRPr/>
          </a:p>
          <a:p>
            <a:pPr>
              <a:buFont typeface="Wingdings" charset="2"/>
              <a:buChar char=""/>
            </a:pPr>
            <a:r>
              <a:rPr lang="en-US" sz="1900">
                <a:solidFill>
                  <a:srgbClr val="000000"/>
                </a:solidFill>
                <a:latin typeface="Calibri"/>
              </a:rPr>
              <a:t>Probabilistic cases must include: </a:t>
            </a:r>
            <a:endParaRPr/>
          </a:p>
          <a:p>
            <a:pPr>
              <a:buFont typeface="Arial"/>
              <a:buChar char="-"/>
            </a:pPr>
            <a:r>
              <a:rPr lang="en-US" sz="1900">
                <a:solidFill>
                  <a:srgbClr val="000000"/>
                </a:solidFill>
                <a:latin typeface="Calibri"/>
              </a:rPr>
              <a:t>a template T1</a:t>
            </a:r>
            <a:endParaRPr/>
          </a:p>
          <a:p>
            <a:pPr>
              <a:buFont typeface="Arial"/>
              <a:buChar char="-"/>
            </a:pPr>
            <a:r>
              <a:rPr lang="en-US" sz="1900">
                <a:solidFill>
                  <a:srgbClr val="000000"/>
                </a:solidFill>
                <a:latin typeface="Calibri"/>
              </a:rPr>
              <a:t>a template T2</a:t>
            </a:r>
            <a:endParaRPr/>
          </a:p>
          <a:p>
            <a:pPr>
              <a:buFont typeface="Arial"/>
              <a:buChar char="-"/>
            </a:pPr>
            <a:r>
              <a:rPr lang="en-US" sz="1900">
                <a:solidFill>
                  <a:srgbClr val="000000"/>
                </a:solidFill>
                <a:latin typeface="Calibri"/>
              </a:rPr>
              <a:t>a probability map for WM </a:t>
            </a:r>
            <a:endParaRPr/>
          </a:p>
          <a:p>
            <a:pPr>
              <a:buFont typeface="Arial"/>
              <a:buChar char="-"/>
            </a:pPr>
            <a:r>
              <a:rPr lang="en-US" sz="1900">
                <a:solidFill>
                  <a:srgbClr val="000000"/>
                </a:solidFill>
                <a:latin typeface="Calibri"/>
              </a:rPr>
              <a:t>a probability map for GM       The probability maps have to range from 0 to 1</a:t>
            </a:r>
            <a:endParaRPr/>
          </a:p>
          <a:p>
            <a:pPr>
              <a:buFont typeface="Arial"/>
              <a:buChar char="-"/>
            </a:pPr>
            <a:r>
              <a:rPr lang="en-US" sz="1900">
                <a:solidFill>
                  <a:srgbClr val="000000"/>
                </a:solidFill>
                <a:latin typeface="Calibri"/>
              </a:rPr>
              <a:t>a probability map for CSF</a:t>
            </a:r>
            <a:endParaRPr/>
          </a:p>
          <a:p>
            <a:endParaRPr/>
          </a:p>
          <a:p>
            <a:endParaRPr/>
          </a:p>
          <a:p>
            <a:endParaRPr/>
          </a:p>
        </p:txBody>
      </p:sp>
      <p:pic>
        <p:nvPicPr>
          <p:cNvPr id="143" name="Image 3"/>
          <p:cNvPicPr/>
          <p:nvPr/>
        </p:nvPicPr>
        <p:blipFill>
          <a:blip r:embed="rId2"/>
          <a:stretch>
            <a:fillRect/>
          </a:stretch>
        </p:blipFill>
        <p:spPr>
          <a:xfrm>
            <a:off x="7841520" y="73800"/>
            <a:ext cx="977400" cy="977400"/>
          </a:xfrm>
          <a:prstGeom prst="rect">
            <a:avLst/>
          </a:prstGeom>
        </p:spPr>
      </p:pic>
      <p:sp>
        <p:nvSpPr>
          <p:cNvPr id="144" name="CustomShape 2"/>
          <p:cNvSpPr/>
          <p:nvPr/>
        </p:nvSpPr>
        <p:spPr>
          <a:xfrm>
            <a:off x="3276000" y="5373360"/>
            <a:ext cx="142200" cy="1078200"/>
          </a:xfrm>
          <a:prstGeom prst="rightBrace">
            <a:avLst>
              <a:gd name="adj1" fmla="val 2"/>
              <a:gd name="adj2" fmla="val 17"/>
            </a:avLst>
          </a:prstGeom>
          <a:ln w="12600">
            <a:solidFill>
              <a:srgbClr val="000000"/>
            </a:solidFill>
            <a:round/>
          </a:ln>
        </p:spPr>
      </p:sp>
      <p:sp>
        <p:nvSpPr>
          <p:cNvPr id="145" name="CustomShape 3"/>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46" name="CustomShape 4"/>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47" name="CustomShape 5"/>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251640" y="1628640"/>
            <a:ext cx="8567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All the atlases must be gathered in one directory  with one directory for each atlas</a:t>
            </a:r>
            <a:endParaRPr/>
          </a:p>
          <a:p>
            <a:endParaRPr/>
          </a:p>
          <a:p>
            <a:endParaRPr/>
          </a:p>
          <a:p>
            <a:endParaRPr/>
          </a:p>
          <a:p>
            <a:endParaRPr/>
          </a:p>
          <a:p>
            <a:endParaRPr/>
          </a:p>
          <a:p>
            <a:endParaRPr/>
          </a:p>
          <a:p>
            <a:endParaRPr/>
          </a:p>
        </p:txBody>
      </p:sp>
      <p:pic>
        <p:nvPicPr>
          <p:cNvPr id="149" name="Image 3"/>
          <p:cNvPicPr/>
          <p:nvPr/>
        </p:nvPicPr>
        <p:blipFill>
          <a:blip r:embed="rId2"/>
          <a:stretch>
            <a:fillRect/>
          </a:stretch>
        </p:blipFill>
        <p:spPr>
          <a:xfrm>
            <a:off x="7841520" y="73800"/>
            <a:ext cx="977400" cy="977400"/>
          </a:xfrm>
          <a:prstGeom prst="rect">
            <a:avLst/>
          </a:prstGeom>
        </p:spPr>
      </p:pic>
      <p:pic>
        <p:nvPicPr>
          <p:cNvPr id="150" name="Image 6"/>
          <p:cNvPicPr/>
          <p:nvPr/>
        </p:nvPicPr>
        <p:blipFill>
          <a:blip r:embed="rId3"/>
          <a:stretch>
            <a:fillRect/>
          </a:stretch>
        </p:blipFill>
        <p:spPr>
          <a:xfrm>
            <a:off x="1206720" y="3237120"/>
            <a:ext cx="5406480" cy="903960"/>
          </a:xfrm>
          <a:prstGeom prst="rect">
            <a:avLst/>
          </a:prstGeom>
        </p:spPr>
      </p:pic>
      <p:pic>
        <p:nvPicPr>
          <p:cNvPr id="151" name="Image 7"/>
          <p:cNvPicPr/>
          <p:nvPr/>
        </p:nvPicPr>
        <p:blipFill>
          <a:blip r:embed="rId4"/>
          <a:stretch>
            <a:fillRect/>
          </a:stretch>
        </p:blipFill>
        <p:spPr>
          <a:xfrm>
            <a:off x="3306960" y="2421000"/>
            <a:ext cx="1236960" cy="779760"/>
          </a:xfrm>
          <a:prstGeom prst="rect">
            <a:avLst/>
          </a:prstGeom>
        </p:spPr>
      </p:pic>
      <p:sp>
        <p:nvSpPr>
          <p:cNvPr id="152" name="CustomShape 2"/>
          <p:cNvSpPr/>
          <p:nvPr/>
        </p:nvSpPr>
        <p:spPr>
          <a:xfrm>
            <a:off x="934920" y="3256200"/>
            <a:ext cx="210960" cy="5950440"/>
          </a:xfrm>
          <a:prstGeom prst="rightBrace">
            <a:avLst>
              <a:gd name="adj1" fmla="val 2"/>
              <a:gd name="adj2" fmla="val 17"/>
            </a:avLst>
          </a:prstGeom>
          <a:ln w="12600">
            <a:solidFill>
              <a:srgbClr val="000000"/>
            </a:solidFill>
            <a:round/>
          </a:ln>
        </p:spPr>
      </p:sp>
      <p:sp>
        <p:nvSpPr>
          <p:cNvPr id="153" name="CustomShape 3"/>
          <p:cNvSpPr/>
          <p:nvPr/>
        </p:nvSpPr>
        <p:spPr>
          <a:xfrm>
            <a:off x="3182760" y="3891960"/>
            <a:ext cx="136440" cy="3219840"/>
          </a:xfrm>
          <a:prstGeom prst="leftBrace">
            <a:avLst>
              <a:gd name="adj1" fmla="val 2"/>
              <a:gd name="adj2" fmla="val 17"/>
            </a:avLst>
          </a:prstGeom>
          <a:ln w="12600">
            <a:solidFill>
              <a:srgbClr val="000000"/>
            </a:solidFill>
            <a:round/>
          </a:ln>
        </p:spPr>
      </p:sp>
      <p:pic>
        <p:nvPicPr>
          <p:cNvPr id="154" name="Image 4"/>
          <p:cNvPicPr/>
          <p:nvPr/>
        </p:nvPicPr>
        <p:blipFill>
          <a:blip r:embed="rId5"/>
          <a:stretch>
            <a:fillRect/>
          </a:stretch>
        </p:blipFill>
        <p:spPr>
          <a:xfrm>
            <a:off x="41760" y="4046760"/>
            <a:ext cx="3211560" cy="604800"/>
          </a:xfrm>
          <a:prstGeom prst="rect">
            <a:avLst/>
          </a:prstGeom>
        </p:spPr>
      </p:pic>
      <p:pic>
        <p:nvPicPr>
          <p:cNvPr id="155" name="Image 5"/>
          <p:cNvPicPr/>
          <p:nvPr/>
        </p:nvPicPr>
        <p:blipFill>
          <a:blip r:embed="rId6"/>
          <a:stretch>
            <a:fillRect/>
          </a:stretch>
        </p:blipFill>
        <p:spPr>
          <a:xfrm>
            <a:off x="3548160" y="4037400"/>
            <a:ext cx="5389560" cy="604800"/>
          </a:xfrm>
          <a:prstGeom prst="rect">
            <a:avLst/>
          </a:prstGeom>
        </p:spPr>
      </p:pic>
      <p:sp>
        <p:nvSpPr>
          <p:cNvPr id="156" name="CustomShape 4"/>
          <p:cNvSpPr/>
          <p:nvPr/>
        </p:nvSpPr>
        <p:spPr>
          <a:xfrm>
            <a:off x="8949600" y="3890520"/>
            <a:ext cx="141480" cy="5386320"/>
          </a:xfrm>
          <a:prstGeom prst="leftBrace">
            <a:avLst>
              <a:gd name="adj1" fmla="val 2"/>
              <a:gd name="adj2" fmla="val 17"/>
            </a:avLst>
          </a:prstGeom>
          <a:ln w="12600">
            <a:solidFill>
              <a:srgbClr val="000000"/>
            </a:solidFill>
            <a:round/>
          </a:ln>
        </p:spPr>
      </p:sp>
      <p:sp>
        <p:nvSpPr>
          <p:cNvPr id="157" name="CustomShape 5"/>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58" name="CustomShape 6"/>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59" name="CustomShape 7"/>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251640" y="1556640"/>
            <a:ext cx="8567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To be recognized:</a:t>
            </a:r>
            <a:endParaRPr/>
          </a:p>
          <a:p>
            <a:pPr>
              <a:buFont typeface="Arial"/>
              <a:buChar char="-"/>
            </a:pPr>
            <a:r>
              <a:rPr lang="en-US" sz="1900">
                <a:solidFill>
                  <a:srgbClr val="000000"/>
                </a:solidFill>
                <a:latin typeface="Calibri"/>
              </a:rPr>
              <a:t>T1 image filenames must contain *T1*</a:t>
            </a:r>
            <a:endParaRPr/>
          </a:p>
          <a:p>
            <a:pPr>
              <a:buFont typeface="Arial"/>
              <a:buChar char="-"/>
            </a:pPr>
            <a:r>
              <a:rPr lang="en-US" sz="1900">
                <a:solidFill>
                  <a:srgbClr val="000000"/>
                </a:solidFill>
                <a:latin typeface="Calibri"/>
              </a:rPr>
              <a:t>T2 image filenames must contain *T2*</a:t>
            </a:r>
            <a:endParaRPr/>
          </a:p>
          <a:p>
            <a:pPr>
              <a:buFont typeface="Arial"/>
              <a:buChar char="-"/>
            </a:pPr>
            <a:r>
              <a:rPr lang="en-US" sz="1900">
                <a:solidFill>
                  <a:srgbClr val="000000"/>
                </a:solidFill>
                <a:latin typeface="Calibri"/>
              </a:rPr>
              <a:t>3-labels segmentation filenames must contain *seg*</a:t>
            </a:r>
            <a:endParaRPr/>
          </a:p>
          <a:p>
            <a:pPr>
              <a:buFont typeface="Arial"/>
              <a:buChar char="-"/>
            </a:pPr>
            <a:r>
              <a:rPr lang="en-US" sz="1900">
                <a:solidFill>
                  <a:srgbClr val="000000"/>
                </a:solidFill>
                <a:latin typeface="Calibri"/>
              </a:rPr>
              <a:t>WM probability map filenames must contain *white*</a:t>
            </a:r>
            <a:endParaRPr/>
          </a:p>
          <a:p>
            <a:pPr>
              <a:buFont typeface="Arial"/>
              <a:buChar char="-"/>
            </a:pPr>
            <a:r>
              <a:rPr lang="en-US" sz="1900">
                <a:solidFill>
                  <a:srgbClr val="000000"/>
                </a:solidFill>
                <a:latin typeface="Calibri"/>
              </a:rPr>
              <a:t>GM probability map filenames must contain *gray* </a:t>
            </a:r>
            <a:endParaRPr/>
          </a:p>
          <a:p>
            <a:pPr>
              <a:buFont typeface="Arial"/>
              <a:buChar char="-"/>
            </a:pPr>
            <a:r>
              <a:rPr lang="en-US" sz="1900">
                <a:solidFill>
                  <a:srgbClr val="000000"/>
                </a:solidFill>
                <a:latin typeface="Calibri"/>
              </a:rPr>
              <a:t>CSF probability map filenames must contain *csf*</a:t>
            </a:r>
            <a:endParaRPr/>
          </a:p>
          <a:p>
            <a:endParaRPr/>
          </a:p>
          <a:p>
            <a:pPr>
              <a:buFont typeface="Wingdings" charset="2"/>
              <a:buChar char=""/>
            </a:pPr>
            <a:r>
              <a:rPr lang="en-US" sz="1900">
                <a:solidFill>
                  <a:srgbClr val="000000"/>
                </a:solidFill>
                <a:latin typeface="Calibri"/>
              </a:rPr>
              <a:t>These keywords are insensitive to the case</a:t>
            </a:r>
            <a:endParaRPr/>
          </a:p>
        </p:txBody>
      </p:sp>
      <p:pic>
        <p:nvPicPr>
          <p:cNvPr id="161" name="Image 3"/>
          <p:cNvPicPr/>
          <p:nvPr/>
        </p:nvPicPr>
        <p:blipFill>
          <a:blip r:embed="rId2"/>
          <a:stretch>
            <a:fillRect/>
          </a:stretch>
        </p:blipFill>
        <p:spPr>
          <a:xfrm>
            <a:off x="7841520" y="73800"/>
            <a:ext cx="977400" cy="977400"/>
          </a:xfrm>
          <a:prstGeom prst="rect">
            <a:avLst/>
          </a:prstGeom>
        </p:spPr>
      </p:pic>
      <p:sp>
        <p:nvSpPr>
          <p:cNvPr id="162" name="CustomShape 2"/>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63"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64"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251640" y="1556640"/>
            <a:ext cx="869724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The atlas population directory can be pre-filled by setting the environnement variable : NEOSEG_PIPELINE_ATLAS_POPULATION to the path of the atlas population directory by default.</a:t>
            </a:r>
            <a:endParaRPr/>
          </a:p>
          <a:p>
            <a:endParaRPr/>
          </a:p>
          <a:p>
            <a:pPr>
              <a:buFont typeface="Wingdings" charset="2"/>
              <a:buChar char=""/>
            </a:pPr>
            <a:r>
              <a:rPr lang="en-US" sz="1900">
                <a:solidFill>
                  <a:srgbClr val="000000"/>
                </a:solidFill>
                <a:latin typeface="Calibri"/>
              </a:rPr>
              <a:t>To set your environnement variable you have to edit your shell configuration file </a:t>
            </a:r>
            <a:endParaRPr/>
          </a:p>
          <a:p>
            <a:r>
              <a:rPr lang="en-US" sz="1900">
                <a:solidFill>
                  <a:srgbClr val="000000"/>
                </a:solidFill>
                <a:latin typeface="Calibri"/>
              </a:rPr>
              <a:t>- In bash  you  can to edit the .bashrc file located in your home directory                      Add the line: export NEOSEG_PIPELINE_ATLAS_POPULATION=path</a:t>
            </a:r>
            <a:endParaRPr/>
          </a:p>
          <a:p>
            <a:r>
              <a:rPr lang="en-US" sz="1900">
                <a:solidFill>
                  <a:srgbClr val="000000"/>
                </a:solidFill>
                <a:latin typeface="Calibri"/>
              </a:rPr>
              <a:t>- In tcsh you can to edit the .tcshrc file located in your home directory                         Add the line: setenv  NEOSEG_PIPELINE_ATLAS_POPULATION path</a:t>
            </a:r>
            <a:endParaRPr/>
          </a:p>
          <a:p>
            <a:endParaRPr/>
          </a:p>
          <a:p>
            <a:r>
              <a:rPr lang="en-US" sz="1900">
                <a:solidFill>
                  <a:srgbClr val="000000"/>
                </a:solidFill>
                <a:latin typeface="Calibri"/>
              </a:rPr>
              <a:t>Remark: These configuration files are hidden by default</a:t>
            </a:r>
            <a:endParaRPr/>
          </a:p>
        </p:txBody>
      </p:sp>
      <p:pic>
        <p:nvPicPr>
          <p:cNvPr id="166" name="Image 3"/>
          <p:cNvPicPr/>
          <p:nvPr/>
        </p:nvPicPr>
        <p:blipFill>
          <a:blip r:embed="rId2"/>
          <a:stretch>
            <a:fillRect/>
          </a:stretch>
        </p:blipFill>
        <p:spPr>
          <a:xfrm>
            <a:off x="7841520" y="73800"/>
            <a:ext cx="977400" cy="977400"/>
          </a:xfrm>
          <a:prstGeom prst="rect">
            <a:avLst/>
          </a:prstGeom>
        </p:spPr>
      </p:pic>
      <p:sp>
        <p:nvSpPr>
          <p:cNvPr id="167" name="CustomShape 2"/>
          <p:cNvSpPr/>
          <p:nvPr/>
        </p:nvSpPr>
        <p:spPr>
          <a:xfrm>
            <a:off x="0" y="1196640"/>
            <a:ext cx="3850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 [Advanced]</a:t>
            </a:r>
            <a:endParaRPr/>
          </a:p>
        </p:txBody>
      </p:sp>
      <p:sp>
        <p:nvSpPr>
          <p:cNvPr id="168"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69"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251640" y="1556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Each time the atlas population directory is changed, the list of the atlases available is automatically updated </a:t>
            </a:r>
            <a:endParaRPr/>
          </a:p>
        </p:txBody>
      </p:sp>
      <p:pic>
        <p:nvPicPr>
          <p:cNvPr id="171" name="Image 3"/>
          <p:cNvPicPr/>
          <p:nvPr/>
        </p:nvPicPr>
        <p:blipFill>
          <a:blip r:embed="rId2"/>
          <a:stretch>
            <a:fillRect/>
          </a:stretch>
        </p:blipFill>
        <p:spPr>
          <a:xfrm>
            <a:off x="7841520" y="73800"/>
            <a:ext cx="977400" cy="977400"/>
          </a:xfrm>
          <a:prstGeom prst="rect">
            <a:avLst/>
          </a:prstGeom>
        </p:spPr>
      </p:pic>
      <p:pic>
        <p:nvPicPr>
          <p:cNvPr id="172" name="Image 5"/>
          <p:cNvPicPr/>
          <p:nvPr/>
        </p:nvPicPr>
        <p:blipFill>
          <a:blip r:embed="rId3"/>
          <a:stretch>
            <a:fillRect/>
          </a:stretch>
        </p:blipFill>
        <p:spPr>
          <a:xfrm>
            <a:off x="4009680" y="2116080"/>
            <a:ext cx="4880880" cy="4191480"/>
          </a:xfrm>
          <a:prstGeom prst="rect">
            <a:avLst/>
          </a:prstGeom>
        </p:spPr>
      </p:pic>
      <p:sp>
        <p:nvSpPr>
          <p:cNvPr id="173" name="CustomShape 2"/>
          <p:cNvSpPr/>
          <p:nvPr/>
        </p:nvSpPr>
        <p:spPr>
          <a:xfrm>
            <a:off x="258120" y="2253600"/>
            <a:ext cx="3807720" cy="3981960"/>
          </a:xfrm>
          <a:prstGeom prst="rect">
            <a:avLst/>
          </a:prstGeom>
        </p:spPr>
        <p:txBody>
          <a:bodyPr lIns="90000" tIns="45000" rIns="90000" bIns="45000"/>
          <a:lstStyle/>
          <a:p>
            <a:pPr>
              <a:buFont typeface="Wingdings" charset="2"/>
              <a:buChar char=""/>
            </a:pPr>
            <a:r>
              <a:rPr lang="en-US" sz="1900">
                <a:solidFill>
                  <a:srgbClr val="000000"/>
                </a:solidFill>
                <a:latin typeface="Calibri"/>
              </a:rPr>
              <a:t>For each atlas, the presence of the required files is checked </a:t>
            </a:r>
            <a:endParaRPr/>
          </a:p>
          <a:p>
            <a:pPr>
              <a:buFont typeface="Wingdings" charset="2"/>
              <a:buChar char=""/>
            </a:pPr>
            <a:r>
              <a:rPr lang="en-US" sz="1900">
                <a:solidFill>
                  <a:srgbClr val="000000"/>
                </a:solidFill>
                <a:latin typeface="Calibri"/>
              </a:rPr>
              <a:t>For probabilistic atlases, the range of the probability maps is also checked</a:t>
            </a:r>
            <a:endParaRPr/>
          </a:p>
          <a:p>
            <a:pPr>
              <a:buFont typeface="Wingdings" charset="2"/>
              <a:buChar char=""/>
            </a:pPr>
            <a:r>
              <a:rPr lang="en-US" sz="1900">
                <a:solidFill>
                  <a:srgbClr val="000000"/>
                </a:solidFill>
                <a:latin typeface="Calibri"/>
              </a:rPr>
              <a:t>If an atlas is not correct, it is disabled and cannot be selected. </a:t>
            </a:r>
            <a:endParaRPr/>
          </a:p>
          <a:p>
            <a:pPr>
              <a:buFont typeface="Wingdings" charset="2"/>
              <a:buChar char=""/>
            </a:pPr>
            <a:r>
              <a:rPr lang="en-US" sz="1900">
                <a:solidFill>
                  <a:srgbClr val="000000"/>
                </a:solidFill>
                <a:latin typeface="Calibri"/>
              </a:rPr>
              <a:t>By default all the atlases are selected </a:t>
            </a:r>
            <a:endParaRPr/>
          </a:p>
        </p:txBody>
      </p:sp>
      <p:sp>
        <p:nvSpPr>
          <p:cNvPr id="174" name="CustomShape 3"/>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75" name="CustomShape 4"/>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76" name="CustomShape 5"/>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251640" y="1556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An existing atlas must include: </a:t>
            </a:r>
            <a:endParaRPr/>
          </a:p>
          <a:p>
            <a:pPr>
              <a:buFont typeface="Arial"/>
              <a:buChar char="-"/>
            </a:pPr>
            <a:r>
              <a:rPr lang="en-US" sz="1900">
                <a:solidFill>
                  <a:srgbClr val="000000"/>
                </a:solidFill>
                <a:latin typeface="Calibri"/>
              </a:rPr>
              <a:t>a template T1 named « templateT1 »</a:t>
            </a:r>
            <a:endParaRPr/>
          </a:p>
          <a:p>
            <a:pPr>
              <a:buFont typeface="Arial"/>
              <a:buChar char="-"/>
            </a:pPr>
            <a:r>
              <a:rPr lang="en-US" sz="1900">
                <a:solidFill>
                  <a:srgbClr val="000000"/>
                </a:solidFill>
                <a:latin typeface="Calibri"/>
              </a:rPr>
              <a:t>a template T2 named « templateT2 »</a:t>
            </a:r>
            <a:endParaRPr/>
          </a:p>
          <a:p>
            <a:pPr>
              <a:buFont typeface="Arial"/>
              <a:buChar char="-"/>
            </a:pPr>
            <a:r>
              <a:rPr lang="en-US" sz="1900">
                <a:solidFill>
                  <a:srgbClr val="000000"/>
                </a:solidFill>
                <a:latin typeface="Calibri"/>
              </a:rPr>
              <a:t>a WM probabilty map named « white »</a:t>
            </a:r>
            <a:endParaRPr/>
          </a:p>
          <a:p>
            <a:pPr>
              <a:buFont typeface="Arial"/>
              <a:buChar char="-"/>
            </a:pPr>
            <a:r>
              <a:rPr lang="en-US" sz="1900">
                <a:solidFill>
                  <a:srgbClr val="000000"/>
                </a:solidFill>
                <a:latin typeface="Calibri"/>
              </a:rPr>
              <a:t>a GM probability map named «  csf »</a:t>
            </a:r>
            <a:endParaRPr/>
          </a:p>
          <a:p>
            <a:pPr>
              <a:buFont typeface="Arial"/>
              <a:buChar char="-"/>
            </a:pPr>
            <a:r>
              <a:rPr lang="en-US" sz="1900">
                <a:solidFill>
                  <a:srgbClr val="000000"/>
                </a:solidFill>
                <a:latin typeface="Calibri"/>
              </a:rPr>
              <a:t>a rest probability map  « rest »</a:t>
            </a:r>
            <a:endParaRPr/>
          </a:p>
          <a:p>
            <a:endParaRPr/>
          </a:p>
          <a:p>
            <a:endParaRPr/>
          </a:p>
          <a:p>
            <a:endParaRPr/>
          </a:p>
          <a:p>
            <a:r>
              <a:rPr lang="en-US" sz="1900">
                <a:solidFill>
                  <a:srgbClr val="000000"/>
                </a:solidFill>
                <a:latin typeface="Calibri"/>
              </a:rPr>
              <a:t>  </a:t>
            </a:r>
            <a:endParaRPr/>
          </a:p>
        </p:txBody>
      </p:sp>
      <p:pic>
        <p:nvPicPr>
          <p:cNvPr id="178" name="Image 3"/>
          <p:cNvPicPr/>
          <p:nvPr/>
        </p:nvPicPr>
        <p:blipFill>
          <a:blip r:embed="rId2"/>
          <a:stretch>
            <a:fillRect/>
          </a:stretch>
        </p:blipFill>
        <p:spPr>
          <a:xfrm>
            <a:off x="7841520" y="73800"/>
            <a:ext cx="977400" cy="977400"/>
          </a:xfrm>
          <a:prstGeom prst="rect">
            <a:avLst/>
          </a:prstGeom>
        </p:spPr>
      </p:pic>
      <p:sp>
        <p:nvSpPr>
          <p:cNvPr id="179" name="CustomShape 2"/>
          <p:cNvSpPr/>
          <p:nvPr/>
        </p:nvSpPr>
        <p:spPr>
          <a:xfrm>
            <a:off x="0" y="1196640"/>
            <a:ext cx="291384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tab</a:t>
            </a:r>
            <a:endParaRPr/>
          </a:p>
        </p:txBody>
      </p:sp>
      <p:sp>
        <p:nvSpPr>
          <p:cNvPr id="180"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81"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182" name="Image 1"/>
          <p:cNvPicPr/>
          <p:nvPr/>
        </p:nvPicPr>
        <p:blipFill>
          <a:blip r:embed="rId3"/>
          <a:stretch>
            <a:fillRect/>
          </a:stretch>
        </p:blipFill>
        <p:spPr>
          <a:xfrm>
            <a:off x="1115640" y="4388760"/>
            <a:ext cx="6921720" cy="982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CustomShape 1"/>
          <p:cNvSpPr/>
          <p:nvPr/>
        </p:nvSpPr>
        <p:spPr>
          <a:xfrm>
            <a:off x="251640" y="1556640"/>
            <a:ext cx="467856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preprocessing step concerns both: </a:t>
            </a:r>
            <a:endParaRPr/>
          </a:p>
          <a:p>
            <a:pPr>
              <a:buFont typeface="Arial"/>
              <a:buChar char="-"/>
            </a:pPr>
            <a:r>
              <a:rPr lang="en-US" sz="1900">
                <a:solidFill>
                  <a:srgbClr val="000000"/>
                </a:solidFill>
                <a:latin typeface="Calibri"/>
              </a:rPr>
              <a:t>Structural images</a:t>
            </a:r>
            <a:endParaRPr/>
          </a:p>
          <a:p>
            <a:pPr>
              <a:buFont typeface="Arial"/>
              <a:buChar char="-"/>
            </a:pPr>
            <a:r>
              <a:rPr lang="en-US" sz="1900">
                <a:solidFill>
                  <a:srgbClr val="000000"/>
                </a:solidFill>
                <a:latin typeface="Calibri"/>
              </a:rPr>
              <a:t>Diffusion images </a:t>
            </a:r>
            <a:endParaRPr/>
          </a:p>
          <a:p>
            <a:pPr>
              <a:buFont typeface="Wingdings" charset="2"/>
              <a:buChar char=""/>
            </a:pPr>
            <a:r>
              <a:rPr lang="en-US" sz="1900">
                <a:solidFill>
                  <a:srgbClr val="000000"/>
                </a:solidFill>
                <a:latin typeface="Calibri"/>
              </a:rPr>
              <a:t>The different steps of the preprocessing are shown beside: </a:t>
            </a:r>
            <a:endParaRPr/>
          </a:p>
          <a:p>
            <a:endParaRPr/>
          </a:p>
          <a:p>
            <a:endParaRPr/>
          </a:p>
          <a:p>
            <a:r>
              <a:rPr lang="en-US" sz="1900">
                <a:solidFill>
                  <a:srgbClr val="000000"/>
                </a:solidFill>
                <a:latin typeface="Calibri"/>
              </a:rPr>
              <a:t>  </a:t>
            </a:r>
            <a:endParaRPr/>
          </a:p>
        </p:txBody>
      </p:sp>
      <p:pic>
        <p:nvPicPr>
          <p:cNvPr id="184" name="Image 3"/>
          <p:cNvPicPr/>
          <p:nvPr/>
        </p:nvPicPr>
        <p:blipFill>
          <a:blip r:embed="rId2"/>
          <a:stretch>
            <a:fillRect/>
          </a:stretch>
        </p:blipFill>
        <p:spPr>
          <a:xfrm>
            <a:off x="7841520" y="73800"/>
            <a:ext cx="977400" cy="977400"/>
          </a:xfrm>
          <a:prstGeom prst="rect">
            <a:avLst/>
          </a:prstGeom>
        </p:spPr>
      </p:pic>
      <p:pic>
        <p:nvPicPr>
          <p:cNvPr id="185" name="Image 4"/>
          <p:cNvPicPr/>
          <p:nvPr/>
        </p:nvPicPr>
        <p:blipFill>
          <a:blip r:embed="rId3"/>
          <a:stretch>
            <a:fillRect/>
          </a:stretch>
        </p:blipFill>
        <p:spPr>
          <a:xfrm>
            <a:off x="5576040" y="1246680"/>
            <a:ext cx="2810520" cy="5609520"/>
          </a:xfrm>
          <a:prstGeom prst="rect">
            <a:avLst/>
          </a:prstGeom>
        </p:spPr>
      </p:pic>
      <p:sp>
        <p:nvSpPr>
          <p:cNvPr id="186"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Preprocessing tab</a:t>
            </a:r>
            <a:endParaRPr/>
          </a:p>
        </p:txBody>
      </p:sp>
      <p:sp>
        <p:nvSpPr>
          <p:cNvPr id="187"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88"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51640" y="1556640"/>
            <a:ext cx="3861360" cy="4174560"/>
          </a:xfrm>
          <a:prstGeom prst="rect">
            <a:avLst/>
          </a:prstGeom>
        </p:spPr>
        <p:txBody>
          <a:bodyPr lIns="90000" tIns="45000" rIns="90000" bIns="45000"/>
          <a:lstStyle/>
          <a:p>
            <a:pPr>
              <a:buFont typeface="Wingdings" charset="2"/>
              <a:buChar char=""/>
            </a:pPr>
            <a:r>
              <a:rPr lang="en-US" sz="1900">
                <a:solidFill>
                  <a:srgbClr val="000000"/>
                </a:solidFill>
                <a:latin typeface="Calibri"/>
              </a:rPr>
              <a:t>Structural images parameters: </a:t>
            </a:r>
            <a:endParaRPr/>
          </a:p>
          <a:p>
            <a:r>
              <a:rPr lang="en-US" sz="1900">
                <a:solidFill>
                  <a:srgbClr val="000000"/>
                </a:solidFill>
                <a:latin typeface="Calibri"/>
              </a:rPr>
              <a:t>Both the skull-stripping and the inhomogeneity correction can be skipped if already done </a:t>
            </a:r>
            <a:endParaRPr/>
          </a:p>
          <a:p>
            <a:endParaRPr/>
          </a:p>
          <a:p>
            <a:pPr>
              <a:buFont typeface="Wingdings" charset="2"/>
              <a:buChar char=""/>
            </a:pPr>
            <a:r>
              <a:rPr lang="en-US" sz="1900">
                <a:solidFill>
                  <a:srgbClr val="000000"/>
                </a:solidFill>
                <a:latin typeface="Calibri"/>
              </a:rPr>
              <a:t>Diffusion images parameters : </a:t>
            </a:r>
            <a:endParaRPr/>
          </a:p>
          <a:p>
            <a:r>
              <a:rPr lang="en-US" sz="1900">
                <a:solidFill>
                  <a:srgbClr val="000000"/>
                </a:solidFill>
                <a:latin typeface="Calibri"/>
              </a:rPr>
              <a:t>All the parameters concern the registration part and correspond to the parameters of ANTS. For more informations about the choice of these parameters, refer to the ANTS documentation</a:t>
            </a:r>
            <a:endParaRPr/>
          </a:p>
        </p:txBody>
      </p:sp>
      <p:pic>
        <p:nvPicPr>
          <p:cNvPr id="190" name="Image 3"/>
          <p:cNvPicPr/>
          <p:nvPr/>
        </p:nvPicPr>
        <p:blipFill>
          <a:blip r:embed="rId2"/>
          <a:stretch>
            <a:fillRect/>
          </a:stretch>
        </p:blipFill>
        <p:spPr>
          <a:xfrm>
            <a:off x="7841520" y="73800"/>
            <a:ext cx="977400" cy="977400"/>
          </a:xfrm>
          <a:prstGeom prst="rect">
            <a:avLst/>
          </a:prstGeom>
        </p:spPr>
      </p:pic>
      <p:sp>
        <p:nvSpPr>
          <p:cNvPr id="191"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Preprocessing tab</a:t>
            </a:r>
            <a:endParaRPr/>
          </a:p>
        </p:txBody>
      </p:sp>
      <p:sp>
        <p:nvSpPr>
          <p:cNvPr id="192"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193"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194" name="Image 1"/>
          <p:cNvPicPr/>
          <p:nvPr/>
        </p:nvPicPr>
        <p:blipFill>
          <a:blip r:embed="rId3"/>
          <a:stretch>
            <a:fillRect/>
          </a:stretch>
        </p:blipFill>
        <p:spPr>
          <a:xfrm>
            <a:off x="4114800" y="1628640"/>
            <a:ext cx="4776120" cy="3814560"/>
          </a:xfrm>
          <a:prstGeom prst="rect">
            <a:avLst/>
          </a:prstGeom>
        </p:spPr>
      </p:pic>
      <p:sp>
        <p:nvSpPr>
          <p:cNvPr id="195" name="CustomShape 5"/>
          <p:cNvSpPr/>
          <p:nvPr/>
        </p:nvSpPr>
        <p:spPr>
          <a:xfrm>
            <a:off x="251640" y="5517360"/>
            <a:ext cx="6547320" cy="637560"/>
          </a:xfrm>
          <a:prstGeom prst="rect">
            <a:avLst/>
          </a:prstGeom>
        </p:spPr>
        <p:txBody>
          <a:bodyPr lIns="90000" tIns="45000" rIns="90000" bIns="45000"/>
          <a:lstStyle/>
          <a:p>
            <a:r>
              <a:rPr lang="en-US">
                <a:solidFill>
                  <a:srgbClr val="000000"/>
                </a:solidFill>
                <a:latin typeface="Calibri"/>
              </a:rPr>
              <a:t>(http://sourceforge.net/projects/advants/files/Documentation/)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251640" y="1556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In this step, all the cases from the atlas population are registered to the case to segment. </a:t>
            </a:r>
            <a:endParaRPr/>
          </a:p>
        </p:txBody>
      </p:sp>
      <p:pic>
        <p:nvPicPr>
          <p:cNvPr id="197" name="Image 3"/>
          <p:cNvPicPr/>
          <p:nvPr/>
        </p:nvPicPr>
        <p:blipFill>
          <a:blip r:embed="rId2"/>
          <a:stretch>
            <a:fillRect/>
          </a:stretch>
        </p:blipFill>
        <p:spPr>
          <a:xfrm>
            <a:off x="7841520" y="73800"/>
            <a:ext cx="977400" cy="977400"/>
          </a:xfrm>
          <a:prstGeom prst="rect">
            <a:avLst/>
          </a:prstGeom>
        </p:spPr>
      </p:pic>
      <p:sp>
        <p:nvSpPr>
          <p:cNvPr id="198" name="CustomShape 2"/>
          <p:cNvSpPr/>
          <p:nvPr/>
        </p:nvSpPr>
        <p:spPr>
          <a:xfrm>
            <a:off x="0" y="1196640"/>
            <a:ext cx="3994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Registration tab</a:t>
            </a:r>
            <a:endParaRPr/>
          </a:p>
        </p:txBody>
      </p:sp>
      <p:sp>
        <p:nvSpPr>
          <p:cNvPr id="199"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00"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01" name="Image 1"/>
          <p:cNvPicPr/>
          <p:nvPr/>
        </p:nvPicPr>
        <p:blipFill>
          <a:blip r:embed="rId3"/>
          <a:stretch>
            <a:fillRect/>
          </a:stretch>
        </p:blipFill>
        <p:spPr>
          <a:xfrm>
            <a:off x="3680640" y="2308680"/>
            <a:ext cx="5137920" cy="4214880"/>
          </a:xfrm>
          <a:prstGeom prst="rect">
            <a:avLst/>
          </a:prstGeom>
        </p:spPr>
      </p:pic>
      <p:sp>
        <p:nvSpPr>
          <p:cNvPr id="202" name="CustomShape 5"/>
          <p:cNvSpPr/>
          <p:nvPr/>
        </p:nvSpPr>
        <p:spPr>
          <a:xfrm>
            <a:off x="251640" y="2228040"/>
            <a:ext cx="3427200" cy="1536840"/>
          </a:xfrm>
          <a:prstGeom prst="rect">
            <a:avLst/>
          </a:prstGeom>
        </p:spPr>
        <p:txBody>
          <a:bodyPr lIns="90000" tIns="45000" rIns="90000" bIns="45000"/>
          <a:lstStyle/>
          <a:p>
            <a:pPr>
              <a:buFont typeface="Wingdings" charset="2"/>
              <a:buChar char=""/>
            </a:pPr>
            <a:r>
              <a:rPr lang="en-US">
                <a:solidFill>
                  <a:srgbClr val="000000"/>
                </a:solidFill>
                <a:latin typeface="Calibri"/>
              </a:rPr>
              <a:t>The parameters concern both:</a:t>
            </a:r>
            <a:endParaRPr/>
          </a:p>
          <a:p>
            <a:pPr>
              <a:buFont typeface="Wingdings" charset="2"/>
              <a:buChar char=""/>
            </a:pPr>
            <a:r>
              <a:rPr lang="en-US">
                <a:solidFill>
                  <a:srgbClr val="000000"/>
                </a:solidFill>
                <a:latin typeface="Calibri"/>
              </a:rPr>
              <a:t>The registration </a:t>
            </a:r>
            <a:endParaRPr/>
          </a:p>
          <a:p>
            <a:pPr>
              <a:buFont typeface="Wingdings" charset="2"/>
              <a:buChar char=""/>
            </a:pPr>
            <a:r>
              <a:rPr lang="en-US">
                <a:solidFill>
                  <a:srgbClr val="000000"/>
                </a:solidFill>
                <a:latin typeface="Calibri"/>
              </a:rPr>
              <a:t>The resources available on the computer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p:cNvSpPr/>
          <p:nvPr/>
        </p:nvSpPr>
        <p:spPr>
          <a:xfrm>
            <a:off x="251640" y="1556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Registration Parameters: </a:t>
            </a:r>
            <a:endParaRPr/>
          </a:p>
          <a:p>
            <a:r>
              <a:rPr lang="en-US" sz="1900">
                <a:solidFill>
                  <a:srgbClr val="000000"/>
                </a:solidFill>
                <a:latin typeface="Calibri"/>
              </a:rPr>
              <a:t>All the parameters correspond to the parameters of ANTS. For more informations about the choice of these parameters, refer to the ANTS documentation (</a:t>
            </a:r>
            <a:r>
              <a:rPr lang="en-US" sz="1900" u="sng">
                <a:solidFill>
                  <a:srgbClr val="F49100"/>
                </a:solidFill>
                <a:latin typeface="Calibri"/>
                <a:hlinkClick r:id="rId2"/>
              </a:rPr>
              <a:t>http://sourceforge.net/projects/advants/files/Documentation/</a:t>
            </a:r>
            <a:r>
              <a:rPr lang="en-US" sz="1900">
                <a:solidFill>
                  <a:srgbClr val="000000"/>
                </a:solidFill>
                <a:latin typeface="Calibri"/>
              </a:rPr>
              <a:t>)</a:t>
            </a:r>
            <a:endParaRPr/>
          </a:p>
          <a:p>
            <a:endParaRPr/>
          </a:p>
        </p:txBody>
      </p:sp>
      <p:pic>
        <p:nvPicPr>
          <p:cNvPr id="204" name="Image 3"/>
          <p:cNvPicPr/>
          <p:nvPr/>
        </p:nvPicPr>
        <p:blipFill>
          <a:blip r:embed="rId3"/>
          <a:stretch>
            <a:fillRect/>
          </a:stretch>
        </p:blipFill>
        <p:spPr>
          <a:xfrm>
            <a:off x="7841520" y="73800"/>
            <a:ext cx="977400" cy="977400"/>
          </a:xfrm>
          <a:prstGeom prst="rect">
            <a:avLst/>
          </a:prstGeom>
        </p:spPr>
      </p:pic>
      <p:sp>
        <p:nvSpPr>
          <p:cNvPr id="205" name="CustomShape 2"/>
          <p:cNvSpPr/>
          <p:nvPr/>
        </p:nvSpPr>
        <p:spPr>
          <a:xfrm>
            <a:off x="0" y="1196640"/>
            <a:ext cx="3994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Registration tab</a:t>
            </a:r>
            <a:endParaRPr/>
          </a:p>
        </p:txBody>
      </p:sp>
      <p:sp>
        <p:nvSpPr>
          <p:cNvPr id="206"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07"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08" name="Image 8"/>
          <p:cNvPicPr/>
          <p:nvPr/>
        </p:nvPicPr>
        <p:blipFill>
          <a:blip r:embed="rId4"/>
          <a:stretch>
            <a:fillRect/>
          </a:stretch>
        </p:blipFill>
        <p:spPr>
          <a:xfrm>
            <a:off x="368280" y="2997000"/>
            <a:ext cx="5137920" cy="35035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251640" y="1556640"/>
            <a:ext cx="8639280" cy="4174560"/>
          </a:xfrm>
          <a:prstGeom prst="rect">
            <a:avLst/>
          </a:prstGeom>
        </p:spPr>
        <p:txBody>
          <a:bodyPr lIns="90000" tIns="45000" rIns="90000" bIns="45000"/>
          <a:lstStyle/>
          <a:p>
            <a:pPr>
              <a:buFont typeface="Wingdings" charset="2"/>
              <a:buChar char=""/>
            </a:pPr>
            <a:r>
              <a:rPr lang="en-US" sz="1900">
                <a:solidFill>
                  <a:srgbClr val="000000"/>
                </a:solidFill>
                <a:latin typeface="Calibri"/>
              </a:rPr>
              <a:t>The pipeline can be run</a:t>
            </a:r>
            <a:endParaRPr/>
          </a:p>
          <a:p>
            <a:pPr>
              <a:buFont typeface="Arial"/>
              <a:buChar char="-"/>
            </a:pPr>
            <a:r>
              <a:rPr lang="en-US" sz="1900">
                <a:solidFill>
                  <a:srgbClr val="000000"/>
                </a:solidFill>
                <a:latin typeface="Calibri"/>
              </a:rPr>
              <a:t>On the current computer (Locally)</a:t>
            </a:r>
            <a:endParaRPr/>
          </a:p>
          <a:p>
            <a:pPr>
              <a:buFont typeface="Arial"/>
              <a:buChar char="-"/>
            </a:pPr>
            <a:r>
              <a:rPr lang="en-US" sz="1900">
                <a:solidFill>
                  <a:srgbClr val="000000"/>
                </a:solidFill>
                <a:latin typeface="Calibri"/>
              </a:rPr>
              <a:t>On KillDevil (UNC super-computing system)</a:t>
            </a:r>
            <a:endParaRPr/>
          </a:p>
          <a:p>
            <a:pPr>
              <a:buFont typeface="Wingdings" charset="2"/>
              <a:buChar char=""/>
            </a:pPr>
            <a:r>
              <a:rPr lang="en-US" sz="1900">
                <a:solidFill>
                  <a:srgbClr val="000000"/>
                </a:solidFill>
                <a:latin typeface="Calibri"/>
              </a:rPr>
              <a:t>If the pipeline is run locally,  you can choose:</a:t>
            </a:r>
            <a:endParaRPr/>
          </a:p>
          <a:p>
            <a:pPr>
              <a:buFont typeface="Arial"/>
              <a:buChar char="-"/>
            </a:pPr>
            <a:r>
              <a:rPr lang="en-US" sz="1900">
                <a:solidFill>
                  <a:srgbClr val="000000"/>
                </a:solidFill>
                <a:latin typeface="Calibri"/>
              </a:rPr>
              <a:t>How many registrations are run in parallel (1 by default)</a:t>
            </a:r>
            <a:endParaRPr/>
          </a:p>
          <a:p>
            <a:pPr>
              <a:buFont typeface="Arial"/>
              <a:buChar char="-"/>
            </a:pPr>
            <a:r>
              <a:rPr lang="en-US" sz="1900">
                <a:solidFill>
                  <a:srgbClr val="000000"/>
                </a:solidFill>
                <a:latin typeface="Calibri"/>
              </a:rPr>
              <a:t>How many cores one registration uses (1 by default)</a:t>
            </a:r>
            <a:endParaRPr/>
          </a:p>
          <a:p>
            <a:pPr>
              <a:buFont typeface="Wingdings" charset="2"/>
              <a:buChar char=""/>
            </a:pPr>
            <a:r>
              <a:rPr lang="en-US" sz="1900">
                <a:solidFill>
                  <a:srgbClr val="000000"/>
                </a:solidFill>
                <a:latin typeface="Calibri"/>
              </a:rPr>
              <a:t>If the pipeline is run on KillDevil, all the registrations are run in parallel. For each registration you can choose the ressources requested:  </a:t>
            </a:r>
            <a:endParaRPr/>
          </a:p>
          <a:p>
            <a:pPr>
              <a:buFont typeface="Arial"/>
              <a:buChar char="-"/>
            </a:pPr>
            <a:r>
              <a:rPr lang="en-US" sz="1900">
                <a:solidFill>
                  <a:srgbClr val="000000"/>
                </a:solidFill>
                <a:latin typeface="Calibri"/>
              </a:rPr>
              <a:t>How many cores one registration uses (1 by default)</a:t>
            </a:r>
            <a:endParaRPr/>
          </a:p>
          <a:p>
            <a:pPr>
              <a:buFont typeface="Arial"/>
              <a:buChar char="-"/>
            </a:pPr>
            <a:r>
              <a:rPr lang="en-US" sz="1900">
                <a:solidFill>
                  <a:srgbClr val="000000"/>
                </a:solidFill>
                <a:latin typeface="Calibri"/>
              </a:rPr>
              <a:t>How many GB uses one registration (4GB by default, but it may need to be adjusted depending on the size of the images)</a:t>
            </a:r>
            <a:endParaRPr/>
          </a:p>
        </p:txBody>
      </p:sp>
      <p:pic>
        <p:nvPicPr>
          <p:cNvPr id="210" name="Image 3"/>
          <p:cNvPicPr/>
          <p:nvPr/>
        </p:nvPicPr>
        <p:blipFill>
          <a:blip r:embed="rId2"/>
          <a:stretch>
            <a:fillRect/>
          </a:stretch>
        </p:blipFill>
        <p:spPr>
          <a:xfrm>
            <a:off x="7841520" y="73800"/>
            <a:ext cx="977400" cy="977400"/>
          </a:xfrm>
          <a:prstGeom prst="rect">
            <a:avLst/>
          </a:prstGeom>
        </p:spPr>
      </p:pic>
      <p:sp>
        <p:nvSpPr>
          <p:cNvPr id="211" name="CustomShape 2"/>
          <p:cNvSpPr/>
          <p:nvPr/>
        </p:nvSpPr>
        <p:spPr>
          <a:xfrm>
            <a:off x="0" y="1196640"/>
            <a:ext cx="3994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Registration tab</a:t>
            </a:r>
            <a:endParaRPr/>
          </a:p>
        </p:txBody>
      </p:sp>
      <p:sp>
        <p:nvSpPr>
          <p:cNvPr id="212"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13"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14" name="Image 8"/>
          <p:cNvPicPr/>
          <p:nvPr/>
        </p:nvPicPr>
        <p:blipFill>
          <a:blip r:embed="rId3"/>
          <a:stretch>
            <a:fillRect/>
          </a:stretch>
        </p:blipFill>
        <p:spPr>
          <a:xfrm>
            <a:off x="1043640" y="5733360"/>
            <a:ext cx="7012800" cy="10062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1"/>
          <p:cNvSpPr/>
          <p:nvPr/>
        </p:nvSpPr>
        <p:spPr>
          <a:xfrm>
            <a:off x="251640" y="1556640"/>
            <a:ext cx="331056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In this step we generate the subject-specific probabilistic atlas</a:t>
            </a:r>
            <a:endParaRPr/>
          </a:p>
          <a:p>
            <a:pPr>
              <a:buFont typeface="Wingdings" charset="2"/>
              <a:buChar char=""/>
            </a:pPr>
            <a:r>
              <a:rPr lang="en-US" sz="1900">
                <a:solidFill>
                  <a:srgbClr val="000000"/>
                </a:solidFill>
                <a:latin typeface="Calibri"/>
              </a:rPr>
              <a:t>The different operations are shown beside:</a:t>
            </a:r>
            <a:endParaRPr/>
          </a:p>
          <a:p>
            <a:endParaRPr/>
          </a:p>
          <a:p>
            <a:r>
              <a:rPr lang="en-US" sz="1900" i="1">
                <a:solidFill>
                  <a:srgbClr val="0B5394"/>
                </a:solidFill>
                <a:latin typeface="Calibri"/>
              </a:rPr>
              <a:t>  </a:t>
            </a:r>
            <a:endParaRPr/>
          </a:p>
        </p:txBody>
      </p:sp>
      <p:pic>
        <p:nvPicPr>
          <p:cNvPr id="216" name="Image 4"/>
          <p:cNvPicPr/>
          <p:nvPr/>
        </p:nvPicPr>
        <p:blipFill>
          <a:blip r:embed="rId2"/>
          <a:stretch>
            <a:fillRect/>
          </a:stretch>
        </p:blipFill>
        <p:spPr>
          <a:xfrm>
            <a:off x="3708000" y="679680"/>
            <a:ext cx="5110920" cy="6176520"/>
          </a:xfrm>
          <a:prstGeom prst="rect">
            <a:avLst/>
          </a:prstGeom>
        </p:spPr>
      </p:pic>
      <p:pic>
        <p:nvPicPr>
          <p:cNvPr id="217" name="Image 3"/>
          <p:cNvPicPr/>
          <p:nvPr/>
        </p:nvPicPr>
        <p:blipFill>
          <a:blip r:embed="rId3"/>
          <a:stretch>
            <a:fillRect/>
          </a:stretch>
        </p:blipFill>
        <p:spPr>
          <a:xfrm>
            <a:off x="7841520" y="73800"/>
            <a:ext cx="977400" cy="977400"/>
          </a:xfrm>
          <a:prstGeom prst="rect">
            <a:avLst/>
          </a:prstGeom>
        </p:spPr>
      </p:pic>
      <p:sp>
        <p:nvSpPr>
          <p:cNvPr id="218"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Generation tab</a:t>
            </a:r>
            <a:endParaRPr/>
          </a:p>
        </p:txBody>
      </p:sp>
      <p:sp>
        <p:nvSpPr>
          <p:cNvPr id="219"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20"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parameters concern: </a:t>
            </a:r>
            <a:endParaRPr/>
          </a:p>
          <a:p>
            <a:pPr>
              <a:buFont typeface="Arial"/>
              <a:buChar char="-"/>
            </a:pPr>
            <a:r>
              <a:rPr lang="en-US" sz="1900">
                <a:solidFill>
                  <a:srgbClr val="000000"/>
                </a:solidFill>
                <a:latin typeface="Calibri"/>
              </a:rPr>
              <a:t>The computation of the weights</a:t>
            </a:r>
            <a:endParaRPr/>
          </a:p>
          <a:p>
            <a:pPr>
              <a:buFont typeface="Arial"/>
              <a:buChar char="-"/>
            </a:pPr>
            <a:r>
              <a:rPr lang="en-US" sz="1900">
                <a:solidFill>
                  <a:srgbClr val="000000"/>
                </a:solidFill>
                <a:latin typeface="Calibri"/>
              </a:rPr>
              <a:t>The inclusion of the FA in the probability maps</a:t>
            </a:r>
            <a:endParaRPr/>
          </a:p>
          <a:p>
            <a:pPr>
              <a:buFont typeface="Arial"/>
              <a:buChar char="-"/>
            </a:pPr>
            <a:r>
              <a:rPr lang="en-US" sz="1900">
                <a:solidFill>
                  <a:srgbClr val="000000"/>
                </a:solidFill>
                <a:latin typeface="Calibri"/>
              </a:rPr>
              <a:t>The smoothing of the probability maps</a:t>
            </a:r>
            <a:endParaRPr/>
          </a:p>
          <a:p>
            <a:endParaRPr/>
          </a:p>
          <a:p>
            <a:endParaRPr/>
          </a:p>
          <a:p>
            <a:endParaRPr/>
          </a:p>
        </p:txBody>
      </p:sp>
      <p:pic>
        <p:nvPicPr>
          <p:cNvPr id="222" name="Image 3"/>
          <p:cNvPicPr/>
          <p:nvPr/>
        </p:nvPicPr>
        <p:blipFill>
          <a:blip r:embed="rId2"/>
          <a:stretch>
            <a:fillRect/>
          </a:stretch>
        </p:blipFill>
        <p:spPr>
          <a:xfrm>
            <a:off x="7841520" y="73800"/>
            <a:ext cx="977400" cy="977400"/>
          </a:xfrm>
          <a:prstGeom prst="rect">
            <a:avLst/>
          </a:prstGeom>
        </p:spPr>
      </p:pic>
      <p:sp>
        <p:nvSpPr>
          <p:cNvPr id="223"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Generation tab</a:t>
            </a:r>
            <a:endParaRPr/>
          </a:p>
        </p:txBody>
      </p:sp>
      <p:sp>
        <p:nvSpPr>
          <p:cNvPr id="224"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25"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26" name="Image 1"/>
          <p:cNvPicPr/>
          <p:nvPr/>
        </p:nvPicPr>
        <p:blipFill>
          <a:blip r:embed="rId3"/>
          <a:stretch>
            <a:fillRect/>
          </a:stretch>
        </p:blipFill>
        <p:spPr>
          <a:xfrm>
            <a:off x="1072080" y="3069000"/>
            <a:ext cx="7026480" cy="36705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computation of the weights allows the atlas to be more adapted to the subject to segment, and thus to give better results</a:t>
            </a:r>
            <a:endParaRPr/>
          </a:p>
          <a:p>
            <a:pPr>
              <a:buFont typeface="Wingdings" charset="2"/>
              <a:buChar char=""/>
            </a:pPr>
            <a:r>
              <a:rPr lang="en-US" sz="1900">
                <a:solidFill>
                  <a:srgbClr val="000000"/>
                </a:solidFill>
                <a:latin typeface="Calibri"/>
              </a:rPr>
              <a:t>The weights are computed locally, based on the similarity with the subject to segment. The similarity is evaluated with the normalized cross-correlation metric.</a:t>
            </a:r>
            <a:endParaRPr/>
          </a:p>
          <a:p>
            <a:pPr>
              <a:buFont typeface="Wingdings" charset="2"/>
              <a:buChar char=""/>
            </a:pPr>
            <a:r>
              <a:rPr lang="en-US" sz="1900">
                <a:solidFill>
                  <a:srgbClr val="000000"/>
                </a:solidFill>
                <a:latin typeface="Calibri"/>
              </a:rPr>
              <a:t>Weights parameters: </a:t>
            </a:r>
            <a:endParaRPr/>
          </a:p>
          <a:p>
            <a:pPr>
              <a:buFont typeface="Arial"/>
              <a:buChar char="-"/>
            </a:pPr>
            <a:r>
              <a:rPr lang="en-US" sz="1900">
                <a:solidFill>
                  <a:srgbClr val="000000"/>
                </a:solidFill>
                <a:latin typeface="Calibri"/>
              </a:rPr>
              <a:t>The computation of the weights is optional (activated by defaut)</a:t>
            </a:r>
            <a:endParaRPr/>
          </a:p>
          <a:p>
            <a:pPr>
              <a:buFont typeface="Arial"/>
              <a:buChar char="-"/>
            </a:pPr>
            <a:r>
              <a:rPr lang="en-US" sz="1900">
                <a:solidFill>
                  <a:srgbClr val="000000"/>
                </a:solidFill>
                <a:latin typeface="Calibri"/>
              </a:rPr>
              <a:t>The modality (T1 or T2) on which the weights are computed</a:t>
            </a:r>
            <a:endParaRPr/>
          </a:p>
          <a:p>
            <a:pPr>
              <a:buFont typeface="Arial"/>
              <a:buChar char="-"/>
            </a:pPr>
            <a:r>
              <a:rPr lang="en-US" sz="1900">
                <a:solidFill>
                  <a:srgbClr val="000000"/>
                </a:solidFill>
                <a:latin typeface="Calibri"/>
              </a:rPr>
              <a:t>The radius of the neighborhood  and its unit (3mm by default)</a:t>
            </a:r>
            <a:endParaRPr/>
          </a:p>
          <a:p>
            <a:endParaRPr/>
          </a:p>
          <a:p>
            <a:endParaRPr/>
          </a:p>
          <a:p>
            <a:endParaRPr/>
          </a:p>
        </p:txBody>
      </p:sp>
      <p:pic>
        <p:nvPicPr>
          <p:cNvPr id="228" name="Image 3"/>
          <p:cNvPicPr/>
          <p:nvPr/>
        </p:nvPicPr>
        <p:blipFill>
          <a:blip r:embed="rId2"/>
          <a:stretch>
            <a:fillRect/>
          </a:stretch>
        </p:blipFill>
        <p:spPr>
          <a:xfrm>
            <a:off x="7841520" y="73800"/>
            <a:ext cx="977400" cy="977400"/>
          </a:xfrm>
          <a:prstGeom prst="rect">
            <a:avLst/>
          </a:prstGeom>
        </p:spPr>
      </p:pic>
      <p:sp>
        <p:nvSpPr>
          <p:cNvPr id="229"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Generation tab</a:t>
            </a:r>
            <a:endParaRPr/>
          </a:p>
        </p:txBody>
      </p:sp>
      <p:sp>
        <p:nvSpPr>
          <p:cNvPr id="230"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31"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32" name="Image 8"/>
          <p:cNvPicPr/>
          <p:nvPr/>
        </p:nvPicPr>
        <p:blipFill>
          <a:blip r:embed="rId3"/>
          <a:stretch>
            <a:fillRect/>
          </a:stretch>
        </p:blipFill>
        <p:spPr>
          <a:xfrm>
            <a:off x="686160" y="4869000"/>
            <a:ext cx="7772760" cy="14403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Including the FA in the probability maps can help segmenting the corpus callosum and the internal capsules.</a:t>
            </a:r>
            <a:endParaRPr/>
          </a:p>
          <a:p>
            <a:pPr>
              <a:buFont typeface="Wingdings" charset="2"/>
              <a:buChar char=""/>
            </a:pPr>
            <a:r>
              <a:rPr lang="en-US" sz="1900">
                <a:solidFill>
                  <a:srgbClr val="000000"/>
                </a:solidFill>
                <a:latin typeface="Calibri"/>
              </a:rPr>
              <a:t>First the FA is masked to keep only the center of the brain, and spread with an error function to keep only the regions where the FA is very high. Then the FA is smoothed and added to the WM average. </a:t>
            </a:r>
            <a:endParaRPr/>
          </a:p>
          <a:p>
            <a:pPr>
              <a:buFont typeface="Wingdings" charset="2"/>
              <a:buChar char=""/>
            </a:pPr>
            <a:r>
              <a:rPr lang="en-US" sz="1900">
                <a:solidFill>
                  <a:srgbClr val="000000"/>
                </a:solidFill>
                <a:latin typeface="Calibri"/>
              </a:rPr>
              <a:t>Parameters: </a:t>
            </a:r>
            <a:endParaRPr/>
          </a:p>
          <a:p>
            <a:pPr>
              <a:buFont typeface="Arial"/>
              <a:buChar char="-"/>
            </a:pPr>
            <a:r>
              <a:rPr lang="en-US" sz="1900">
                <a:solidFill>
                  <a:srgbClr val="000000"/>
                </a:solidFill>
                <a:latin typeface="Calibri"/>
              </a:rPr>
              <a:t>The inclusion of the FA in the probability maps is optional (activated by defaut)</a:t>
            </a:r>
            <a:endParaRPr/>
          </a:p>
          <a:p>
            <a:pPr>
              <a:buFont typeface="Arial"/>
              <a:buChar char="-"/>
            </a:pPr>
            <a:r>
              <a:rPr lang="en-US" sz="1900">
                <a:solidFill>
                  <a:srgbClr val="000000"/>
                </a:solidFill>
                <a:latin typeface="Calibri"/>
              </a:rPr>
              <a:t>The error function used to spread the FA is defined by the shift and the sigma scale</a:t>
            </a:r>
            <a:endParaRPr/>
          </a:p>
          <a:p>
            <a:pPr>
              <a:buFont typeface="Arial"/>
              <a:buChar char="-"/>
            </a:pPr>
            <a:r>
              <a:rPr lang="en-US" sz="1900">
                <a:solidFill>
                  <a:srgbClr val="000000"/>
                </a:solidFill>
                <a:latin typeface="Calibri"/>
              </a:rPr>
              <a:t>The kernel size of the gaussian smoothing</a:t>
            </a:r>
            <a:endParaRPr/>
          </a:p>
          <a:p>
            <a:pPr>
              <a:buFont typeface="Arial"/>
              <a:buChar char="-"/>
            </a:pPr>
            <a:r>
              <a:rPr lang="en-US" sz="1900">
                <a:solidFill>
                  <a:srgbClr val="000000"/>
                </a:solidFill>
                <a:latin typeface="Calibri"/>
              </a:rPr>
              <a:t>The weight of the FA when it is added to the WM average </a:t>
            </a:r>
            <a:endParaRPr/>
          </a:p>
          <a:p>
            <a:endParaRPr/>
          </a:p>
          <a:p>
            <a:endParaRPr/>
          </a:p>
        </p:txBody>
      </p:sp>
      <p:pic>
        <p:nvPicPr>
          <p:cNvPr id="234" name="Image 3"/>
          <p:cNvPicPr/>
          <p:nvPr/>
        </p:nvPicPr>
        <p:blipFill>
          <a:blip r:embed="rId2"/>
          <a:stretch>
            <a:fillRect/>
          </a:stretch>
        </p:blipFill>
        <p:spPr>
          <a:xfrm>
            <a:off x="7841520" y="73800"/>
            <a:ext cx="977400" cy="977400"/>
          </a:xfrm>
          <a:prstGeom prst="rect">
            <a:avLst/>
          </a:prstGeom>
        </p:spPr>
      </p:pic>
      <p:sp>
        <p:nvSpPr>
          <p:cNvPr id="235"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Generation tab</a:t>
            </a:r>
            <a:endParaRPr/>
          </a:p>
        </p:txBody>
      </p:sp>
      <p:sp>
        <p:nvSpPr>
          <p:cNvPr id="236"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37"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38" name="Image 8"/>
          <p:cNvPicPr/>
          <p:nvPr/>
        </p:nvPicPr>
        <p:blipFill>
          <a:blip r:embed="rId3"/>
          <a:stretch>
            <a:fillRect/>
          </a:stretch>
        </p:blipFill>
        <p:spPr>
          <a:xfrm>
            <a:off x="1043640" y="5185440"/>
            <a:ext cx="7026480" cy="155412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probability maps are smoothed to convert discrete values to continuous values</a:t>
            </a:r>
            <a:endParaRPr/>
          </a:p>
          <a:p>
            <a:pPr>
              <a:buFont typeface="Wingdings" charset="2"/>
              <a:buChar char=""/>
            </a:pPr>
            <a:r>
              <a:rPr lang="en-US" sz="1900">
                <a:solidFill>
                  <a:srgbClr val="000000"/>
                </a:solidFill>
                <a:latin typeface="Calibri"/>
              </a:rPr>
              <a:t>The more atlases are in the atlas population, the smaller the smoothing kernel size has to be</a:t>
            </a:r>
            <a:endParaRPr/>
          </a:p>
          <a:p>
            <a:pPr>
              <a:buFont typeface="Wingdings" charset="2"/>
              <a:buChar char=""/>
            </a:pPr>
            <a:r>
              <a:rPr lang="en-US" sz="1900">
                <a:solidFill>
                  <a:srgbClr val="000000"/>
                </a:solidFill>
                <a:latin typeface="Calibri"/>
              </a:rPr>
              <a:t>Parameters: </a:t>
            </a:r>
            <a:endParaRPr/>
          </a:p>
          <a:p>
            <a:pPr>
              <a:buFont typeface="Arial"/>
              <a:buChar char="-"/>
            </a:pPr>
            <a:r>
              <a:rPr lang="en-US" sz="1900">
                <a:solidFill>
                  <a:srgbClr val="000000"/>
                </a:solidFill>
                <a:latin typeface="Calibri"/>
              </a:rPr>
              <a:t>Type of smoothing (Gaussian or Curve Evolution, Gaussian by default)</a:t>
            </a:r>
            <a:endParaRPr/>
          </a:p>
          <a:p>
            <a:pPr>
              <a:buFont typeface="Arial"/>
              <a:buChar char="-"/>
            </a:pPr>
            <a:r>
              <a:rPr lang="en-US" sz="1900">
                <a:solidFill>
                  <a:srgbClr val="000000"/>
                </a:solidFill>
                <a:latin typeface="Calibri"/>
              </a:rPr>
              <a:t>Size of the kernel (1mm by default) </a:t>
            </a:r>
            <a:endParaRPr/>
          </a:p>
          <a:p>
            <a:endParaRPr/>
          </a:p>
        </p:txBody>
      </p:sp>
      <p:pic>
        <p:nvPicPr>
          <p:cNvPr id="240" name="Image 3"/>
          <p:cNvPicPr/>
          <p:nvPr/>
        </p:nvPicPr>
        <p:blipFill>
          <a:blip r:embed="rId2"/>
          <a:stretch>
            <a:fillRect/>
          </a:stretch>
        </p:blipFill>
        <p:spPr>
          <a:xfrm>
            <a:off x="7841520" y="73800"/>
            <a:ext cx="977400" cy="977400"/>
          </a:xfrm>
          <a:prstGeom prst="rect">
            <a:avLst/>
          </a:prstGeom>
        </p:spPr>
      </p:pic>
      <p:sp>
        <p:nvSpPr>
          <p:cNvPr id="241"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Atlas Generation tab</a:t>
            </a:r>
            <a:endParaRPr/>
          </a:p>
        </p:txBody>
      </p:sp>
      <p:sp>
        <p:nvSpPr>
          <p:cNvPr id="242"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43"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44" name="Image 8"/>
          <p:cNvPicPr/>
          <p:nvPr/>
        </p:nvPicPr>
        <p:blipFill>
          <a:blip r:embed="rId3"/>
          <a:stretch>
            <a:fillRect/>
          </a:stretch>
        </p:blipFill>
        <p:spPr>
          <a:xfrm>
            <a:off x="683640" y="4474800"/>
            <a:ext cx="7846920" cy="8967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In the Neoseg step, we compute the segmentation. </a:t>
            </a:r>
            <a:endParaRPr/>
          </a:p>
          <a:p>
            <a:pPr>
              <a:buFont typeface="Wingdings" charset="2"/>
              <a:buChar char=""/>
            </a:pPr>
            <a:r>
              <a:rPr lang="en-US" sz="1900">
                <a:solidFill>
                  <a:srgbClr val="000000"/>
                </a:solidFill>
                <a:latin typeface="Calibri"/>
              </a:rPr>
              <a:t>The different steps are shown below: </a:t>
            </a:r>
            <a:endParaRPr/>
          </a:p>
          <a:p>
            <a:endParaRPr/>
          </a:p>
        </p:txBody>
      </p:sp>
      <p:pic>
        <p:nvPicPr>
          <p:cNvPr id="246" name="Image 3"/>
          <p:cNvPicPr/>
          <p:nvPr/>
        </p:nvPicPr>
        <p:blipFill>
          <a:blip r:embed="rId2"/>
          <a:stretch>
            <a:fillRect/>
          </a:stretch>
        </p:blipFill>
        <p:spPr>
          <a:xfrm>
            <a:off x="7841520" y="73800"/>
            <a:ext cx="977400" cy="977400"/>
          </a:xfrm>
          <a:prstGeom prst="rect">
            <a:avLst/>
          </a:prstGeom>
        </p:spPr>
      </p:pic>
      <p:sp>
        <p:nvSpPr>
          <p:cNvPr id="247"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Neoseg tab</a:t>
            </a:r>
            <a:endParaRPr/>
          </a:p>
        </p:txBody>
      </p:sp>
      <p:sp>
        <p:nvSpPr>
          <p:cNvPr id="248"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49"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50" name="Image 1"/>
          <p:cNvPicPr/>
          <p:nvPr/>
        </p:nvPicPr>
        <p:blipFill>
          <a:blip r:embed="rId3"/>
          <a:stretch>
            <a:fillRect/>
          </a:stretch>
        </p:blipFill>
        <p:spPr>
          <a:xfrm>
            <a:off x="2843640" y="2781000"/>
            <a:ext cx="2950560" cy="26492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Neoseg is a single atlas segmentation method based on an Expectation Maximisation (EM) algorithm</a:t>
            </a:r>
            <a:endParaRPr/>
          </a:p>
          <a:p>
            <a:pPr>
              <a:buFont typeface="Wingdings" charset="2"/>
              <a:buChar char=""/>
            </a:pPr>
            <a:r>
              <a:rPr lang="en-US" sz="1900">
                <a:solidFill>
                  <a:srgbClr val="000000"/>
                </a:solidFill>
                <a:latin typeface="Calibri"/>
              </a:rPr>
              <a:t>All the parameters correspond to the parameters of Neoseg. For more information about the choice of these parameters, refer to the Neoseg documentation (???)</a:t>
            </a:r>
            <a:endParaRPr/>
          </a:p>
          <a:p>
            <a:endParaRPr/>
          </a:p>
        </p:txBody>
      </p:sp>
      <p:pic>
        <p:nvPicPr>
          <p:cNvPr id="252" name="Image 3"/>
          <p:cNvPicPr/>
          <p:nvPr/>
        </p:nvPicPr>
        <p:blipFill>
          <a:blip r:embed="rId2"/>
          <a:stretch>
            <a:fillRect/>
          </a:stretch>
        </p:blipFill>
        <p:spPr>
          <a:xfrm>
            <a:off x="7841520" y="73800"/>
            <a:ext cx="977400" cy="977400"/>
          </a:xfrm>
          <a:prstGeom prst="rect">
            <a:avLst/>
          </a:prstGeom>
        </p:spPr>
      </p:pic>
      <p:sp>
        <p:nvSpPr>
          <p:cNvPr id="253"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Neoseg tab</a:t>
            </a:r>
            <a:endParaRPr/>
          </a:p>
        </p:txBody>
      </p:sp>
      <p:sp>
        <p:nvSpPr>
          <p:cNvPr id="254"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55"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56" name="Image 4"/>
          <p:cNvPicPr/>
          <p:nvPr/>
        </p:nvPicPr>
        <p:blipFill>
          <a:blip r:embed="rId3"/>
          <a:stretch>
            <a:fillRect/>
          </a:stretch>
        </p:blipFill>
        <p:spPr>
          <a:xfrm>
            <a:off x="1856160" y="3069000"/>
            <a:ext cx="5429880" cy="360108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In the post processing steps, we merge the myelinated and unmyelinated WM and remove the small islands of WM by reassigning them. </a:t>
            </a:r>
            <a:endParaRPr/>
          </a:p>
          <a:p>
            <a:pPr>
              <a:buFont typeface="Wingdings" charset="2"/>
              <a:buChar char=""/>
            </a:pPr>
            <a:r>
              <a:rPr lang="en-US" sz="1900">
                <a:solidFill>
                  <a:srgbClr val="000000"/>
                </a:solidFill>
                <a:latin typeface="Calibri"/>
              </a:rPr>
              <a:t>Parameters</a:t>
            </a:r>
            <a:endParaRPr/>
          </a:p>
          <a:p>
            <a:r>
              <a:rPr lang="en-US" sz="1900">
                <a:solidFill>
                  <a:srgbClr val="000000"/>
                </a:solidFill>
                <a:latin typeface="Calibri"/>
              </a:rPr>
              <a:t>- The merging of the unmyelinated and myelinated WM is optional (activated by default)</a:t>
            </a:r>
            <a:endParaRPr/>
          </a:p>
          <a:p>
            <a:r>
              <a:rPr lang="en-US" sz="1900">
                <a:solidFill>
                  <a:srgbClr val="000000"/>
                </a:solidFill>
                <a:latin typeface="Calibri"/>
              </a:rPr>
              <a:t>- The reassigning of WM small islands is optional (activated by default)</a:t>
            </a:r>
            <a:endParaRPr/>
          </a:p>
          <a:p>
            <a:r>
              <a:rPr lang="en-US" sz="1900">
                <a:solidFill>
                  <a:srgbClr val="000000"/>
                </a:solidFill>
                <a:latin typeface="Calibri"/>
              </a:rPr>
              <a:t>- The threshold for the WM small islands (200 pixels by default)  </a:t>
            </a:r>
            <a:endParaRPr/>
          </a:p>
        </p:txBody>
      </p:sp>
      <p:pic>
        <p:nvPicPr>
          <p:cNvPr id="258" name="Image 3"/>
          <p:cNvPicPr/>
          <p:nvPr/>
        </p:nvPicPr>
        <p:blipFill>
          <a:blip r:embed="rId2"/>
          <a:stretch>
            <a:fillRect/>
          </a:stretch>
        </p:blipFill>
        <p:spPr>
          <a:xfrm>
            <a:off x="7841520" y="73800"/>
            <a:ext cx="977400" cy="977400"/>
          </a:xfrm>
          <a:prstGeom prst="rect">
            <a:avLst/>
          </a:prstGeom>
        </p:spPr>
      </p:pic>
      <p:sp>
        <p:nvSpPr>
          <p:cNvPr id="259"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Neoseg tab</a:t>
            </a:r>
            <a:endParaRPr/>
          </a:p>
        </p:txBody>
      </p:sp>
      <p:sp>
        <p:nvSpPr>
          <p:cNvPr id="260"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61"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62" name="Image 1"/>
          <p:cNvPicPr/>
          <p:nvPr/>
        </p:nvPicPr>
        <p:blipFill>
          <a:blip r:embed="rId3"/>
          <a:stretch>
            <a:fillRect/>
          </a:stretch>
        </p:blipFill>
        <p:spPr>
          <a:xfrm>
            <a:off x="323640" y="4653720"/>
            <a:ext cx="8423280" cy="10778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pipeline requires several external executables and libraries.</a:t>
            </a:r>
            <a:endParaRPr/>
          </a:p>
          <a:p>
            <a:endParaRPr/>
          </a:p>
          <a:p>
            <a:endParaRPr/>
          </a:p>
        </p:txBody>
      </p:sp>
      <p:pic>
        <p:nvPicPr>
          <p:cNvPr id="264" name="Image 3"/>
          <p:cNvPicPr/>
          <p:nvPr/>
        </p:nvPicPr>
        <p:blipFill>
          <a:blip r:embed="rId2"/>
          <a:stretch>
            <a:fillRect/>
          </a:stretch>
        </p:blipFill>
        <p:spPr>
          <a:xfrm>
            <a:off x="7841520" y="73800"/>
            <a:ext cx="977400" cy="977400"/>
          </a:xfrm>
          <a:prstGeom prst="rect">
            <a:avLst/>
          </a:prstGeom>
        </p:spPr>
      </p:pic>
      <p:sp>
        <p:nvSpPr>
          <p:cNvPr id="265"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Software tab</a:t>
            </a:r>
            <a:endParaRPr/>
          </a:p>
        </p:txBody>
      </p:sp>
      <p:sp>
        <p:nvSpPr>
          <p:cNvPr id="266"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67"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68" name="Image 1"/>
          <p:cNvPicPr/>
          <p:nvPr/>
        </p:nvPicPr>
        <p:blipFill>
          <a:blip r:embed="rId3"/>
          <a:stretch>
            <a:fillRect/>
          </a:stretch>
        </p:blipFill>
        <p:spPr>
          <a:xfrm>
            <a:off x="1979640" y="2029320"/>
            <a:ext cx="5224680" cy="47102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pipeline requires several extarnal executables. Only InsightSNAP is optional because it is used only for the display of the results.</a:t>
            </a:r>
            <a:endParaRPr/>
          </a:p>
          <a:p>
            <a:pPr>
              <a:buFont typeface="Wingdings" charset="2"/>
              <a:buChar char=""/>
            </a:pPr>
            <a:r>
              <a:rPr lang="en-US" sz="1900">
                <a:solidFill>
                  <a:srgbClr val="000000"/>
                </a:solidFill>
                <a:latin typeface="Calibri"/>
              </a:rPr>
              <a:t>NeosegPipeline automatically searches the executables in the current directory and in the PATH.</a:t>
            </a:r>
            <a:endParaRPr/>
          </a:p>
          <a:p>
            <a:pPr>
              <a:buFont typeface="Wingdings" charset="2"/>
              <a:buChar char=""/>
            </a:pPr>
            <a:r>
              <a:rPr lang="en-US" sz="1900">
                <a:solidFill>
                  <a:srgbClr val="000000"/>
                </a:solidFill>
                <a:latin typeface="Calibri"/>
              </a:rPr>
              <a:t>NeosegPipeline checks if the file is executable and if the output of the command           «--version» or «--help» is consistent.</a:t>
            </a:r>
            <a:endParaRPr/>
          </a:p>
          <a:p>
            <a:pPr>
              <a:buFont typeface="Wingdings" charset="2"/>
              <a:buChar char=""/>
            </a:pPr>
            <a:r>
              <a:rPr lang="en-US" sz="1900">
                <a:solidFill>
                  <a:srgbClr val="000000"/>
                </a:solidFill>
                <a:latin typeface="Calibri"/>
              </a:rPr>
              <a:t>Each executable can be changed directly in the GUI by opening a browser window or entering the path of the executable</a:t>
            </a:r>
            <a:endParaRPr/>
          </a:p>
          <a:p>
            <a:endParaRPr/>
          </a:p>
        </p:txBody>
      </p:sp>
      <p:pic>
        <p:nvPicPr>
          <p:cNvPr id="270" name="Image 3"/>
          <p:cNvPicPr/>
          <p:nvPr/>
        </p:nvPicPr>
        <p:blipFill>
          <a:blip r:embed="rId2"/>
          <a:stretch>
            <a:fillRect/>
          </a:stretch>
        </p:blipFill>
        <p:spPr>
          <a:xfrm>
            <a:off x="7841520" y="73800"/>
            <a:ext cx="977400" cy="977400"/>
          </a:xfrm>
          <a:prstGeom prst="rect">
            <a:avLst/>
          </a:prstGeom>
        </p:spPr>
      </p:pic>
      <p:sp>
        <p:nvSpPr>
          <p:cNvPr id="271"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Software tab</a:t>
            </a:r>
            <a:endParaRPr/>
          </a:p>
        </p:txBody>
      </p:sp>
      <p:sp>
        <p:nvSpPr>
          <p:cNvPr id="272"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73"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Some executables also require libraries whose directory paths are defined in environnement variables</a:t>
            </a:r>
            <a:endParaRPr/>
          </a:p>
          <a:p>
            <a:pPr>
              <a:buFont typeface="Wingdings" charset="2"/>
              <a:buChar char=""/>
            </a:pPr>
            <a:r>
              <a:rPr lang="en-US" sz="1900">
                <a:solidFill>
                  <a:srgbClr val="000000"/>
                </a:solidFill>
                <a:latin typeface="Calibri"/>
              </a:rPr>
              <a:t>NeosegPipeline automatically searches for the environnement variables corresponding to the libraries needed </a:t>
            </a:r>
            <a:endParaRPr/>
          </a:p>
          <a:p>
            <a:pPr>
              <a:buFont typeface="Wingdings" charset="2"/>
              <a:buChar char=""/>
            </a:pPr>
            <a:r>
              <a:rPr lang="en-US" sz="1900">
                <a:solidFill>
                  <a:srgbClr val="000000"/>
                </a:solidFill>
                <a:latin typeface="Calibri"/>
              </a:rPr>
              <a:t>The library directory can be selected by opening a browser window or by entering the path. </a:t>
            </a:r>
            <a:endParaRPr/>
          </a:p>
        </p:txBody>
      </p:sp>
      <p:pic>
        <p:nvPicPr>
          <p:cNvPr id="275" name="Image 3"/>
          <p:cNvPicPr/>
          <p:nvPr/>
        </p:nvPicPr>
        <p:blipFill>
          <a:blip r:embed="rId2"/>
          <a:stretch>
            <a:fillRect/>
          </a:stretch>
        </p:blipFill>
        <p:spPr>
          <a:xfrm>
            <a:off x="7841520" y="73800"/>
            <a:ext cx="977400" cy="977400"/>
          </a:xfrm>
          <a:prstGeom prst="rect">
            <a:avLst/>
          </a:prstGeom>
        </p:spPr>
      </p:pic>
      <p:sp>
        <p:nvSpPr>
          <p:cNvPr id="276"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Software tab</a:t>
            </a:r>
            <a:endParaRPr/>
          </a:p>
        </p:txBody>
      </p:sp>
      <p:sp>
        <p:nvSpPr>
          <p:cNvPr id="277"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78"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To use a specific set of software you can load a XML files with all the paths of the executables and library directories </a:t>
            </a:r>
            <a:endParaRPr/>
          </a:p>
          <a:p>
            <a:pPr>
              <a:buFont typeface="Wingdings" charset="2"/>
              <a:buChar char=""/>
            </a:pPr>
            <a:r>
              <a:rPr lang="en-US" sz="1900">
                <a:solidFill>
                  <a:srgbClr val="000000"/>
                </a:solidFill>
                <a:latin typeface="Calibri"/>
              </a:rPr>
              <a:t>A XML file for the software configuration can be automatically loaded by setting the environnement variable: NEOSEG_PIPELINE_EXECUTABLES to the path of the XML file by default.</a:t>
            </a:r>
            <a:endParaRPr/>
          </a:p>
          <a:p>
            <a:pPr>
              <a:buFont typeface="Wingdings" charset="2"/>
              <a:buChar char=""/>
            </a:pPr>
            <a:r>
              <a:rPr lang="en-US" sz="1900">
                <a:solidFill>
                  <a:srgbClr val="000000"/>
                </a:solidFill>
                <a:latin typeface="Calibri"/>
              </a:rPr>
              <a:t>To set your environnement variable you have to edit your shell configuration file </a:t>
            </a:r>
            <a:endParaRPr/>
          </a:p>
          <a:p>
            <a:r>
              <a:rPr lang="en-US" sz="1900">
                <a:solidFill>
                  <a:srgbClr val="000000"/>
                </a:solidFill>
                <a:latin typeface="Calibri"/>
              </a:rPr>
              <a:t>- In bash  you  can to edit the .bashrc file located in your home directory                      Add the line: export NEOSEG_PIPELINE_EXECUTABLES =path</a:t>
            </a:r>
            <a:endParaRPr/>
          </a:p>
          <a:p>
            <a:r>
              <a:rPr lang="en-US" sz="1900">
                <a:solidFill>
                  <a:srgbClr val="000000"/>
                </a:solidFill>
                <a:latin typeface="Calibri"/>
              </a:rPr>
              <a:t>- In tcsh you can to edit the .tcshrc file located in your home directory                         Add the line: setenv NEOSEG_PIPELINE_EXECUTABLES path</a:t>
            </a:r>
            <a:endParaRPr/>
          </a:p>
          <a:p>
            <a:endParaRPr/>
          </a:p>
          <a:p>
            <a:r>
              <a:rPr lang="en-US" sz="1900">
                <a:solidFill>
                  <a:srgbClr val="000000"/>
                </a:solidFill>
                <a:latin typeface="Calibri"/>
              </a:rPr>
              <a:t>Remark: These configuration files are hidden by default</a:t>
            </a:r>
            <a:endParaRPr/>
          </a:p>
          <a:p>
            <a:endParaRPr/>
          </a:p>
          <a:p>
            <a:endParaRPr/>
          </a:p>
        </p:txBody>
      </p:sp>
      <p:pic>
        <p:nvPicPr>
          <p:cNvPr id="280" name="Image 3"/>
          <p:cNvPicPr/>
          <p:nvPr/>
        </p:nvPicPr>
        <p:blipFill>
          <a:blip r:embed="rId2"/>
          <a:stretch>
            <a:fillRect/>
          </a:stretch>
        </p:blipFill>
        <p:spPr>
          <a:xfrm>
            <a:off x="7841520" y="73800"/>
            <a:ext cx="977400" cy="977400"/>
          </a:xfrm>
          <a:prstGeom prst="rect">
            <a:avLst/>
          </a:prstGeom>
        </p:spPr>
      </p:pic>
      <p:sp>
        <p:nvSpPr>
          <p:cNvPr id="281"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Software tab</a:t>
            </a:r>
            <a:endParaRPr/>
          </a:p>
        </p:txBody>
      </p:sp>
      <p:sp>
        <p:nvSpPr>
          <p:cNvPr id="282"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83"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ustomShape 1"/>
          <p:cNvSpPr/>
          <p:nvPr/>
        </p:nvSpPr>
        <p:spPr>
          <a:xfrm>
            <a:off x="251640" y="1556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This tab allows to follow the progress of the pipeline. </a:t>
            </a:r>
            <a:endParaRPr/>
          </a:p>
          <a:p>
            <a:pPr>
              <a:buFont typeface="Wingdings" charset="2"/>
              <a:buChar char=""/>
            </a:pPr>
            <a:r>
              <a:rPr lang="en-US" sz="1900">
                <a:solidFill>
                  <a:srgbClr val="000000"/>
                </a:solidFill>
                <a:latin typeface="Calibri"/>
              </a:rPr>
              <a:t>All the command lines and their outputs are displayed in the text area.</a:t>
            </a:r>
            <a:endParaRPr/>
          </a:p>
          <a:p>
            <a:pPr>
              <a:buFont typeface="Wingdings" charset="2"/>
              <a:buChar char=""/>
            </a:pPr>
            <a:r>
              <a:rPr lang="en-US" sz="1900">
                <a:solidFill>
                  <a:srgbClr val="000000"/>
                </a:solidFill>
                <a:latin typeface="Calibri"/>
              </a:rPr>
              <a:t>It is also possible to display the log of the registrations by checking the registrations radio button and selecting the atlas you want to see the execution of the registration.   </a:t>
            </a:r>
            <a:endParaRPr/>
          </a:p>
        </p:txBody>
      </p:sp>
      <p:pic>
        <p:nvPicPr>
          <p:cNvPr id="285" name="Image 3"/>
          <p:cNvPicPr/>
          <p:nvPr/>
        </p:nvPicPr>
        <p:blipFill>
          <a:blip r:embed="rId2"/>
          <a:stretch>
            <a:fillRect/>
          </a:stretch>
        </p:blipFill>
        <p:spPr>
          <a:xfrm>
            <a:off x="7841520" y="73800"/>
            <a:ext cx="977400" cy="977400"/>
          </a:xfrm>
          <a:prstGeom prst="rect">
            <a:avLst/>
          </a:prstGeom>
        </p:spPr>
      </p:pic>
      <p:sp>
        <p:nvSpPr>
          <p:cNvPr id="286" name="CustomShape 2"/>
          <p:cNvSpPr/>
          <p:nvPr/>
        </p:nvSpPr>
        <p:spPr>
          <a:xfrm>
            <a:off x="0" y="1196640"/>
            <a:ext cx="3562200" cy="363240"/>
          </a:xfrm>
          <a:prstGeom prst="rect">
            <a:avLst/>
          </a:prstGeom>
        </p:spPr>
        <p:txBody>
          <a:bodyPr lIns="90000" tIns="45000" rIns="90000" bIns="45000"/>
          <a:lstStyle/>
          <a:p>
            <a:r>
              <a:rPr lang="en-US">
                <a:solidFill>
                  <a:srgbClr val="10CF9B"/>
                </a:solidFill>
                <a:latin typeface="Calibri"/>
              </a:rPr>
              <a:t> </a:t>
            </a:r>
            <a:r>
              <a:rPr lang="en-US" b="1">
                <a:solidFill>
                  <a:srgbClr val="10CF9B"/>
                </a:solidFill>
                <a:latin typeface="Cambria"/>
              </a:rPr>
              <a:t>2.4.2. Execution tab</a:t>
            </a:r>
            <a:endParaRPr/>
          </a:p>
        </p:txBody>
      </p:sp>
      <p:sp>
        <p:nvSpPr>
          <p:cNvPr id="287" name="CustomShape 3"/>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88" name="CustomShape 4"/>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2.4. Tabs</a:t>
            </a:r>
            <a:endParaRPr/>
          </a:p>
        </p:txBody>
      </p:sp>
      <p:pic>
        <p:nvPicPr>
          <p:cNvPr id="289" name="Image 1"/>
          <p:cNvPicPr/>
          <p:nvPr/>
        </p:nvPicPr>
        <p:blipFill>
          <a:blip r:embed="rId3"/>
          <a:stretch>
            <a:fillRect/>
          </a:stretch>
        </p:blipFill>
        <p:spPr>
          <a:xfrm>
            <a:off x="323640" y="3429000"/>
            <a:ext cx="3953880" cy="3236400"/>
          </a:xfrm>
          <a:prstGeom prst="rect">
            <a:avLst/>
          </a:prstGeom>
        </p:spPr>
      </p:pic>
      <p:pic>
        <p:nvPicPr>
          <p:cNvPr id="290" name="Picture 181"/>
          <p:cNvPicPr/>
          <p:nvPr/>
        </p:nvPicPr>
        <p:blipFill>
          <a:blip r:embed="rId4"/>
          <a:stretch>
            <a:fillRect/>
          </a:stretch>
        </p:blipFill>
        <p:spPr>
          <a:xfrm>
            <a:off x="4446360" y="3411360"/>
            <a:ext cx="4156200" cy="325404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ustomShape 1"/>
          <p:cNvSpPr/>
          <p:nvPr/>
        </p:nvSpPr>
        <p:spPr>
          <a:xfrm>
            <a:off x="251640" y="1268640"/>
            <a:ext cx="8639280" cy="4966920"/>
          </a:xfrm>
          <a:prstGeom prst="rect">
            <a:avLst/>
          </a:prstGeom>
        </p:spPr>
        <p:txBody>
          <a:bodyPr lIns="90000" tIns="45000" rIns="90000" bIns="45000"/>
          <a:lstStyle/>
          <a:p>
            <a:pPr>
              <a:buFont typeface="Wingdings" charset="2"/>
              <a:buChar char=""/>
            </a:pPr>
            <a:r>
              <a:rPr lang="en-US" sz="1900">
                <a:solidFill>
                  <a:srgbClr val="000000"/>
                </a:solidFill>
                <a:latin typeface="Calibri"/>
              </a:rPr>
              <a:t>The computation area gathers some general options about the execution and computation of the pipeline.</a:t>
            </a:r>
            <a:endParaRPr/>
          </a:p>
          <a:p>
            <a:pPr>
              <a:buFont typeface="Wingdings" charset="2"/>
              <a:buChar char=""/>
            </a:pPr>
            <a:r>
              <a:rPr lang="en-US" sz="1900">
                <a:solidFill>
                  <a:srgbClr val="000000"/>
                </a:solidFill>
                <a:latin typeface="Calibri"/>
              </a:rPr>
              <a:t>The «overwritting existing results» option allows using the existing results or restarting the pipeline from scratch (desactivated by default)</a:t>
            </a:r>
            <a:endParaRPr/>
          </a:p>
          <a:p>
            <a:pPr>
              <a:buFont typeface="Wingdings" charset="2"/>
              <a:buChar char=""/>
            </a:pPr>
            <a:r>
              <a:rPr lang="en-US" sz="1900">
                <a:solidFill>
                  <a:srgbClr val="000000"/>
                </a:solidFill>
                <a:latin typeface="Calibri"/>
              </a:rPr>
              <a:t>The «stopping if error» option allows to stop if a error occured (activated by default)</a:t>
            </a:r>
            <a:endParaRPr/>
          </a:p>
          <a:p>
            <a:pPr>
              <a:buFont typeface="Wingdings" charset="2"/>
              <a:buChar char=""/>
            </a:pPr>
            <a:r>
              <a:rPr lang="en-US" sz="1900">
                <a:solidFill>
                  <a:srgbClr val="000000"/>
                </a:solidFill>
                <a:latin typeface="Calibri"/>
              </a:rPr>
              <a:t>The «cleaning-up» option allows to remone the transitional files. If the pipeline failed, the output directory is not cleaned to make the debugging easier (activated by default)</a:t>
            </a:r>
            <a:endParaRPr/>
          </a:p>
          <a:p>
            <a:endParaRPr/>
          </a:p>
          <a:p>
            <a:endParaRPr/>
          </a:p>
          <a:p>
            <a:endParaRPr/>
          </a:p>
        </p:txBody>
      </p:sp>
      <p:pic>
        <p:nvPicPr>
          <p:cNvPr id="292" name="Image 3"/>
          <p:cNvPicPr/>
          <p:nvPr/>
        </p:nvPicPr>
        <p:blipFill>
          <a:blip r:embed="rId2"/>
          <a:stretch>
            <a:fillRect/>
          </a:stretch>
        </p:blipFill>
        <p:spPr>
          <a:xfrm>
            <a:off x="7841520" y="73800"/>
            <a:ext cx="977400" cy="977400"/>
          </a:xfrm>
          <a:prstGeom prst="rect">
            <a:avLst/>
          </a:prstGeom>
        </p:spPr>
      </p:pic>
      <p:sp>
        <p:nvSpPr>
          <p:cNvPr id="293"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94"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2.5. Computation area </a:t>
            </a:r>
            <a:endParaRPr/>
          </a:p>
        </p:txBody>
      </p:sp>
      <p:pic>
        <p:nvPicPr>
          <p:cNvPr id="295" name="Image 1"/>
          <p:cNvPicPr/>
          <p:nvPr/>
        </p:nvPicPr>
        <p:blipFill>
          <a:blip r:embed="rId3"/>
          <a:stretch>
            <a:fillRect/>
          </a:stretch>
        </p:blipFill>
        <p:spPr>
          <a:xfrm>
            <a:off x="539640" y="4581000"/>
            <a:ext cx="8141760" cy="194256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CustomShape 1"/>
          <p:cNvSpPr/>
          <p:nvPr/>
        </p:nvSpPr>
        <p:spPr>
          <a:xfrm>
            <a:off x="251640" y="1268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The pipeline can be run:</a:t>
            </a:r>
            <a:endParaRPr/>
          </a:p>
          <a:p>
            <a:pPr>
              <a:buFont typeface="Arial"/>
              <a:buChar char="-"/>
            </a:pPr>
            <a:r>
              <a:rPr lang="en-US" sz="1900">
                <a:solidFill>
                  <a:srgbClr val="000000"/>
                </a:solidFill>
                <a:latin typeface="Calibri"/>
              </a:rPr>
              <a:t>On the current computer (Locally)</a:t>
            </a:r>
            <a:endParaRPr/>
          </a:p>
          <a:p>
            <a:pPr>
              <a:buFont typeface="Arial"/>
              <a:buChar char="-"/>
            </a:pPr>
            <a:r>
              <a:rPr lang="en-US" sz="1900">
                <a:solidFill>
                  <a:srgbClr val="000000"/>
                </a:solidFill>
                <a:latin typeface="Calibri"/>
              </a:rPr>
              <a:t>On KillDevil (UNC super-computing system)</a:t>
            </a:r>
            <a:endParaRPr/>
          </a:p>
          <a:p>
            <a:pPr>
              <a:buFont typeface="Wingdings" charset="2"/>
              <a:buChar char=""/>
            </a:pPr>
            <a:r>
              <a:rPr lang="en-US" sz="1900">
                <a:solidFill>
                  <a:srgbClr val="000000"/>
                </a:solidFill>
                <a:latin typeface="Calibri"/>
              </a:rPr>
              <a:t>Given these two computing systems, the pipeline can be run in three ways: </a:t>
            </a:r>
            <a:endParaRPr/>
          </a:p>
          <a:p>
            <a:pPr>
              <a:buFont typeface="Arial"/>
              <a:buChar char="-"/>
            </a:pPr>
            <a:r>
              <a:rPr lang="en-US" sz="1900">
                <a:solidFill>
                  <a:srgbClr val="000000"/>
                </a:solidFill>
                <a:latin typeface="Calibri"/>
              </a:rPr>
              <a:t>Locally </a:t>
            </a:r>
            <a:endParaRPr/>
          </a:p>
          <a:p>
            <a:pPr>
              <a:buFont typeface="Arial"/>
              <a:buChar char="-"/>
            </a:pPr>
            <a:r>
              <a:rPr lang="en-US" sz="1900">
                <a:solidFill>
                  <a:srgbClr val="000000"/>
                </a:solidFill>
                <a:latin typeface="Calibri"/>
              </a:rPr>
              <a:t>On KillDevil</a:t>
            </a:r>
            <a:endParaRPr/>
          </a:p>
          <a:p>
            <a:pPr>
              <a:buFont typeface="Arial"/>
              <a:buChar char="-"/>
            </a:pPr>
            <a:r>
              <a:rPr lang="en-US" sz="1900">
                <a:solidFill>
                  <a:srgbClr val="000000"/>
                </a:solidFill>
                <a:latin typeface="Calibri"/>
              </a:rPr>
              <a:t>On KillDevil «interactive»</a:t>
            </a:r>
            <a:endParaRPr/>
          </a:p>
          <a:p>
            <a:pPr>
              <a:buFont typeface="Wingdings" charset="2"/>
              <a:buChar char=""/>
            </a:pPr>
            <a:r>
              <a:rPr lang="en-US" sz="1900">
                <a:solidFill>
                  <a:srgbClr val="000000"/>
                </a:solidFill>
                <a:latin typeface="Calibri"/>
              </a:rPr>
              <a:t>When running the pipeline on killdevil, the submission of an independant job prevents the printing of the log. Only the busy indicator shows if the pipeline is still running or not. Nevertheless the pipeline is still writing a log file that can be displayed at anytime. </a:t>
            </a:r>
            <a:endParaRPr/>
          </a:p>
          <a:p>
            <a:pPr>
              <a:buFont typeface="Wingdings" charset="2"/>
              <a:buChar char=""/>
            </a:pPr>
            <a:r>
              <a:rPr lang="en-US" sz="1900">
                <a:solidFill>
                  <a:srgbClr val="000000"/>
                </a:solidFill>
                <a:latin typeface="Calibri"/>
              </a:rPr>
              <a:t>With the KillDevil interactive option, the pipeline is run in a interactive job. This way the main script is running in the same job as the interface and the log can be printed. However NeosegPipeline is still submitting a new job for each registration, thus the execution of the registrations is still unaivalable for printing</a:t>
            </a:r>
            <a:endParaRPr/>
          </a:p>
          <a:p>
            <a:endParaRPr/>
          </a:p>
          <a:p>
            <a:endParaRPr/>
          </a:p>
          <a:p>
            <a:endParaRPr/>
          </a:p>
        </p:txBody>
      </p:sp>
      <p:pic>
        <p:nvPicPr>
          <p:cNvPr id="297" name="Image 3"/>
          <p:cNvPicPr/>
          <p:nvPr/>
        </p:nvPicPr>
        <p:blipFill>
          <a:blip r:embed="rId2"/>
          <a:stretch>
            <a:fillRect/>
          </a:stretch>
        </p:blipFill>
        <p:spPr>
          <a:xfrm>
            <a:off x="7841520" y="73800"/>
            <a:ext cx="977400" cy="977400"/>
          </a:xfrm>
          <a:prstGeom prst="rect">
            <a:avLst/>
          </a:prstGeom>
        </p:spPr>
      </p:pic>
      <p:sp>
        <p:nvSpPr>
          <p:cNvPr id="298"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299"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2.5. Computation area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CustomShape 1"/>
          <p:cNvSpPr/>
          <p:nvPr/>
        </p:nvSpPr>
        <p:spPr>
          <a:xfrm>
            <a:off x="251640" y="1268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To run the pipeline in KillDevil (option « KillDevil » or « KillDevil interactive ») you first need to connect to KillDevil with the command line:                                            « ssh killdevil.unc.edu »</a:t>
            </a:r>
            <a:endParaRPr/>
          </a:p>
          <a:p>
            <a:pPr>
              <a:buFont typeface="Wingdings" charset="2"/>
              <a:buChar char=""/>
            </a:pPr>
            <a:r>
              <a:rPr lang="en-US" sz="1900">
                <a:solidFill>
                  <a:srgbClr val="000000"/>
                </a:solidFill>
                <a:latin typeface="Calibri"/>
              </a:rPr>
              <a:t>To run the pipeline with the « KillDevil » option, you just have to launch NeosegPipeline with the command line:                                                   « NeosegPipeline + arguments »</a:t>
            </a:r>
            <a:endParaRPr/>
          </a:p>
          <a:p>
            <a:pPr>
              <a:buFont typeface="Wingdings" charset="2"/>
              <a:buChar char=""/>
            </a:pPr>
            <a:r>
              <a:rPr lang="en-US" sz="1900">
                <a:solidFill>
                  <a:srgbClr val="000000"/>
                </a:solidFill>
                <a:latin typeface="Calibri"/>
              </a:rPr>
              <a:t>To run the pipeline with the « KillDevil interactive » option , you have to launch NeosegPipeline in an interactive job with the following command:                                   « bsub -q day -n 1 –M 4 –R «span[hosts=1]»  NeosegPipeline + arguments »</a:t>
            </a:r>
            <a:endParaRPr/>
          </a:p>
          <a:p>
            <a:endParaRPr/>
          </a:p>
          <a:p>
            <a:endParaRPr/>
          </a:p>
          <a:p>
            <a:endParaRPr/>
          </a:p>
        </p:txBody>
      </p:sp>
      <p:pic>
        <p:nvPicPr>
          <p:cNvPr id="301" name="Image 3"/>
          <p:cNvPicPr/>
          <p:nvPr/>
        </p:nvPicPr>
        <p:blipFill>
          <a:blip r:embed="rId2"/>
          <a:stretch>
            <a:fillRect/>
          </a:stretch>
        </p:blipFill>
        <p:spPr>
          <a:xfrm>
            <a:off x="7841520" y="73800"/>
            <a:ext cx="977400" cy="977400"/>
          </a:xfrm>
          <a:prstGeom prst="rect">
            <a:avLst/>
          </a:prstGeom>
        </p:spPr>
      </p:pic>
      <p:sp>
        <p:nvSpPr>
          <p:cNvPr id="302"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303"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2.5. Computation area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CustomShape 1"/>
          <p:cNvSpPr/>
          <p:nvPr/>
        </p:nvSpPr>
        <p:spPr>
          <a:xfrm>
            <a:off x="251640" y="1268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When pressing the « Run pipeline » button, NeosegPipeline </a:t>
            </a:r>
            <a:endParaRPr/>
          </a:p>
          <a:p>
            <a:pPr>
              <a:buFont typeface="Arial"/>
              <a:buChar char="-"/>
            </a:pPr>
            <a:r>
              <a:rPr lang="en-US" sz="1900">
                <a:solidFill>
                  <a:srgbClr val="000000"/>
                </a:solidFill>
                <a:latin typeface="Calibri"/>
              </a:rPr>
              <a:t>Check the data, parameters and software</a:t>
            </a:r>
            <a:endParaRPr/>
          </a:p>
          <a:p>
            <a:pPr>
              <a:buFont typeface="Arial"/>
              <a:buChar char="-"/>
            </a:pPr>
            <a:r>
              <a:rPr lang="en-US" sz="1900">
                <a:solidFill>
                  <a:srgbClr val="000000"/>
                </a:solidFill>
                <a:latin typeface="Calibri"/>
              </a:rPr>
              <a:t>Write the Python scripts</a:t>
            </a:r>
            <a:endParaRPr/>
          </a:p>
          <a:p>
            <a:pPr>
              <a:buFont typeface="Arial"/>
              <a:buChar char="-"/>
            </a:pPr>
            <a:r>
              <a:rPr lang="en-US" sz="1900">
                <a:solidFill>
                  <a:srgbClr val="000000"/>
                </a:solidFill>
                <a:latin typeface="Calibri"/>
              </a:rPr>
              <a:t>Run the Python scripts </a:t>
            </a:r>
            <a:endParaRPr/>
          </a:p>
          <a:p>
            <a:pPr>
              <a:buFont typeface="Wingdings" charset="2"/>
              <a:buChar char=""/>
            </a:pPr>
            <a:r>
              <a:rPr lang="en-US" sz="1900">
                <a:solidFill>
                  <a:srgbClr val="000000"/>
                </a:solidFill>
                <a:latin typeface="Calibri"/>
              </a:rPr>
              <a:t>When the pipeline is running, the busy indicator is shown and the modification of options or parameters is disabled.  </a:t>
            </a:r>
            <a:endParaRPr/>
          </a:p>
          <a:p>
            <a:pPr>
              <a:buFont typeface="Wingdings" charset="2"/>
              <a:buChar char=""/>
            </a:pPr>
            <a:r>
              <a:rPr lang="en-US" sz="1900">
                <a:solidFill>
                  <a:srgbClr val="000000"/>
                </a:solidFill>
                <a:latin typeface="Calibri"/>
              </a:rPr>
              <a:t>When pressing the « Stop pipeline » button, Neoseg Pipeline terminate the execution of all the Python scripts.</a:t>
            </a:r>
            <a:endParaRPr/>
          </a:p>
          <a:p>
            <a:pPr>
              <a:buFont typeface="Wingdings" charset="2"/>
              <a:buChar char=""/>
            </a:pPr>
            <a:r>
              <a:rPr lang="en-US" sz="1900">
                <a:solidFill>
                  <a:srgbClr val="000000"/>
                </a:solidFill>
                <a:latin typeface="Calibri"/>
              </a:rPr>
              <a:t>Then the parameters can be changed and the pipeline restarted as many times as necessary </a:t>
            </a:r>
            <a:endParaRPr/>
          </a:p>
          <a:p>
            <a:endParaRPr/>
          </a:p>
        </p:txBody>
      </p:sp>
      <p:pic>
        <p:nvPicPr>
          <p:cNvPr id="305" name="Image 3"/>
          <p:cNvPicPr/>
          <p:nvPr/>
        </p:nvPicPr>
        <p:blipFill>
          <a:blip r:embed="rId2"/>
          <a:stretch>
            <a:fillRect/>
          </a:stretch>
        </p:blipFill>
        <p:spPr>
          <a:xfrm>
            <a:off x="7841520" y="73800"/>
            <a:ext cx="977400" cy="977400"/>
          </a:xfrm>
          <a:prstGeom prst="rect">
            <a:avLst/>
          </a:prstGeom>
        </p:spPr>
      </p:pic>
      <p:sp>
        <p:nvSpPr>
          <p:cNvPr id="306" name="CustomShape 2"/>
          <p:cNvSpPr/>
          <p:nvPr/>
        </p:nvSpPr>
        <p:spPr>
          <a:xfrm>
            <a:off x="0" y="1800"/>
            <a:ext cx="6040800" cy="761400"/>
          </a:xfrm>
          <a:prstGeom prst="rect">
            <a:avLst/>
          </a:prstGeom>
        </p:spPr>
        <p:txBody>
          <a:bodyPr lIns="90000" tIns="45000" rIns="90000" bIns="45000" anchor="b"/>
          <a:lstStyle/>
          <a:p>
            <a:r>
              <a:rPr lang="en-US" sz="3600" b="1">
                <a:solidFill>
                  <a:srgbClr val="0B5394"/>
                </a:solidFill>
                <a:latin typeface="Cambria"/>
              </a:rPr>
              <a:t>2. Interface</a:t>
            </a:r>
            <a:endParaRPr/>
          </a:p>
        </p:txBody>
      </p:sp>
      <p:sp>
        <p:nvSpPr>
          <p:cNvPr id="307" name="CustomShape 3"/>
          <p:cNvSpPr/>
          <p:nvPr/>
        </p:nvSpPr>
        <p:spPr>
          <a:xfrm>
            <a:off x="0" y="772200"/>
            <a:ext cx="5434200" cy="424080"/>
          </a:xfrm>
          <a:prstGeom prst="rect">
            <a:avLst/>
          </a:prstGeom>
        </p:spPr>
        <p:txBody>
          <a:bodyPr lIns="90000" tIns="45000" rIns="90000" bIns="45000"/>
          <a:lstStyle/>
          <a:p>
            <a:r>
              <a:rPr lang="en-US" sz="2200" b="1">
                <a:solidFill>
                  <a:srgbClr val="21B2C9"/>
                </a:solidFill>
                <a:latin typeface="Cambria"/>
              </a:rPr>
              <a:t>2.5. Computation area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251640" y="1052640"/>
            <a:ext cx="8639280" cy="5326920"/>
          </a:xfrm>
          <a:prstGeom prst="rect">
            <a:avLst/>
          </a:prstGeom>
        </p:spPr>
        <p:txBody>
          <a:bodyPr lIns="90000" tIns="45000" rIns="90000" bIns="45000"/>
          <a:lstStyle/>
          <a:p>
            <a:pPr>
              <a:buFont typeface="Wingdings" charset="2"/>
              <a:buChar char=""/>
            </a:pPr>
            <a:r>
              <a:rPr lang="en-US" sz="1900">
                <a:solidFill>
                  <a:srgbClr val="000000"/>
                </a:solidFill>
                <a:latin typeface="Calibri"/>
              </a:rPr>
              <a:t>NeosegPipeline also has a command line interface (CLI) that allows passing arguments for the data, parameters and software.</a:t>
            </a:r>
            <a:endParaRPr/>
          </a:p>
          <a:p>
            <a:pPr>
              <a:buFont typeface="Wingdings" charset="2"/>
              <a:buChar char=""/>
            </a:pPr>
            <a:r>
              <a:rPr lang="en-US" sz="1900">
                <a:solidFill>
                  <a:srgbClr val="000000"/>
                </a:solidFill>
                <a:latin typeface="Calibri"/>
              </a:rPr>
              <a:t>The execution of the command « NeosegPipeline --help » will give you more information about the syntax of the command line.</a:t>
            </a:r>
            <a:endParaRPr/>
          </a:p>
          <a:p>
            <a:pPr>
              <a:buFont typeface="Wingdings" charset="2"/>
              <a:buChar char=""/>
            </a:pPr>
            <a:r>
              <a:rPr lang="en-US" sz="1900">
                <a:solidFill>
                  <a:srgbClr val="000000"/>
                </a:solidFill>
                <a:latin typeface="Calibri"/>
              </a:rPr>
              <a:t>Here is an example of a command line:                                                                       « NeosegPipeline – output output_directory --T1 T1.nrrd --T2 T2.nrrd --mask mask.nrrd --DWI DWI.nrrd --parameters parameters.xml --executables executable.xml »</a:t>
            </a:r>
            <a:endParaRPr/>
          </a:p>
          <a:p>
            <a:pPr>
              <a:buFont typeface="Wingdings" charset="2"/>
              <a:buChar char=""/>
            </a:pPr>
            <a:r>
              <a:rPr lang="en-US" sz="1900">
                <a:solidFill>
                  <a:srgbClr val="000000"/>
                </a:solidFill>
                <a:latin typeface="Calibri"/>
              </a:rPr>
              <a:t>If opening the GUI, the fields are pre-filled with the values passed through the command line but they can still be modified.</a:t>
            </a:r>
            <a:endParaRPr/>
          </a:p>
          <a:p>
            <a:pPr>
              <a:buFont typeface="Wingdings" charset="2"/>
              <a:buChar char=""/>
            </a:pPr>
            <a:r>
              <a:rPr lang="en-US" sz="1900">
                <a:solidFill>
                  <a:srgbClr val="000000"/>
                </a:solidFill>
                <a:latin typeface="Calibri"/>
              </a:rPr>
              <a:t>It is also possible not opening the GUI and launching directly the pipeline by adding the flag « --noGui ». (If you do not want to open the GUI, be sure to pass all the data required)  </a:t>
            </a:r>
            <a:endParaRPr/>
          </a:p>
          <a:p>
            <a:endParaRPr/>
          </a:p>
          <a:p>
            <a:endParaRPr/>
          </a:p>
        </p:txBody>
      </p:sp>
      <p:pic>
        <p:nvPicPr>
          <p:cNvPr id="309" name="Image 3"/>
          <p:cNvPicPr/>
          <p:nvPr/>
        </p:nvPicPr>
        <p:blipFill>
          <a:blip r:embed="rId2"/>
          <a:stretch>
            <a:fillRect/>
          </a:stretch>
        </p:blipFill>
        <p:spPr>
          <a:xfrm>
            <a:off x="7841520" y="73800"/>
            <a:ext cx="977400" cy="977400"/>
          </a:xfrm>
          <a:prstGeom prst="rect">
            <a:avLst/>
          </a:prstGeom>
        </p:spPr>
      </p:pic>
      <p:sp>
        <p:nvSpPr>
          <p:cNvPr id="310" name="CustomShape 2"/>
          <p:cNvSpPr/>
          <p:nvPr/>
        </p:nvSpPr>
        <p:spPr>
          <a:xfrm>
            <a:off x="0" y="1800"/>
            <a:ext cx="7839720" cy="761400"/>
          </a:xfrm>
          <a:prstGeom prst="rect">
            <a:avLst/>
          </a:prstGeom>
        </p:spPr>
        <p:txBody>
          <a:bodyPr lIns="90000" tIns="45000" rIns="90000" bIns="45000" anchor="b"/>
          <a:lstStyle/>
          <a:p>
            <a:r>
              <a:rPr lang="en-US" sz="3600" b="1">
                <a:solidFill>
                  <a:srgbClr val="0B5394"/>
                </a:solidFill>
                <a:latin typeface="Cambria"/>
              </a:rPr>
              <a:t>3. Command line interface (CLI)</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2564</Words>
  <Application>Microsoft Macintosh PowerPoint</Application>
  <PresentationFormat>On-screen Show (4:3)</PresentationFormat>
  <Paragraphs>337</Paragraphs>
  <Slides>40</Slides>
  <Notes>0</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UNC NIRAL</cp:lastModifiedBy>
  <cp:revision>1</cp:revision>
  <dcterms:modified xsi:type="dcterms:W3CDTF">2015-01-28T16:12:41Z</dcterms:modified>
</cp:coreProperties>
</file>