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8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94AD-0A74-4221-B6D6-75A35D10E5B7}" type="datetimeFigureOut">
              <a:rPr lang="fr-FR" smtClean="0"/>
              <a:pPr/>
              <a:t>30/06/2015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83E77-9577-4C4B-BEF9-4D8C6BD910B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878855"/>
            <a:ext cx="7772400" cy="1470025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Tutorial: </a:t>
            </a:r>
            <a:r>
              <a:rPr lang="fr-FR" dirty="0" err="1" smtClean="0">
                <a:solidFill>
                  <a:schemeClr val="bg1"/>
                </a:solidFill>
              </a:rPr>
              <a:t>AutoTract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ALLFiber_Front.png"/>
          <p:cNvPicPr/>
          <p:nvPr/>
        </p:nvPicPr>
        <p:blipFill>
          <a:blip r:embed="rId2" cstate="print">
            <a:extLst/>
          </a:blip>
          <a:srcRect r="16204"/>
          <a:stretch>
            <a:fillRect/>
          </a:stretch>
        </p:blipFill>
        <p:spPr>
          <a:xfrm>
            <a:off x="5603700" y="3284984"/>
            <a:ext cx="3540300" cy="2952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ALLFibers-Left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186471" y="3284983"/>
            <a:ext cx="4185729" cy="292496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ALLFibers_TOP.png"/>
          <p:cNvPicPr/>
          <p:nvPr/>
        </p:nvPicPr>
        <p:blipFill>
          <a:blip r:embed="rId4" cstate="print">
            <a:extLst/>
          </a:blip>
          <a:srcRect l="22602" r="18966"/>
          <a:stretch>
            <a:fillRect/>
          </a:stretch>
        </p:blipFill>
        <p:spPr>
          <a:xfrm>
            <a:off x="179512" y="3284984"/>
            <a:ext cx="2440402" cy="29184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Input tab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8" name="Image 7" descr="input_tab.png"/>
          <p:cNvPicPr>
            <a:picLocks noChangeAspect="1"/>
          </p:cNvPicPr>
          <p:nvPr/>
        </p:nvPicPr>
        <p:blipFill>
          <a:blip r:embed="rId2" cstate="print"/>
          <a:srcRect l="28738" t="14721" r="32675" b="44960"/>
          <a:stretch>
            <a:fillRect/>
          </a:stretch>
        </p:blipFill>
        <p:spPr>
          <a:xfrm>
            <a:off x="1043608" y="1339200"/>
            <a:ext cx="6768000" cy="4419918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1403648" y="2348880"/>
            <a:ext cx="2448272" cy="3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43608" y="5723964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 Insert the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to the DTI Image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want</a:t>
            </a:r>
            <a:r>
              <a:rPr lang="fr-FR" dirty="0" smtClean="0">
                <a:solidFill>
                  <a:schemeClr val="bg1"/>
                </a:solidFill>
              </a:rPr>
              <a:t> to tract.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input_tab.png"/>
          <p:cNvPicPr>
            <a:picLocks noChangeAspect="1"/>
          </p:cNvPicPr>
          <p:nvPr/>
        </p:nvPicPr>
        <p:blipFill>
          <a:blip r:embed="rId2" cstate="print"/>
          <a:srcRect l="28738" t="14721" r="32675" b="44960"/>
          <a:stretch>
            <a:fillRect/>
          </a:stretch>
        </p:blipFill>
        <p:spPr>
          <a:xfrm>
            <a:off x="1043608" y="1339200"/>
            <a:ext cx="6768000" cy="441991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Input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1403648" y="2780928"/>
            <a:ext cx="2376264" cy="3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43608" y="5723964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(</a:t>
            </a:r>
            <a:r>
              <a:rPr lang="fr-FR" dirty="0" err="1" smtClean="0">
                <a:solidFill>
                  <a:schemeClr val="bg1"/>
                </a:solidFill>
              </a:rPr>
              <a:t>optional</a:t>
            </a:r>
            <a:r>
              <a:rPr lang="fr-FR" dirty="0" smtClean="0">
                <a:solidFill>
                  <a:schemeClr val="bg1"/>
                </a:solidFill>
              </a:rPr>
              <a:t>)If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already</a:t>
            </a:r>
            <a:r>
              <a:rPr lang="fr-FR" dirty="0" smtClean="0">
                <a:solidFill>
                  <a:schemeClr val="bg1"/>
                </a:solidFill>
              </a:rPr>
              <a:t> have a WM/CSF </a:t>
            </a:r>
            <a:r>
              <a:rPr lang="fr-FR" dirty="0" err="1" smtClean="0">
                <a:solidFill>
                  <a:schemeClr val="bg1"/>
                </a:solidFill>
              </a:rPr>
              <a:t>mask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want</a:t>
            </a:r>
            <a:r>
              <a:rPr lang="fr-FR" dirty="0" smtClean="0">
                <a:solidFill>
                  <a:schemeClr val="bg1"/>
                </a:solidFill>
              </a:rPr>
              <a:t> to use to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the tracts, insert the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here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Otherwise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masks</a:t>
            </a:r>
            <a:r>
              <a:rPr lang="fr-FR" dirty="0" smtClean="0">
                <a:solidFill>
                  <a:schemeClr val="bg1"/>
                </a:solidFill>
              </a:rPr>
              <a:t> are </a:t>
            </a:r>
            <a:r>
              <a:rPr lang="fr-FR" dirty="0" err="1" smtClean="0">
                <a:solidFill>
                  <a:schemeClr val="bg1"/>
                </a:solidFill>
              </a:rPr>
              <a:t>computed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automatically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403648" y="3140968"/>
            <a:ext cx="2376264" cy="3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input_tab.png"/>
          <p:cNvPicPr>
            <a:picLocks noChangeAspect="1"/>
          </p:cNvPicPr>
          <p:nvPr/>
        </p:nvPicPr>
        <p:blipFill>
          <a:blip r:embed="rId2" cstate="print"/>
          <a:srcRect l="28738" t="14721" r="32675" b="44960"/>
          <a:stretch>
            <a:fillRect/>
          </a:stretch>
        </p:blipFill>
        <p:spPr>
          <a:xfrm>
            <a:off x="1043608" y="1339200"/>
            <a:ext cx="6768000" cy="441991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Input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43608" y="5723964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(</a:t>
            </a:r>
            <a:r>
              <a:rPr lang="fr-FR" dirty="0" err="1" smtClean="0">
                <a:solidFill>
                  <a:schemeClr val="bg1"/>
                </a:solidFill>
              </a:rPr>
              <a:t>optional</a:t>
            </a:r>
            <a:r>
              <a:rPr lang="fr-FR" dirty="0" smtClean="0">
                <a:solidFill>
                  <a:schemeClr val="bg1"/>
                </a:solidFill>
              </a:rPr>
              <a:t>)If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already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did</a:t>
            </a:r>
            <a:r>
              <a:rPr lang="fr-FR" dirty="0" smtClean="0">
                <a:solidFill>
                  <a:schemeClr val="bg1"/>
                </a:solidFill>
              </a:rPr>
              <a:t> the registration and have the </a:t>
            </a:r>
            <a:r>
              <a:rPr lang="fr-FR" dirty="0" err="1" smtClean="0">
                <a:solidFill>
                  <a:schemeClr val="bg1"/>
                </a:solidFill>
              </a:rPr>
              <a:t>displacement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field</a:t>
            </a:r>
            <a:r>
              <a:rPr lang="fr-FR" dirty="0" smtClean="0">
                <a:solidFill>
                  <a:schemeClr val="bg1"/>
                </a:solidFill>
              </a:rPr>
              <a:t>, insert the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to the </a:t>
            </a:r>
            <a:r>
              <a:rPr lang="fr-FR" dirty="0" err="1" smtClean="0">
                <a:solidFill>
                  <a:schemeClr val="bg1"/>
                </a:solidFill>
              </a:rPr>
              <a:t>displacement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field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here</a:t>
            </a:r>
            <a:r>
              <a:rPr lang="fr-FR" dirty="0" smtClean="0">
                <a:solidFill>
                  <a:schemeClr val="bg1"/>
                </a:solidFill>
              </a:rPr>
              <a:t> to skip the registration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403648" y="3573016"/>
            <a:ext cx="2376264" cy="3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nput_tab.png"/>
          <p:cNvPicPr>
            <a:picLocks noChangeAspect="1"/>
          </p:cNvPicPr>
          <p:nvPr/>
        </p:nvPicPr>
        <p:blipFill>
          <a:blip r:embed="rId2" cstate="print"/>
          <a:srcRect l="28738" t="14721" r="32675" b="44960"/>
          <a:stretch>
            <a:fillRect/>
          </a:stretch>
        </p:blipFill>
        <p:spPr>
          <a:xfrm>
            <a:off x="1043608" y="1339200"/>
            <a:ext cx="6768000" cy="441991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Input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1331640" y="4473160"/>
            <a:ext cx="1440160" cy="3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43608" y="5723964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Insert the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to the </a:t>
            </a:r>
            <a:r>
              <a:rPr lang="fr-FR" dirty="0" err="1" smtClean="0">
                <a:solidFill>
                  <a:schemeClr val="bg1"/>
                </a:solidFill>
              </a:rPr>
              <a:t>repository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where</a:t>
            </a:r>
            <a:r>
              <a:rPr lang="fr-FR" dirty="0" smtClean="0">
                <a:solidFill>
                  <a:schemeClr val="bg1"/>
                </a:solidFill>
              </a:rPr>
              <a:t> the output files </a:t>
            </a:r>
            <a:r>
              <a:rPr lang="fr-FR" dirty="0" err="1" smtClean="0">
                <a:solidFill>
                  <a:schemeClr val="bg1"/>
                </a:solidFill>
              </a:rPr>
              <a:t>should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written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Input tab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Espace réservé du contenu 3" descr="input_ta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8124" t="9589" r="33096" b="52125"/>
          <a:stretch>
            <a:fillRect/>
          </a:stretch>
        </p:blipFill>
        <p:spPr>
          <a:xfrm>
            <a:off x="1043608" y="1340768"/>
            <a:ext cx="6768752" cy="4176464"/>
          </a:xfrm>
        </p:spPr>
      </p:pic>
      <p:sp>
        <p:nvSpPr>
          <p:cNvPr id="6" name="Ellipse 5"/>
          <p:cNvSpPr/>
          <p:nvPr/>
        </p:nvSpPr>
        <p:spPr>
          <a:xfrm>
            <a:off x="1403648" y="4977216"/>
            <a:ext cx="1584176" cy="3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43608" y="5723964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Insert the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to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DTI atlas </a:t>
            </a:r>
            <a:r>
              <a:rPr lang="fr-FR" dirty="0" err="1" smtClean="0">
                <a:solidFill>
                  <a:schemeClr val="bg1"/>
                </a:solidFill>
              </a:rPr>
              <a:t>pre</a:t>
            </a:r>
            <a:r>
              <a:rPr lang="fr-FR" dirty="0" smtClean="0">
                <a:solidFill>
                  <a:schemeClr val="bg1"/>
                </a:solidFill>
              </a:rPr>
              <a:t>-</a:t>
            </a:r>
            <a:r>
              <a:rPr lang="fr-FR" dirty="0" err="1" smtClean="0">
                <a:solidFill>
                  <a:schemeClr val="bg1"/>
                </a:solidFill>
              </a:rPr>
              <a:t>tracted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tracts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1403648" y="4977216"/>
            <a:ext cx="1440160" cy="3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43608" y="5723964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Insert the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to the </a:t>
            </a:r>
            <a:r>
              <a:rPr lang="fr-FR" dirty="0" err="1" smtClean="0">
                <a:solidFill>
                  <a:schemeClr val="bg1"/>
                </a:solidFill>
              </a:rPr>
              <a:t>repository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contains</a:t>
            </a:r>
            <a:r>
              <a:rPr lang="fr-FR" dirty="0" smtClean="0">
                <a:solidFill>
                  <a:schemeClr val="bg1"/>
                </a:solidFill>
              </a:rPr>
              <a:t> the tracts </a:t>
            </a:r>
            <a:r>
              <a:rPr lang="fr-FR" dirty="0" err="1" smtClean="0">
                <a:solidFill>
                  <a:schemeClr val="bg1"/>
                </a:solidFill>
              </a:rPr>
              <a:t>from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DTI image </a:t>
            </a:r>
            <a:r>
              <a:rPr lang="fr-FR" dirty="0" err="1" smtClean="0">
                <a:solidFill>
                  <a:schemeClr val="bg1"/>
                </a:solidFill>
              </a:rPr>
              <a:t>given</a:t>
            </a:r>
            <a:r>
              <a:rPr lang="fr-FR" dirty="0" smtClean="0">
                <a:solidFill>
                  <a:schemeClr val="bg1"/>
                </a:solidFill>
              </a:rPr>
              <a:t> in the input tab. 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Check the </a:t>
            </a:r>
            <a:r>
              <a:rPr lang="fr-FR" dirty="0" err="1" smtClean="0">
                <a:solidFill>
                  <a:schemeClr val="bg1"/>
                </a:solidFill>
              </a:rPr>
              <a:t>names</a:t>
            </a:r>
            <a:r>
              <a:rPr lang="fr-FR" dirty="0" smtClean="0">
                <a:solidFill>
                  <a:schemeClr val="bg1"/>
                </a:solidFill>
              </a:rPr>
              <a:t> of the tracts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want</a:t>
            </a:r>
            <a:r>
              <a:rPr lang="fr-FR" dirty="0" smtClean="0">
                <a:solidFill>
                  <a:schemeClr val="bg1"/>
                </a:solidFill>
              </a:rPr>
              <a:t> to tract and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8" name="Image 7" descr="reference_tract_tab.png"/>
          <p:cNvPicPr>
            <a:picLocks noChangeAspect="1"/>
          </p:cNvPicPr>
          <p:nvPr/>
        </p:nvPicPr>
        <p:blipFill>
          <a:blip r:embed="rId2" cstate="print"/>
          <a:srcRect l="28364" t="9893" r="33504" b="51644"/>
          <a:stretch>
            <a:fillRect/>
          </a:stretch>
        </p:blipFill>
        <p:spPr>
          <a:xfrm>
            <a:off x="1043608" y="1339200"/>
            <a:ext cx="6768000" cy="4266783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331640" y="2420888"/>
            <a:ext cx="136815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software_tab.png"/>
          <p:cNvPicPr>
            <a:picLocks noChangeAspect="1"/>
          </p:cNvPicPr>
          <p:nvPr/>
        </p:nvPicPr>
        <p:blipFill>
          <a:blip r:embed="rId2" cstate="print"/>
          <a:srcRect l="28364" t="9681" r="33089" b="58488"/>
          <a:stretch>
            <a:fillRect/>
          </a:stretch>
        </p:blipFill>
        <p:spPr>
          <a:xfrm>
            <a:off x="1044000" y="1340768"/>
            <a:ext cx="6768000" cy="349316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Software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43608" y="5723964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Insert the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to the </a:t>
            </a:r>
            <a:r>
              <a:rPr lang="fr-FR" dirty="0" err="1" smtClean="0">
                <a:solidFill>
                  <a:schemeClr val="bg1"/>
                </a:solidFill>
              </a:rPr>
              <a:t>executables</a:t>
            </a:r>
            <a:r>
              <a:rPr lang="fr-FR" dirty="0" smtClean="0">
                <a:solidFill>
                  <a:schemeClr val="bg1"/>
                </a:solidFill>
              </a:rPr>
              <a:t> of </a:t>
            </a:r>
            <a:r>
              <a:rPr lang="fr-FR" dirty="0" err="1" smtClean="0">
                <a:solidFill>
                  <a:schemeClr val="bg1"/>
                </a:solidFill>
              </a:rPr>
              <a:t>each</a:t>
            </a:r>
            <a:r>
              <a:rPr lang="fr-FR" dirty="0" smtClean="0">
                <a:solidFill>
                  <a:schemeClr val="bg1"/>
                </a:solidFill>
              </a:rPr>
              <a:t> software if </a:t>
            </a:r>
            <a:r>
              <a:rPr lang="fr-FR" dirty="0" err="1" smtClean="0">
                <a:solidFill>
                  <a:schemeClr val="bg1"/>
                </a:solidFill>
              </a:rPr>
              <a:t>missing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Registration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15616" y="1556792"/>
            <a:ext cx="66967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Registration type: (default: </a:t>
            </a:r>
            <a:r>
              <a:rPr lang="fr-FR" dirty="0" err="1" smtClean="0">
                <a:solidFill>
                  <a:schemeClr val="bg1"/>
                </a:solidFill>
              </a:rPr>
              <a:t>Greedy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Diffeo</a:t>
            </a:r>
            <a:r>
              <a:rPr lang="fr-FR" dirty="0" smtClean="0">
                <a:solidFill>
                  <a:schemeClr val="bg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Transformation </a:t>
            </a:r>
            <a:r>
              <a:rPr lang="fr-FR" dirty="0" err="1" smtClean="0">
                <a:solidFill>
                  <a:schemeClr val="bg1"/>
                </a:solidFill>
              </a:rPr>
              <a:t>step</a:t>
            </a:r>
            <a:r>
              <a:rPr lang="fr-FR" dirty="0" smtClean="0">
                <a:solidFill>
                  <a:schemeClr val="bg1"/>
                </a:solidFill>
              </a:rPr>
              <a:t>: (default: 0.25)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Iterations</a:t>
            </a:r>
            <a:r>
              <a:rPr lang="fr-FR" dirty="0" smtClean="0">
                <a:solidFill>
                  <a:schemeClr val="bg1"/>
                </a:solidFill>
              </a:rPr>
              <a:t>: (default: 00x50x25)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Similarity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Metric</a:t>
            </a:r>
            <a:r>
              <a:rPr lang="fr-FR" dirty="0" smtClean="0">
                <a:solidFill>
                  <a:schemeClr val="bg1"/>
                </a:solidFill>
              </a:rPr>
              <a:t>: (default: CC)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Similarity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Parameter</a:t>
            </a:r>
            <a:r>
              <a:rPr lang="fr-FR" dirty="0" smtClean="0">
                <a:solidFill>
                  <a:schemeClr val="bg1"/>
                </a:solidFill>
              </a:rPr>
              <a:t>: (default: 4)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Gaussian</a:t>
            </a:r>
            <a:r>
              <a:rPr lang="fr-FR" dirty="0" smtClean="0">
                <a:solidFill>
                  <a:schemeClr val="bg1"/>
                </a:solidFill>
              </a:rPr>
              <a:t> Sigma: (default: 3)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</p:spPr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Tractography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15616" y="1556792"/>
            <a:ext cx="66967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Dilation radius: (default: 2.00) </a:t>
            </a:r>
            <a:r>
              <a:rPr lang="fr-FR" dirty="0" err="1" smtClean="0">
                <a:solidFill>
                  <a:schemeClr val="bg1"/>
                </a:solidFill>
              </a:rPr>
              <a:t>increasing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means</a:t>
            </a:r>
            <a:r>
              <a:rPr lang="fr-FR" dirty="0" smtClean="0">
                <a:solidFill>
                  <a:schemeClr val="bg1"/>
                </a:solidFill>
              </a:rPr>
              <a:t> the label </a:t>
            </a:r>
            <a:r>
              <a:rPr lang="fr-FR" dirty="0" err="1" smtClean="0">
                <a:solidFill>
                  <a:schemeClr val="bg1"/>
                </a:solidFill>
              </a:rPr>
              <a:t>maps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dilated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so</a:t>
            </a:r>
            <a:r>
              <a:rPr lang="fr-FR" dirty="0" smtClean="0">
                <a:solidFill>
                  <a:schemeClr val="bg1"/>
                </a:solidFill>
              </a:rPr>
              <a:t> the output tracts </a:t>
            </a:r>
            <a:r>
              <a:rPr lang="fr-FR" dirty="0" err="1" smtClean="0">
                <a:solidFill>
                  <a:schemeClr val="bg1"/>
                </a:solidFill>
              </a:rPr>
              <a:t>after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tractography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contain</a:t>
            </a:r>
            <a:r>
              <a:rPr lang="fr-FR" dirty="0" smtClean="0">
                <a:solidFill>
                  <a:schemeClr val="bg1"/>
                </a:solidFill>
              </a:rPr>
              <a:t> more </a:t>
            </a:r>
            <a:r>
              <a:rPr lang="fr-FR" dirty="0" err="1" smtClean="0">
                <a:solidFill>
                  <a:schemeClr val="bg1"/>
                </a:solidFill>
              </a:rPr>
              <a:t>fibers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less</a:t>
            </a:r>
            <a:r>
              <a:rPr lang="fr-FR" dirty="0" smtClean="0">
                <a:solidFill>
                  <a:schemeClr val="bg1"/>
                </a:solidFill>
              </a:rPr>
              <a:t> strict, but </a:t>
            </a:r>
            <a:r>
              <a:rPr lang="fr-FR" dirty="0" err="1" smtClean="0">
                <a:solidFill>
                  <a:schemeClr val="bg1"/>
                </a:solidFill>
              </a:rPr>
              <a:t>potentially</a:t>
            </a:r>
            <a:r>
              <a:rPr lang="fr-FR" dirty="0" smtClean="0">
                <a:solidFill>
                  <a:schemeClr val="bg1"/>
                </a:solidFill>
              </a:rPr>
              <a:t> more </a:t>
            </a:r>
            <a:r>
              <a:rPr lang="fr-FR" dirty="0" err="1" smtClean="0">
                <a:solidFill>
                  <a:schemeClr val="bg1"/>
                </a:solidFill>
              </a:rPr>
              <a:t>unwanted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fibers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Seed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Spacing</a:t>
            </a:r>
            <a:r>
              <a:rPr lang="fr-FR" dirty="0" smtClean="0">
                <a:solidFill>
                  <a:schemeClr val="bg1"/>
                </a:solidFill>
              </a:rPr>
              <a:t>: (default: 0.50mm) a </a:t>
            </a:r>
            <a:r>
              <a:rPr lang="fr-FR" dirty="0" err="1" smtClean="0">
                <a:solidFill>
                  <a:schemeClr val="bg1"/>
                </a:solidFill>
              </a:rPr>
              <a:t>high</a:t>
            </a:r>
            <a:r>
              <a:rPr lang="fr-FR" dirty="0" smtClean="0">
                <a:solidFill>
                  <a:schemeClr val="bg1"/>
                </a:solidFill>
              </a:rPr>
              <a:t> value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faster</a:t>
            </a:r>
            <a:r>
              <a:rPr lang="fr-FR" dirty="0" smtClean="0">
                <a:solidFill>
                  <a:schemeClr val="bg1"/>
                </a:solidFill>
              </a:rPr>
              <a:t> to </a:t>
            </a:r>
            <a:r>
              <a:rPr lang="fr-FR" dirty="0" err="1" smtClean="0">
                <a:solidFill>
                  <a:schemeClr val="bg1"/>
                </a:solidFill>
              </a:rPr>
              <a:t>compute</a:t>
            </a:r>
            <a:r>
              <a:rPr lang="fr-FR" dirty="0" smtClean="0">
                <a:solidFill>
                  <a:schemeClr val="bg1"/>
                </a:solidFill>
              </a:rPr>
              <a:t> but </a:t>
            </a:r>
            <a:r>
              <a:rPr lang="fr-FR" dirty="0" err="1" smtClean="0">
                <a:solidFill>
                  <a:schemeClr val="bg1"/>
                </a:solidFill>
              </a:rPr>
              <a:t>less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accurate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less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seeds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Linear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Measure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Threshold</a:t>
            </a:r>
            <a:r>
              <a:rPr lang="fr-FR" dirty="0" smtClean="0">
                <a:solidFill>
                  <a:schemeClr val="bg1"/>
                </a:solidFill>
              </a:rPr>
              <a:t>: (default: 0.15mm)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Min/Max </a:t>
            </a:r>
            <a:r>
              <a:rPr lang="fr-FR" dirty="0" err="1" smtClean="0">
                <a:solidFill>
                  <a:schemeClr val="bg1"/>
                </a:solidFill>
              </a:rPr>
              <a:t>path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length</a:t>
            </a:r>
            <a:r>
              <a:rPr lang="fr-FR" dirty="0" smtClean="0">
                <a:solidFill>
                  <a:schemeClr val="bg1"/>
                </a:solidFill>
              </a:rPr>
              <a:t>: (default: 10 – 800 mm) min/max </a:t>
            </a:r>
            <a:r>
              <a:rPr lang="fr-FR" dirty="0" err="1" smtClean="0">
                <a:solidFill>
                  <a:schemeClr val="bg1"/>
                </a:solidFill>
              </a:rPr>
              <a:t>length</a:t>
            </a:r>
            <a:r>
              <a:rPr lang="fr-FR" dirty="0" smtClean="0">
                <a:solidFill>
                  <a:schemeClr val="bg1"/>
                </a:solidFill>
              </a:rPr>
              <a:t> of the </a:t>
            </a:r>
            <a:r>
              <a:rPr lang="fr-FR" dirty="0" err="1" smtClean="0">
                <a:solidFill>
                  <a:schemeClr val="bg1"/>
                </a:solidFill>
              </a:rPr>
              <a:t>fibers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</p:spPr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Tractography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15616" y="1556792"/>
            <a:ext cx="6696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Stopping</a:t>
            </a:r>
            <a:r>
              <a:rPr lang="fr-FR" dirty="0" smtClean="0">
                <a:solidFill>
                  <a:schemeClr val="bg1"/>
                </a:solidFill>
              </a:rPr>
              <a:t> value: (default: 0.12) 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Integration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Step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Length</a:t>
            </a:r>
            <a:r>
              <a:rPr lang="fr-FR" dirty="0" smtClean="0">
                <a:solidFill>
                  <a:schemeClr val="bg1"/>
                </a:solidFill>
              </a:rPr>
              <a:t>: (default: 0.40°/mm)</a:t>
            </a:r>
          </a:p>
          <a:p>
            <a:pPr>
              <a:buFont typeface="Arial" pitchFamily="34" charset="0"/>
              <a:buChar char="•"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Stopping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Curvature</a:t>
            </a:r>
            <a:r>
              <a:rPr lang="fr-FR" dirty="0" smtClean="0">
                <a:solidFill>
                  <a:schemeClr val="bg1"/>
                </a:solidFill>
              </a:rPr>
              <a:t>: (default: 0.30mm) if the tracts have a </a:t>
            </a:r>
            <a:r>
              <a:rPr lang="fr-FR" dirty="0" err="1" smtClean="0">
                <a:solidFill>
                  <a:schemeClr val="bg1"/>
                </a:solidFill>
              </a:rPr>
              <a:t>high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curvature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may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need</a:t>
            </a:r>
            <a:r>
              <a:rPr lang="fr-FR" dirty="0" smtClean="0">
                <a:solidFill>
                  <a:schemeClr val="bg1"/>
                </a:solidFill>
              </a:rPr>
              <a:t> to </a:t>
            </a:r>
            <a:r>
              <a:rPr lang="fr-FR" dirty="0" err="1" smtClean="0">
                <a:solidFill>
                  <a:schemeClr val="bg1"/>
                </a:solidFill>
              </a:rPr>
              <a:t>lower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parameter</a:t>
            </a:r>
            <a:r>
              <a:rPr lang="fr-FR" dirty="0" smtClean="0">
                <a:solidFill>
                  <a:schemeClr val="bg1"/>
                </a:solidFill>
              </a:rPr>
              <a:t>. </a:t>
            </a:r>
            <a:r>
              <a:rPr lang="fr-FR" dirty="0" err="1" smtClean="0">
                <a:solidFill>
                  <a:schemeClr val="bg1"/>
                </a:solidFill>
              </a:rPr>
              <a:t>Otherwise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can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set </a:t>
            </a:r>
            <a:r>
              <a:rPr lang="fr-FR" dirty="0" err="1" smtClean="0">
                <a:solidFill>
                  <a:schemeClr val="bg1"/>
                </a:solidFill>
              </a:rPr>
              <a:t>higher</a:t>
            </a:r>
            <a:r>
              <a:rPr lang="fr-FR" dirty="0" smtClean="0">
                <a:solidFill>
                  <a:schemeClr val="bg1"/>
                </a:solidFill>
              </a:rPr>
              <a:t> (the </a:t>
            </a:r>
            <a:r>
              <a:rPr lang="fr-FR" dirty="0" err="1" smtClean="0">
                <a:solidFill>
                  <a:schemeClr val="bg1"/>
                </a:solidFill>
              </a:rPr>
              <a:t>tractography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take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less</a:t>
            </a:r>
            <a:r>
              <a:rPr lang="fr-FR" dirty="0" smtClean="0">
                <a:solidFill>
                  <a:schemeClr val="bg1"/>
                </a:solidFill>
              </a:rPr>
              <a:t> time), </a:t>
            </a:r>
            <a:r>
              <a:rPr lang="fr-FR" dirty="0" err="1" smtClean="0">
                <a:solidFill>
                  <a:schemeClr val="bg1"/>
                </a:solidFill>
              </a:rPr>
              <a:t>eg</a:t>
            </a:r>
            <a:r>
              <a:rPr lang="fr-FR" dirty="0" smtClean="0">
                <a:solidFill>
                  <a:schemeClr val="bg1"/>
                </a:solidFill>
              </a:rPr>
              <a:t>. 0.50 mm.</a:t>
            </a:r>
          </a:p>
          <a:p>
            <a:pPr>
              <a:buFont typeface="Arial" pitchFamily="34" charset="0"/>
              <a:buChar char="•"/>
            </a:pP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du contenu 15" descr="processing_tab 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3096" t="14695" r="28124" b="53229"/>
          <a:stretch>
            <a:fillRect/>
          </a:stretch>
        </p:blipFill>
        <p:spPr>
          <a:xfrm>
            <a:off x="1044000" y="1339200"/>
            <a:ext cx="6768000" cy="3498723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Processing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(default: 0.001): 0 </a:t>
            </a:r>
            <a:r>
              <a:rPr lang="fr-FR" dirty="0" err="1" smtClean="0">
                <a:solidFill>
                  <a:schemeClr val="bg1"/>
                </a:solidFill>
              </a:rPr>
              <a:t>means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all tracts in the </a:t>
            </a:r>
            <a:r>
              <a:rPr lang="fr-FR" dirty="0" err="1" smtClean="0">
                <a:solidFill>
                  <a:schemeClr val="bg1"/>
                </a:solidFill>
              </a:rPr>
              <a:t>grey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matter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determined</a:t>
            </a:r>
            <a:r>
              <a:rPr lang="fr-FR" dirty="0" smtClean="0">
                <a:solidFill>
                  <a:schemeClr val="bg1"/>
                </a:solidFill>
              </a:rPr>
              <a:t> by the WM </a:t>
            </a:r>
            <a:r>
              <a:rPr lang="fr-FR" dirty="0" err="1" smtClean="0">
                <a:solidFill>
                  <a:schemeClr val="bg1"/>
                </a:solidFill>
              </a:rPr>
              <a:t>mask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given</a:t>
            </a:r>
            <a:r>
              <a:rPr lang="fr-FR" dirty="0" smtClean="0">
                <a:solidFill>
                  <a:schemeClr val="bg1"/>
                </a:solidFill>
              </a:rPr>
              <a:t> or </a:t>
            </a:r>
            <a:r>
              <a:rPr lang="fr-FR" dirty="0" err="1" smtClean="0">
                <a:solidFill>
                  <a:schemeClr val="bg1"/>
                </a:solidFill>
              </a:rPr>
              <a:t>computed</a:t>
            </a:r>
            <a:r>
              <a:rPr lang="fr-FR" dirty="0" smtClean="0">
                <a:solidFill>
                  <a:schemeClr val="bg1"/>
                </a:solidFill>
              </a:rPr>
              <a:t>)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excluded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1440000" y="2348880"/>
            <a:ext cx="136815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du contenu 15" descr="processing_tab 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3096" t="14695" r="28124" b="53229"/>
          <a:stretch>
            <a:fillRect/>
          </a:stretch>
        </p:blipFill>
        <p:spPr>
          <a:xfrm>
            <a:off x="1044000" y="1339200"/>
            <a:ext cx="6768000" cy="3498723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Processing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(default: 0.6): 1 </a:t>
            </a:r>
            <a:r>
              <a:rPr lang="fr-FR" dirty="0" err="1" smtClean="0">
                <a:solidFill>
                  <a:schemeClr val="bg1"/>
                </a:solidFill>
              </a:rPr>
              <a:t>means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the tracts </a:t>
            </a:r>
            <a:r>
              <a:rPr lang="fr-FR" dirty="0" err="1" smtClean="0">
                <a:solidFill>
                  <a:schemeClr val="bg1"/>
                </a:solidFill>
              </a:rPr>
              <a:t>obtained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after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tractography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should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identical</a:t>
            </a:r>
            <a:r>
              <a:rPr lang="fr-FR" dirty="0" smtClean="0">
                <a:solidFill>
                  <a:schemeClr val="bg1"/>
                </a:solidFill>
              </a:rPr>
              <a:t> to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tracts, 0 </a:t>
            </a:r>
            <a:r>
              <a:rPr lang="fr-FR" dirty="0" err="1" smtClean="0">
                <a:solidFill>
                  <a:schemeClr val="bg1"/>
                </a:solidFill>
              </a:rPr>
              <a:t>means</a:t>
            </a:r>
            <a:r>
              <a:rPr lang="fr-FR" dirty="0" smtClean="0">
                <a:solidFill>
                  <a:schemeClr val="bg1"/>
                </a:solidFill>
              </a:rPr>
              <a:t> the tracts </a:t>
            </a:r>
            <a:r>
              <a:rPr lang="fr-FR" dirty="0" err="1" smtClean="0">
                <a:solidFill>
                  <a:schemeClr val="bg1"/>
                </a:solidFill>
              </a:rPr>
              <a:t>should</a:t>
            </a:r>
            <a:r>
              <a:rPr lang="fr-FR" dirty="0" smtClean="0">
                <a:solidFill>
                  <a:schemeClr val="bg1"/>
                </a:solidFill>
              </a:rPr>
              <a:t> not have a point in </a:t>
            </a:r>
            <a:r>
              <a:rPr lang="fr-FR" dirty="0" err="1" smtClean="0">
                <a:solidFill>
                  <a:schemeClr val="bg1"/>
                </a:solidFill>
              </a:rPr>
              <a:t>common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with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tracts.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1404000" y="3573016"/>
            <a:ext cx="136815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du contenu 15" descr="processing_tab 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3096" t="14695" r="28124" b="53229"/>
          <a:stretch>
            <a:fillRect/>
          </a:stretch>
        </p:blipFill>
        <p:spPr>
          <a:xfrm>
            <a:off x="1044000" y="1339200"/>
            <a:ext cx="6768000" cy="3498723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Processing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(default: 0.001): 0 </a:t>
            </a:r>
            <a:r>
              <a:rPr lang="fr-FR" dirty="0" err="1" smtClean="0">
                <a:solidFill>
                  <a:schemeClr val="bg1"/>
                </a:solidFill>
              </a:rPr>
              <a:t>means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all tracts in the </a:t>
            </a:r>
            <a:r>
              <a:rPr lang="fr-FR" dirty="0" err="1" smtClean="0">
                <a:solidFill>
                  <a:schemeClr val="bg1"/>
                </a:solidFill>
              </a:rPr>
              <a:t>grey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matter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determined</a:t>
            </a:r>
            <a:r>
              <a:rPr lang="fr-FR" dirty="0" smtClean="0">
                <a:solidFill>
                  <a:schemeClr val="bg1"/>
                </a:solidFill>
              </a:rPr>
              <a:t> by the WM </a:t>
            </a:r>
            <a:r>
              <a:rPr lang="fr-FR" dirty="0" err="1" smtClean="0">
                <a:solidFill>
                  <a:schemeClr val="bg1"/>
                </a:solidFill>
              </a:rPr>
              <a:t>mask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given</a:t>
            </a:r>
            <a:r>
              <a:rPr lang="fr-FR" dirty="0" smtClean="0">
                <a:solidFill>
                  <a:schemeClr val="bg1"/>
                </a:solidFill>
              </a:rPr>
              <a:t> or </a:t>
            </a:r>
            <a:r>
              <a:rPr lang="fr-FR" dirty="0" err="1" smtClean="0">
                <a:solidFill>
                  <a:schemeClr val="bg1"/>
                </a:solidFill>
              </a:rPr>
              <a:t>computed</a:t>
            </a:r>
            <a:r>
              <a:rPr lang="fr-FR" dirty="0" smtClean="0">
                <a:solidFill>
                  <a:schemeClr val="bg1"/>
                </a:solidFill>
              </a:rPr>
              <a:t>)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excluded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1475656" y="4293096"/>
            <a:ext cx="1872208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Local: </a:t>
            </a:r>
            <a:r>
              <a:rPr lang="fr-FR" dirty="0" err="1" smtClean="0">
                <a:solidFill>
                  <a:schemeClr val="bg1"/>
                </a:solidFill>
              </a:rPr>
              <a:t>run</a:t>
            </a:r>
            <a:r>
              <a:rPr lang="fr-FR" dirty="0" smtClean="0">
                <a:solidFill>
                  <a:schemeClr val="bg1"/>
                </a:solidFill>
              </a:rPr>
              <a:t> on </a:t>
            </a:r>
            <a:r>
              <a:rPr lang="fr-FR" dirty="0" err="1" smtClean="0">
                <a:solidFill>
                  <a:schemeClr val="bg1"/>
                </a:solidFill>
              </a:rPr>
              <a:t>your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own</a:t>
            </a:r>
            <a:r>
              <a:rPr lang="fr-FR" dirty="0" smtClean="0">
                <a:solidFill>
                  <a:schemeClr val="bg1"/>
                </a:solidFill>
              </a:rPr>
              <a:t> machine.</a:t>
            </a:r>
            <a:br>
              <a:rPr lang="fr-FR" dirty="0" smtClean="0">
                <a:solidFill>
                  <a:schemeClr val="bg1"/>
                </a:solidFill>
              </a:rPr>
            </a:br>
            <a:endParaRPr lang="fr-FR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Killdevil</a:t>
            </a:r>
            <a:r>
              <a:rPr lang="fr-FR" dirty="0" smtClean="0">
                <a:solidFill>
                  <a:schemeClr val="bg1"/>
                </a:solidFill>
              </a:rPr>
              <a:t>: </a:t>
            </a:r>
            <a:r>
              <a:rPr lang="fr-FR" dirty="0" err="1" smtClean="0">
                <a:solidFill>
                  <a:schemeClr val="bg1"/>
                </a:solidFill>
              </a:rPr>
              <a:t>run</a:t>
            </a:r>
            <a:r>
              <a:rPr lang="fr-FR" dirty="0" smtClean="0">
                <a:solidFill>
                  <a:schemeClr val="bg1"/>
                </a:solidFill>
              </a:rPr>
              <a:t> on the </a:t>
            </a:r>
            <a:r>
              <a:rPr lang="fr-FR" dirty="0" err="1" smtClean="0">
                <a:solidFill>
                  <a:schemeClr val="bg1"/>
                </a:solidFill>
              </a:rPr>
              <a:t>killdevil</a:t>
            </a:r>
            <a:r>
              <a:rPr lang="fr-FR" dirty="0" smtClean="0">
                <a:solidFill>
                  <a:schemeClr val="bg1"/>
                </a:solidFill>
              </a:rPr>
              <a:t> cluster.</a:t>
            </a:r>
          </a:p>
        </p:txBody>
      </p:sp>
      <p:pic>
        <p:nvPicPr>
          <p:cNvPr id="6" name="Image 5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8" name="Image 7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52936"/>
            <a:ext cx="6768000" cy="1603034"/>
          </a:xfrm>
          <a:prstGeom prst="rect">
            <a:avLst/>
          </a:prstGeom>
        </p:spPr>
      </p:pic>
      <p:pic>
        <p:nvPicPr>
          <p:cNvPr id="9" name="Image 8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2" name="Image 11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204864"/>
            <a:ext cx="6768000" cy="676800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1187624" y="1454400"/>
            <a:ext cx="1728192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(</a:t>
            </a:r>
            <a:r>
              <a:rPr lang="fr-FR" dirty="0" err="1" smtClean="0">
                <a:solidFill>
                  <a:schemeClr val="bg1"/>
                </a:solidFill>
              </a:rPr>
              <a:t>only</a:t>
            </a:r>
            <a:r>
              <a:rPr lang="fr-FR" dirty="0" smtClean="0">
                <a:solidFill>
                  <a:schemeClr val="bg1"/>
                </a:solidFill>
              </a:rPr>
              <a:t> on local, on </a:t>
            </a:r>
            <a:r>
              <a:rPr lang="fr-FR" dirty="0" err="1" smtClean="0">
                <a:solidFill>
                  <a:schemeClr val="bg1"/>
                </a:solidFill>
              </a:rPr>
              <a:t>killdevil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it’s</a:t>
            </a:r>
            <a:r>
              <a:rPr lang="fr-FR" dirty="0" smtClean="0">
                <a:solidFill>
                  <a:schemeClr val="bg1"/>
                </a:solidFill>
              </a:rPr>
              <a:t> set by default to the maximum value).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err="1" smtClean="0">
                <a:solidFill>
                  <a:schemeClr val="bg1"/>
                </a:solidFill>
              </a:rPr>
              <a:t>Careful</a:t>
            </a:r>
            <a:r>
              <a:rPr lang="fr-FR" dirty="0" smtClean="0">
                <a:solidFill>
                  <a:schemeClr val="bg1"/>
                </a:solidFill>
              </a:rPr>
              <a:t> not to set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too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high</a:t>
            </a:r>
            <a:r>
              <a:rPr lang="fr-FR" dirty="0" smtClean="0">
                <a:solidFill>
                  <a:schemeClr val="bg1"/>
                </a:solidFill>
              </a:rPr>
              <a:t> to </a:t>
            </a:r>
            <a:r>
              <a:rPr lang="fr-FR" dirty="0" err="1" smtClean="0">
                <a:solidFill>
                  <a:schemeClr val="bg1"/>
                </a:solidFill>
              </a:rPr>
              <a:t>avoid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freezing</a:t>
            </a:r>
            <a:r>
              <a:rPr lang="fr-FR" dirty="0" smtClean="0">
                <a:solidFill>
                  <a:schemeClr val="bg1"/>
                </a:solidFill>
              </a:rPr>
              <a:t> the system.</a:t>
            </a:r>
          </a:p>
        </p:txBody>
      </p:sp>
      <p:pic>
        <p:nvPicPr>
          <p:cNvPr id="6" name="Image 5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8" name="Image 7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52936"/>
            <a:ext cx="6768000" cy="1603034"/>
          </a:xfrm>
          <a:prstGeom prst="rect">
            <a:avLst/>
          </a:prstGeom>
        </p:spPr>
      </p:pic>
      <p:pic>
        <p:nvPicPr>
          <p:cNvPr id="9" name="Image 8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2" name="Image 11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204864"/>
            <a:ext cx="6768000" cy="676800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3779912" y="1454400"/>
            <a:ext cx="2232248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7232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Log </a:t>
            </a:r>
            <a:r>
              <a:rPr lang="fr-FR" dirty="0" err="1" smtClean="0">
                <a:solidFill>
                  <a:schemeClr val="bg1"/>
                </a:solidFill>
              </a:rPr>
              <a:t>window</a:t>
            </a:r>
            <a:r>
              <a:rPr lang="fr-FR" dirty="0" smtClean="0">
                <a:solidFill>
                  <a:schemeClr val="bg1"/>
                </a:solidFill>
              </a:rPr>
              <a:t>: It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display information </a:t>
            </a:r>
            <a:r>
              <a:rPr lang="fr-FR" dirty="0" err="1" smtClean="0">
                <a:solidFill>
                  <a:schemeClr val="bg1"/>
                </a:solidFill>
              </a:rPr>
              <a:t>concerning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when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is</a:t>
            </a:r>
            <a:r>
              <a:rPr lang="fr-FR" dirty="0" smtClean="0">
                <a:solidFill>
                  <a:schemeClr val="bg1"/>
                </a:solidFill>
              </a:rPr>
              <a:t> running. 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(</a:t>
            </a:r>
            <a:r>
              <a:rPr lang="fr-FR" dirty="0" err="1" smtClean="0">
                <a:solidFill>
                  <a:schemeClr val="bg1"/>
                </a:solidFill>
              </a:rPr>
              <a:t>Notably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display </a:t>
            </a:r>
            <a:r>
              <a:rPr lang="fr-FR" dirty="0" err="1" smtClean="0">
                <a:solidFill>
                  <a:schemeClr val="bg1"/>
                </a:solidFill>
              </a:rPr>
              <a:t>which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step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processed</a:t>
            </a:r>
            <a:r>
              <a:rPr lang="fr-FR" dirty="0" smtClean="0">
                <a:solidFill>
                  <a:schemeClr val="bg1"/>
                </a:solidFill>
              </a:rPr>
              <a:t>: registration, </a:t>
            </a:r>
            <a:r>
              <a:rPr lang="fr-FR" dirty="0" err="1" smtClean="0">
                <a:solidFill>
                  <a:schemeClr val="bg1"/>
                </a:solidFill>
              </a:rPr>
              <a:t>mask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creation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tractography</a:t>
            </a:r>
            <a:r>
              <a:rPr lang="fr-FR" dirty="0" smtClean="0">
                <a:solidFill>
                  <a:schemeClr val="bg1"/>
                </a:solidFill>
              </a:rPr>
              <a:t> label </a:t>
            </a:r>
            <a:r>
              <a:rPr lang="fr-FR" dirty="0" err="1" smtClean="0">
                <a:solidFill>
                  <a:schemeClr val="bg1"/>
                </a:solidFill>
              </a:rPr>
              <a:t>map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seeding</a:t>
            </a:r>
            <a:r>
              <a:rPr lang="fr-FR" dirty="0" smtClean="0">
                <a:solidFill>
                  <a:schemeClr val="bg1"/>
                </a:solidFill>
              </a:rPr>
              <a:t>, post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) </a:t>
            </a:r>
          </a:p>
        </p:txBody>
      </p:sp>
      <p:pic>
        <p:nvPicPr>
          <p:cNvPr id="6" name="Image 5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8" name="Image 7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34078"/>
            <a:ext cx="6768000" cy="1603034"/>
          </a:xfrm>
          <a:prstGeom prst="rect">
            <a:avLst/>
          </a:prstGeom>
        </p:spPr>
      </p:pic>
      <p:pic>
        <p:nvPicPr>
          <p:cNvPr id="9" name="Image 8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2" name="Image 11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160000"/>
            <a:ext cx="6768000" cy="676800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971600" y="1988840"/>
            <a:ext cx="6840760" cy="936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11" name="Image 10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34078"/>
            <a:ext cx="6768000" cy="1603034"/>
          </a:xfrm>
          <a:prstGeom prst="rect">
            <a:avLst/>
          </a:prstGeom>
        </p:spPr>
      </p:pic>
      <p:pic>
        <p:nvPicPr>
          <p:cNvPr id="14" name="Image 13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5" name="Image 14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160000"/>
            <a:ext cx="6768000" cy="6768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Max </a:t>
            </a:r>
            <a:r>
              <a:rPr lang="fr-FR" dirty="0" err="1" smtClean="0">
                <a:solidFill>
                  <a:schemeClr val="bg1"/>
                </a:solidFill>
              </a:rPr>
              <a:t>memory</a:t>
            </a:r>
            <a:r>
              <a:rPr lang="fr-FR" dirty="0" smtClean="0">
                <a:solidFill>
                  <a:schemeClr val="bg1"/>
                </a:solidFill>
              </a:rPr>
              <a:t> usage (registration): max </a:t>
            </a:r>
            <a:r>
              <a:rPr lang="fr-FR" dirty="0" err="1" smtClean="0">
                <a:solidFill>
                  <a:schemeClr val="bg1"/>
                </a:solidFill>
              </a:rPr>
              <a:t>amount</a:t>
            </a:r>
            <a:r>
              <a:rPr lang="fr-FR" dirty="0" smtClean="0">
                <a:solidFill>
                  <a:schemeClr val="bg1"/>
                </a:solidFill>
              </a:rPr>
              <a:t> of </a:t>
            </a:r>
            <a:r>
              <a:rPr lang="fr-FR" dirty="0" err="1" smtClean="0">
                <a:solidFill>
                  <a:schemeClr val="bg1"/>
                </a:solidFill>
              </a:rPr>
              <a:t>memory</a:t>
            </a:r>
            <a:r>
              <a:rPr lang="fr-FR" dirty="0" smtClean="0">
                <a:solidFill>
                  <a:schemeClr val="bg1"/>
                </a:solidFill>
              </a:rPr>
              <a:t> in Gb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the registration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(ANTS, </a:t>
            </a:r>
            <a:r>
              <a:rPr lang="fr-FR" dirty="0" err="1" smtClean="0">
                <a:solidFill>
                  <a:schemeClr val="bg1"/>
                </a:solidFill>
              </a:rPr>
              <a:t>launched</a:t>
            </a:r>
            <a:r>
              <a:rPr lang="fr-FR" dirty="0" smtClean="0">
                <a:solidFill>
                  <a:schemeClr val="bg1"/>
                </a:solidFill>
              </a:rPr>
              <a:t> by DTI-Reg)  </a:t>
            </a:r>
            <a:r>
              <a:rPr lang="fr-FR" dirty="0" err="1" smtClean="0">
                <a:solidFill>
                  <a:schemeClr val="bg1"/>
                </a:solidFill>
              </a:rPr>
              <a:t>can</a:t>
            </a:r>
            <a:r>
              <a:rPr lang="fr-FR" dirty="0" smtClean="0">
                <a:solidFill>
                  <a:schemeClr val="bg1"/>
                </a:solidFill>
              </a:rPr>
              <a:t> use. (default: 4Gb)</a:t>
            </a:r>
          </a:p>
        </p:txBody>
      </p:sp>
      <p:sp>
        <p:nvSpPr>
          <p:cNvPr id="13" name="Ellipse 12"/>
          <p:cNvSpPr/>
          <p:nvPr/>
        </p:nvSpPr>
        <p:spPr>
          <a:xfrm>
            <a:off x="1187624" y="2996952"/>
            <a:ext cx="201622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Number</a:t>
            </a:r>
            <a:r>
              <a:rPr lang="fr-FR" dirty="0" smtClean="0">
                <a:solidFill>
                  <a:schemeClr val="bg1"/>
                </a:solidFill>
              </a:rPr>
              <a:t> of threads (registration): A </a:t>
            </a:r>
            <a:r>
              <a:rPr lang="fr-FR" dirty="0" err="1" smtClean="0">
                <a:solidFill>
                  <a:schemeClr val="bg1"/>
                </a:solidFill>
              </a:rPr>
              <a:t>high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number</a:t>
            </a:r>
            <a:r>
              <a:rPr lang="fr-FR" dirty="0" smtClean="0">
                <a:solidFill>
                  <a:schemeClr val="bg1"/>
                </a:solidFill>
              </a:rPr>
              <a:t> of threads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make</a:t>
            </a:r>
            <a:r>
              <a:rPr lang="fr-FR" dirty="0" smtClean="0">
                <a:solidFill>
                  <a:schemeClr val="bg1"/>
                </a:solidFill>
              </a:rPr>
              <a:t> the registration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faster</a:t>
            </a:r>
            <a:r>
              <a:rPr lang="fr-FR" dirty="0" smtClean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6" name="Image 5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8" name="Image 7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34078"/>
            <a:ext cx="6768000" cy="1603034"/>
          </a:xfrm>
          <a:prstGeom prst="rect">
            <a:avLst/>
          </a:prstGeom>
        </p:spPr>
      </p:pic>
      <p:pic>
        <p:nvPicPr>
          <p:cNvPr id="9" name="Image 8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2" name="Image 11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160000"/>
            <a:ext cx="6768000" cy="676800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4572000" y="2996952"/>
            <a:ext cx="1440160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Nb of GB per tract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: Max </a:t>
            </a:r>
            <a:r>
              <a:rPr lang="fr-FR" dirty="0" err="1" smtClean="0">
                <a:solidFill>
                  <a:schemeClr val="bg1"/>
                </a:solidFill>
              </a:rPr>
              <a:t>amount</a:t>
            </a:r>
            <a:r>
              <a:rPr lang="fr-FR" dirty="0" smtClean="0">
                <a:solidFill>
                  <a:schemeClr val="bg1"/>
                </a:solidFill>
              </a:rPr>
              <a:t> of </a:t>
            </a:r>
            <a:r>
              <a:rPr lang="fr-FR" dirty="0" err="1" smtClean="0">
                <a:solidFill>
                  <a:schemeClr val="bg1"/>
                </a:solidFill>
              </a:rPr>
              <a:t>memory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allocated</a:t>
            </a:r>
            <a:r>
              <a:rPr lang="fr-FR" dirty="0" smtClean="0">
                <a:solidFill>
                  <a:schemeClr val="bg1"/>
                </a:solidFill>
              </a:rPr>
              <a:t> for </a:t>
            </a:r>
            <a:r>
              <a:rPr lang="fr-FR" dirty="0" err="1" smtClean="0">
                <a:solidFill>
                  <a:schemeClr val="bg1"/>
                </a:solidFill>
              </a:rPr>
              <a:t>each</a:t>
            </a:r>
            <a:r>
              <a:rPr lang="fr-FR" dirty="0" smtClean="0">
                <a:solidFill>
                  <a:schemeClr val="bg1"/>
                </a:solidFill>
              </a:rPr>
              <a:t> tract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. </a:t>
            </a:r>
          </a:p>
          <a:p>
            <a:r>
              <a:rPr lang="fr-FR" dirty="0" err="1" smtClean="0">
                <a:solidFill>
                  <a:schemeClr val="bg1"/>
                </a:solidFill>
              </a:rPr>
              <a:t>Careful</a:t>
            </a:r>
            <a:r>
              <a:rPr lang="fr-FR" dirty="0" smtClean="0">
                <a:solidFill>
                  <a:schemeClr val="bg1"/>
                </a:solidFill>
              </a:rPr>
              <a:t> not to </a:t>
            </a:r>
            <a:r>
              <a:rPr lang="fr-FR" dirty="0" err="1" smtClean="0">
                <a:solidFill>
                  <a:schemeClr val="bg1"/>
                </a:solidFill>
              </a:rPr>
              <a:t>allocate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too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high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when</a:t>
            </a:r>
            <a:r>
              <a:rPr lang="fr-FR" dirty="0" smtClean="0">
                <a:solidFill>
                  <a:schemeClr val="bg1"/>
                </a:solidFill>
              </a:rPr>
              <a:t> running on </a:t>
            </a:r>
            <a:r>
              <a:rPr lang="fr-FR" dirty="0" err="1" smtClean="0">
                <a:solidFill>
                  <a:schemeClr val="bg1"/>
                </a:solidFill>
              </a:rPr>
              <a:t>killdevil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" name="Image 5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8" name="Image 7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34078"/>
            <a:ext cx="6768000" cy="1603034"/>
          </a:xfrm>
          <a:prstGeom prst="rect">
            <a:avLst/>
          </a:prstGeom>
        </p:spPr>
      </p:pic>
      <p:pic>
        <p:nvPicPr>
          <p:cNvPr id="9" name="Image 8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2" name="Image 11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160000"/>
            <a:ext cx="6768000" cy="676800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1187624" y="3573016"/>
            <a:ext cx="201622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Nb of threads/tract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: A </a:t>
            </a:r>
            <a:r>
              <a:rPr lang="fr-FR" dirty="0" err="1" smtClean="0">
                <a:solidFill>
                  <a:schemeClr val="bg1"/>
                </a:solidFill>
              </a:rPr>
              <a:t>high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number</a:t>
            </a:r>
            <a:r>
              <a:rPr lang="fr-FR" dirty="0" smtClean="0">
                <a:solidFill>
                  <a:schemeClr val="bg1"/>
                </a:solidFill>
              </a:rPr>
              <a:t> of threads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make</a:t>
            </a:r>
            <a:r>
              <a:rPr lang="fr-FR" dirty="0" smtClean="0">
                <a:solidFill>
                  <a:schemeClr val="bg1"/>
                </a:solidFill>
              </a:rPr>
              <a:t> the tract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faster</a:t>
            </a:r>
            <a:r>
              <a:rPr lang="fr-FR" dirty="0" smtClean="0">
                <a:solidFill>
                  <a:schemeClr val="bg1"/>
                </a:solidFill>
              </a:rPr>
              <a:t>. 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err="1" smtClean="0">
                <a:solidFill>
                  <a:schemeClr val="bg1"/>
                </a:solidFill>
              </a:rPr>
              <a:t>Careful</a:t>
            </a:r>
            <a:r>
              <a:rPr lang="fr-FR" dirty="0" smtClean="0">
                <a:solidFill>
                  <a:schemeClr val="bg1"/>
                </a:solidFill>
              </a:rPr>
              <a:t> not to </a:t>
            </a:r>
            <a:r>
              <a:rPr lang="fr-FR" dirty="0" err="1" smtClean="0">
                <a:solidFill>
                  <a:schemeClr val="bg1"/>
                </a:solidFill>
              </a:rPr>
              <a:t>allocate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too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high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when</a:t>
            </a:r>
            <a:r>
              <a:rPr lang="fr-FR" dirty="0" smtClean="0">
                <a:solidFill>
                  <a:schemeClr val="bg1"/>
                </a:solidFill>
              </a:rPr>
              <a:t> running on </a:t>
            </a:r>
            <a:r>
              <a:rPr lang="fr-FR" dirty="0" err="1" smtClean="0">
                <a:solidFill>
                  <a:schemeClr val="bg1"/>
                </a:solidFill>
              </a:rPr>
              <a:t>killdevil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" name="Image 5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8" name="Image 7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34078"/>
            <a:ext cx="6768000" cy="1603034"/>
          </a:xfrm>
          <a:prstGeom prst="rect">
            <a:avLst/>
          </a:prstGeom>
        </p:spPr>
      </p:pic>
      <p:pic>
        <p:nvPicPr>
          <p:cNvPr id="9" name="Image 8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2" name="Image 11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160000"/>
            <a:ext cx="6768000" cy="676800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4283968" y="3573016"/>
            <a:ext cx="201622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Execution</a:t>
            </a:r>
            <a:r>
              <a:rPr lang="fr-FR" dirty="0" smtClean="0">
                <a:solidFill>
                  <a:schemeClr val="bg1"/>
                </a:solidFill>
              </a:rPr>
              <a:t> tab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551880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Once all the </a:t>
            </a:r>
            <a:r>
              <a:rPr lang="fr-FR" dirty="0" err="1" smtClean="0">
                <a:solidFill>
                  <a:schemeClr val="bg1"/>
                </a:solidFill>
              </a:rPr>
              <a:t>parameters</a:t>
            </a:r>
            <a:r>
              <a:rPr lang="fr-FR" dirty="0" smtClean="0">
                <a:solidFill>
                  <a:schemeClr val="bg1"/>
                </a:solidFill>
              </a:rPr>
              <a:t> are set, click on </a:t>
            </a:r>
            <a:r>
              <a:rPr lang="fr-FR" dirty="0" err="1" smtClean="0">
                <a:solidFill>
                  <a:schemeClr val="bg1"/>
                </a:solidFill>
              </a:rPr>
              <a:t>run</a:t>
            </a:r>
            <a:r>
              <a:rPr lang="fr-FR" dirty="0" smtClean="0">
                <a:solidFill>
                  <a:schemeClr val="bg1"/>
                </a:solidFill>
              </a:rPr>
              <a:t> pipeline to </a:t>
            </a:r>
            <a:r>
              <a:rPr lang="fr-FR" dirty="0" err="1" smtClean="0">
                <a:solidFill>
                  <a:schemeClr val="bg1"/>
                </a:solidFill>
              </a:rPr>
              <a:t>start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. It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take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some</a:t>
            </a:r>
            <a:r>
              <a:rPr lang="fr-FR" dirty="0" smtClean="0">
                <a:solidFill>
                  <a:schemeClr val="bg1"/>
                </a:solidFill>
              </a:rPr>
              <a:t> time,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can</a:t>
            </a:r>
            <a:r>
              <a:rPr lang="fr-FR" dirty="0" smtClean="0">
                <a:solidFill>
                  <a:schemeClr val="bg1"/>
                </a:solidFill>
              </a:rPr>
              <a:t> close the </a:t>
            </a:r>
            <a:r>
              <a:rPr lang="fr-FR" dirty="0" err="1" smtClean="0">
                <a:solidFill>
                  <a:schemeClr val="bg1"/>
                </a:solidFill>
              </a:rPr>
              <a:t>window</a:t>
            </a:r>
            <a:r>
              <a:rPr lang="fr-FR" dirty="0" smtClean="0">
                <a:solidFill>
                  <a:schemeClr val="bg1"/>
                </a:solidFill>
              </a:rPr>
              <a:t> and let the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run</a:t>
            </a:r>
            <a:r>
              <a:rPr lang="fr-FR" dirty="0" smtClean="0">
                <a:solidFill>
                  <a:schemeClr val="bg1"/>
                </a:solidFill>
              </a:rPr>
              <a:t> (click no </a:t>
            </a:r>
            <a:r>
              <a:rPr lang="fr-FR" dirty="0" err="1" smtClean="0">
                <a:solidFill>
                  <a:schemeClr val="bg1"/>
                </a:solidFill>
              </a:rPr>
              <a:t>when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asked</a:t>
            </a:r>
            <a:r>
              <a:rPr lang="fr-FR" dirty="0" smtClean="0">
                <a:solidFill>
                  <a:schemeClr val="bg1"/>
                </a:solidFill>
              </a:rPr>
              <a:t> if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want</a:t>
            </a:r>
            <a:r>
              <a:rPr lang="fr-FR" dirty="0" smtClean="0">
                <a:solidFill>
                  <a:schemeClr val="bg1"/>
                </a:solidFill>
              </a:rPr>
              <a:t> to </a:t>
            </a:r>
            <a:r>
              <a:rPr lang="fr-FR" dirty="0" err="1" smtClean="0">
                <a:solidFill>
                  <a:schemeClr val="bg1"/>
                </a:solidFill>
              </a:rPr>
              <a:t>kill</a:t>
            </a:r>
            <a:r>
              <a:rPr lang="fr-FR" dirty="0" smtClean="0">
                <a:solidFill>
                  <a:schemeClr val="bg1"/>
                </a:solidFill>
              </a:rPr>
              <a:t> all the </a:t>
            </a:r>
            <a:r>
              <a:rPr lang="fr-FR" dirty="0" err="1" smtClean="0">
                <a:solidFill>
                  <a:schemeClr val="bg1"/>
                </a:solidFill>
              </a:rPr>
              <a:t>processes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6" name="Image 5" descr="execution_tab.png"/>
          <p:cNvPicPr>
            <a:picLocks noChangeAspect="1"/>
          </p:cNvPicPr>
          <p:nvPr/>
        </p:nvPicPr>
        <p:blipFill>
          <a:blip r:embed="rId2" cstate="print"/>
          <a:srcRect l="28771" t="21021" r="34280" b="73067"/>
          <a:stretch>
            <a:fillRect/>
          </a:stretch>
        </p:blipFill>
        <p:spPr>
          <a:xfrm>
            <a:off x="1044000" y="1339200"/>
            <a:ext cx="6768000" cy="676800"/>
          </a:xfrm>
          <a:prstGeom prst="rect">
            <a:avLst/>
          </a:prstGeom>
        </p:spPr>
      </p:pic>
      <p:pic>
        <p:nvPicPr>
          <p:cNvPr id="8" name="Image 7" descr="execution_tab.png"/>
          <p:cNvPicPr>
            <a:picLocks noChangeAspect="1"/>
          </p:cNvPicPr>
          <p:nvPr/>
        </p:nvPicPr>
        <p:blipFill>
          <a:blip r:embed="rId2" cstate="print"/>
          <a:srcRect l="28771" t="63718" r="34280" b="22280"/>
          <a:stretch>
            <a:fillRect/>
          </a:stretch>
        </p:blipFill>
        <p:spPr>
          <a:xfrm>
            <a:off x="1044000" y="2834078"/>
            <a:ext cx="6768000" cy="1603034"/>
          </a:xfrm>
          <a:prstGeom prst="rect">
            <a:avLst/>
          </a:prstGeom>
        </p:spPr>
      </p:pic>
      <p:pic>
        <p:nvPicPr>
          <p:cNvPr id="9" name="Image 8" descr="execution_tab.png"/>
          <p:cNvPicPr>
            <a:picLocks noChangeAspect="1"/>
          </p:cNvPicPr>
          <p:nvPr/>
        </p:nvPicPr>
        <p:blipFill>
          <a:blip r:embed="rId2" cstate="print"/>
          <a:srcRect l="28771" t="25619" r="34280" b="71754"/>
          <a:stretch>
            <a:fillRect/>
          </a:stretch>
        </p:blipFill>
        <p:spPr>
          <a:xfrm>
            <a:off x="1044000" y="1916832"/>
            <a:ext cx="6768000" cy="300800"/>
          </a:xfrm>
          <a:prstGeom prst="rect">
            <a:avLst/>
          </a:prstGeom>
        </p:spPr>
      </p:pic>
      <p:pic>
        <p:nvPicPr>
          <p:cNvPr id="12" name="Image 11" descr="execution_tab.png"/>
          <p:cNvPicPr>
            <a:picLocks noChangeAspect="1"/>
          </p:cNvPicPr>
          <p:nvPr/>
        </p:nvPicPr>
        <p:blipFill>
          <a:blip r:embed="rId2" cstate="print"/>
          <a:srcRect l="28771" t="57806" r="34280" b="36282"/>
          <a:stretch>
            <a:fillRect/>
          </a:stretch>
        </p:blipFill>
        <p:spPr>
          <a:xfrm>
            <a:off x="1044000" y="2160000"/>
            <a:ext cx="6768000" cy="676800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755576" y="4005064"/>
            <a:ext cx="3240360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Output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4 </a:t>
            </a:r>
            <a:r>
              <a:rPr lang="fr-FR" dirty="0" err="1" smtClean="0">
                <a:solidFill>
                  <a:schemeClr val="bg1"/>
                </a:solidFill>
              </a:rPr>
              <a:t>folders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created</a:t>
            </a:r>
            <a:r>
              <a:rPr lang="fr-FR" dirty="0" smtClean="0">
                <a:solidFill>
                  <a:schemeClr val="bg1"/>
                </a:solidFill>
              </a:rPr>
              <a:t> in the output directory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specified</a:t>
            </a:r>
            <a:r>
              <a:rPr lang="fr-FR" dirty="0" smtClean="0">
                <a:solidFill>
                  <a:schemeClr val="bg1"/>
                </a:solidFill>
              </a:rPr>
              <a:t> in the input tab: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1. Registration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2. </a:t>
            </a:r>
            <a:r>
              <a:rPr lang="fr-FR" dirty="0" err="1" smtClean="0">
                <a:solidFill>
                  <a:schemeClr val="bg1"/>
                </a:solidFill>
              </a:rPr>
              <a:t>MaskCreation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3.</a:t>
            </a:r>
            <a:r>
              <a:rPr lang="fr-FR" dirty="0" err="1" smtClean="0">
                <a:solidFill>
                  <a:schemeClr val="bg1"/>
                </a:solidFill>
              </a:rPr>
              <a:t>PostProcess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Script</a:t>
            </a:r>
          </a:p>
          <a:p>
            <a:pPr>
              <a:buNone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fr-FR" dirty="0" smtClean="0">
                <a:solidFill>
                  <a:schemeClr val="bg1"/>
                </a:solidFill>
              </a:rPr>
              <a:t>A file </a:t>
            </a:r>
            <a:r>
              <a:rPr lang="fr-FR" dirty="0" err="1" smtClean="0">
                <a:solidFill>
                  <a:schemeClr val="bg1"/>
                </a:solidFill>
              </a:rPr>
              <a:t>called</a:t>
            </a:r>
            <a:r>
              <a:rPr lang="fr-FR" dirty="0" smtClean="0">
                <a:solidFill>
                  <a:schemeClr val="bg1"/>
                </a:solidFill>
              </a:rPr>
              <a:t> Output.log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contain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what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was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written</a:t>
            </a:r>
            <a:r>
              <a:rPr lang="fr-FR" dirty="0" smtClean="0">
                <a:solidFill>
                  <a:schemeClr val="bg1"/>
                </a:solidFill>
              </a:rPr>
              <a:t> in the log </a:t>
            </a:r>
            <a:r>
              <a:rPr lang="fr-FR" dirty="0" err="1" smtClean="0">
                <a:solidFill>
                  <a:schemeClr val="bg1"/>
                </a:solidFill>
              </a:rPr>
              <a:t>window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Output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1.Registration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It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contain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displacement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field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under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name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displacementField.nrrd</a:t>
            </a:r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2.</a:t>
            </a:r>
            <a:r>
              <a:rPr lang="fr-FR" dirty="0" err="1" smtClean="0">
                <a:solidFill>
                  <a:schemeClr val="bg1"/>
                </a:solidFill>
              </a:rPr>
              <a:t>MaskCreation</a:t>
            </a: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err="1" smtClean="0">
                <a:solidFill>
                  <a:schemeClr val="bg1"/>
                </a:solidFill>
              </a:rPr>
              <a:t>FAimage.nrrd</a:t>
            </a:r>
            <a:r>
              <a:rPr lang="fr-FR" dirty="0" smtClean="0">
                <a:solidFill>
                  <a:schemeClr val="bg1"/>
                </a:solidFill>
              </a:rPr>
              <a:t> and </a:t>
            </a:r>
            <a:r>
              <a:rPr lang="fr-FR" dirty="0" err="1" smtClean="0">
                <a:solidFill>
                  <a:schemeClr val="bg1"/>
                </a:solidFill>
              </a:rPr>
              <a:t>MDimage.nrrd</a:t>
            </a:r>
            <a:r>
              <a:rPr lang="fr-FR" dirty="0" smtClean="0">
                <a:solidFill>
                  <a:schemeClr val="bg1"/>
                </a:solidFill>
              </a:rPr>
              <a:t> are the FA/MD of the input DTI Image (</a:t>
            </a:r>
            <a:r>
              <a:rPr lang="fr-FR" dirty="0" err="1" smtClean="0">
                <a:solidFill>
                  <a:schemeClr val="bg1"/>
                </a:solidFill>
              </a:rPr>
              <a:t>obtained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using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dtiprocess</a:t>
            </a:r>
            <a:r>
              <a:rPr lang="fr-FR" dirty="0" smtClean="0">
                <a:solidFill>
                  <a:schemeClr val="bg1"/>
                </a:solidFill>
              </a:rPr>
              <a:t>)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err="1" smtClean="0">
                <a:solidFill>
                  <a:schemeClr val="bg1"/>
                </a:solidFill>
              </a:rPr>
              <a:t>brainskull.nrrd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is</a:t>
            </a:r>
            <a:r>
              <a:rPr lang="fr-FR" dirty="0" smtClean="0">
                <a:solidFill>
                  <a:schemeClr val="bg1"/>
                </a:solidFill>
              </a:rPr>
              <a:t> a </a:t>
            </a:r>
            <a:r>
              <a:rPr lang="fr-FR" dirty="0" err="1" smtClean="0">
                <a:solidFill>
                  <a:schemeClr val="bg1"/>
                </a:solidFill>
              </a:rPr>
              <a:t>temporary</a:t>
            </a:r>
            <a:r>
              <a:rPr lang="fr-FR" dirty="0" smtClean="0">
                <a:solidFill>
                  <a:schemeClr val="bg1"/>
                </a:solidFill>
              </a:rPr>
              <a:t> file </a:t>
            </a:r>
            <a:r>
              <a:rPr lang="fr-FR" dirty="0" err="1" smtClean="0">
                <a:solidFill>
                  <a:schemeClr val="bg1"/>
                </a:solidFill>
              </a:rPr>
              <a:t>generated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when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computing</a:t>
            </a:r>
            <a:r>
              <a:rPr lang="fr-FR" dirty="0" smtClean="0">
                <a:solidFill>
                  <a:schemeClr val="bg1"/>
                </a:solidFill>
              </a:rPr>
              <a:t> the CSF </a:t>
            </a:r>
            <a:r>
              <a:rPr lang="fr-FR" dirty="0" err="1" smtClean="0">
                <a:solidFill>
                  <a:schemeClr val="bg1"/>
                </a:solidFill>
              </a:rPr>
              <a:t>mask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The </a:t>
            </a:r>
            <a:r>
              <a:rPr lang="fr-FR" dirty="0" err="1" smtClean="0">
                <a:solidFill>
                  <a:schemeClr val="bg1"/>
                </a:solidFill>
              </a:rPr>
              <a:t>masks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generated</a:t>
            </a:r>
            <a:r>
              <a:rPr lang="fr-FR" dirty="0" smtClean="0">
                <a:solidFill>
                  <a:schemeClr val="bg1"/>
                </a:solidFill>
              </a:rPr>
              <a:t> and </a:t>
            </a:r>
            <a:r>
              <a:rPr lang="fr-FR" dirty="0" err="1" smtClean="0">
                <a:solidFill>
                  <a:schemeClr val="bg1"/>
                </a:solidFill>
              </a:rPr>
              <a:t>used</a:t>
            </a:r>
            <a:r>
              <a:rPr lang="fr-FR" dirty="0" smtClean="0">
                <a:solidFill>
                  <a:schemeClr val="bg1"/>
                </a:solidFill>
              </a:rPr>
              <a:t> for computation are </a:t>
            </a:r>
            <a:r>
              <a:rPr lang="fr-FR" dirty="0" err="1" smtClean="0">
                <a:solidFill>
                  <a:schemeClr val="bg1"/>
                </a:solidFill>
              </a:rPr>
              <a:t>called</a:t>
            </a:r>
            <a:r>
              <a:rPr lang="fr-FR" dirty="0" smtClean="0">
                <a:solidFill>
                  <a:schemeClr val="bg1"/>
                </a:solidFill>
              </a:rPr>
              <a:t>: </a:t>
            </a:r>
            <a:r>
              <a:rPr lang="fr-FR" dirty="0" err="1" smtClean="0">
                <a:solidFill>
                  <a:schemeClr val="bg1"/>
                </a:solidFill>
              </a:rPr>
              <a:t>WMmask.nrrd</a:t>
            </a:r>
            <a:r>
              <a:rPr lang="fr-FR" dirty="0" smtClean="0">
                <a:solidFill>
                  <a:schemeClr val="bg1"/>
                </a:solidFill>
              </a:rPr>
              <a:t> and </a:t>
            </a:r>
            <a:r>
              <a:rPr lang="fr-FR" dirty="0" err="1" smtClean="0">
                <a:solidFill>
                  <a:schemeClr val="bg1"/>
                </a:solidFill>
              </a:rPr>
              <a:t>MDmask.nrrd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err="1" smtClean="0">
                <a:solidFill>
                  <a:schemeClr val="bg1"/>
                </a:solidFill>
              </a:rPr>
              <a:t>upsampledImage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generated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at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same</a:t>
            </a:r>
            <a:r>
              <a:rPr lang="fr-FR" dirty="0" smtClean="0">
                <a:solidFill>
                  <a:schemeClr val="bg1"/>
                </a:solidFill>
              </a:rPr>
              <a:t> time and </a:t>
            </a:r>
            <a:r>
              <a:rPr lang="fr-FR" dirty="0" err="1" smtClean="0">
                <a:solidFill>
                  <a:schemeClr val="bg1"/>
                </a:solidFill>
              </a:rPr>
              <a:t>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also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necessary</a:t>
            </a:r>
            <a:r>
              <a:rPr lang="fr-FR" dirty="0" smtClean="0">
                <a:solidFill>
                  <a:schemeClr val="bg1"/>
                </a:solidFill>
              </a:rPr>
              <a:t> for the post </a:t>
            </a:r>
            <a:r>
              <a:rPr lang="fr-FR" dirty="0" err="1" smtClean="0">
                <a:solidFill>
                  <a:schemeClr val="bg1"/>
                </a:solidFill>
              </a:rPr>
              <a:t>processing</a:t>
            </a:r>
            <a:r>
              <a:rPr lang="fr-FR" dirty="0" smtClean="0">
                <a:solidFill>
                  <a:schemeClr val="bg1"/>
                </a:solidFill>
              </a:rPr>
              <a:t> of the tracts.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fr-FR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Output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3.</a:t>
            </a:r>
            <a:r>
              <a:rPr lang="fr-FR" dirty="0" err="1" smtClean="0">
                <a:solidFill>
                  <a:schemeClr val="bg1"/>
                </a:solidFill>
              </a:rPr>
              <a:t>PostProcess</a:t>
            </a: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1 </a:t>
            </a:r>
            <a:r>
              <a:rPr lang="fr-FR" dirty="0" err="1" smtClean="0">
                <a:solidFill>
                  <a:schemeClr val="bg1"/>
                </a:solidFill>
              </a:rPr>
              <a:t>subfolder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created</a:t>
            </a:r>
            <a:r>
              <a:rPr lang="fr-FR" dirty="0" smtClean="0">
                <a:solidFill>
                  <a:schemeClr val="bg1"/>
                </a:solidFill>
              </a:rPr>
              <a:t> for </a:t>
            </a:r>
            <a:r>
              <a:rPr lang="fr-FR" dirty="0" err="1" smtClean="0">
                <a:solidFill>
                  <a:schemeClr val="bg1"/>
                </a:solidFill>
              </a:rPr>
              <a:t>each</a:t>
            </a:r>
            <a:r>
              <a:rPr lang="fr-FR" dirty="0" smtClean="0">
                <a:solidFill>
                  <a:schemeClr val="bg1"/>
                </a:solidFill>
              </a:rPr>
              <a:t> tract. In </a:t>
            </a:r>
            <a:r>
              <a:rPr lang="fr-FR" dirty="0" err="1" smtClean="0">
                <a:solidFill>
                  <a:schemeClr val="bg1"/>
                </a:solidFill>
              </a:rPr>
              <a:t>this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subfolder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named</a:t>
            </a:r>
            <a:r>
              <a:rPr lang="fr-FR" dirty="0" smtClean="0">
                <a:solidFill>
                  <a:schemeClr val="bg1"/>
                </a:solidFill>
              </a:rPr>
              <a:t> 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], </a:t>
            </a:r>
            <a:r>
              <a:rPr lang="fr-FR" dirty="0" err="1" smtClean="0">
                <a:solidFill>
                  <a:schemeClr val="bg1"/>
                </a:solidFill>
              </a:rPr>
              <a:t>there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]_processed.vtp, the </a:t>
            </a:r>
            <a:r>
              <a:rPr lang="fr-FR" dirty="0" err="1" smtClean="0">
                <a:solidFill>
                  <a:schemeClr val="bg1"/>
                </a:solidFill>
              </a:rPr>
              <a:t>actual</a:t>
            </a:r>
            <a:r>
              <a:rPr lang="fr-FR" dirty="0" smtClean="0">
                <a:solidFill>
                  <a:schemeClr val="bg1"/>
                </a:solidFill>
              </a:rPr>
              <a:t> output.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].log, the log file </a:t>
            </a:r>
            <a:r>
              <a:rPr lang="fr-FR" dirty="0" err="1" smtClean="0">
                <a:solidFill>
                  <a:schemeClr val="bg1"/>
                </a:solidFill>
              </a:rPr>
              <a:t>containing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additional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details</a:t>
            </a:r>
            <a:r>
              <a:rPr lang="fr-FR" dirty="0" smtClean="0">
                <a:solidFill>
                  <a:schemeClr val="bg1"/>
                </a:solidFill>
              </a:rPr>
              <a:t> about the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of the tract.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Intermediate</a:t>
            </a:r>
            <a:r>
              <a:rPr lang="fr-FR" dirty="0" smtClean="0">
                <a:solidFill>
                  <a:schemeClr val="bg1"/>
                </a:solidFill>
              </a:rPr>
              <a:t> Outputs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3.</a:t>
            </a:r>
            <a:r>
              <a:rPr lang="fr-FR" dirty="0" err="1" smtClean="0">
                <a:solidFill>
                  <a:schemeClr val="bg1"/>
                </a:solidFill>
              </a:rPr>
              <a:t>PostProcess</a:t>
            </a: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The </a:t>
            </a:r>
            <a:r>
              <a:rPr lang="fr-FR" dirty="0" err="1" smtClean="0">
                <a:solidFill>
                  <a:schemeClr val="bg1"/>
                </a:solidFill>
              </a:rPr>
              <a:t>other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temporary</a:t>
            </a:r>
            <a:r>
              <a:rPr lang="fr-FR" dirty="0" smtClean="0">
                <a:solidFill>
                  <a:schemeClr val="bg1"/>
                </a:solidFill>
              </a:rPr>
              <a:t>) files are </a:t>
            </a:r>
            <a:r>
              <a:rPr lang="fr-FR" dirty="0" err="1" smtClean="0">
                <a:solidFill>
                  <a:schemeClr val="bg1"/>
                </a:solidFill>
              </a:rPr>
              <a:t>created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during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intermediate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steps</a:t>
            </a:r>
            <a:r>
              <a:rPr lang="fr-FR" dirty="0" smtClean="0">
                <a:solidFill>
                  <a:schemeClr val="bg1"/>
                </a:solidFill>
              </a:rPr>
              <a:t> of the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in </a:t>
            </a:r>
            <a:r>
              <a:rPr lang="fr-FR" dirty="0" err="1" smtClean="0">
                <a:solidFill>
                  <a:schemeClr val="bg1"/>
                </a:solidFill>
              </a:rPr>
              <a:t>this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order</a:t>
            </a:r>
            <a:r>
              <a:rPr lang="fr-FR" dirty="0" smtClean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]_t.vtk: </a:t>
            </a:r>
            <a:r>
              <a:rPr lang="fr-FR" dirty="0" err="1" smtClean="0">
                <a:solidFill>
                  <a:schemeClr val="bg1"/>
                </a:solidFill>
              </a:rPr>
              <a:t>mapped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tract(</a:t>
            </a:r>
            <a:r>
              <a:rPr lang="fr-FR" dirty="0" err="1" smtClean="0">
                <a:solidFill>
                  <a:schemeClr val="bg1"/>
                </a:solidFill>
              </a:rPr>
              <a:t>using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displacement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field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computed</a:t>
            </a:r>
            <a:r>
              <a:rPr lang="fr-FR" dirty="0" smtClean="0">
                <a:solidFill>
                  <a:schemeClr val="bg1"/>
                </a:solidFill>
              </a:rPr>
              <a:t>/</a:t>
            </a:r>
            <a:r>
              <a:rPr lang="fr-FR" dirty="0" err="1" smtClean="0">
                <a:solidFill>
                  <a:schemeClr val="bg1"/>
                </a:solidFill>
              </a:rPr>
              <a:t>given</a:t>
            </a:r>
            <a:r>
              <a:rPr lang="fr-FR" dirty="0" smtClean="0">
                <a:solidFill>
                  <a:schemeClr val="bg1"/>
                </a:solidFill>
              </a:rPr>
              <a:t> as an input).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].nrrd and 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</a:t>
            </a:r>
            <a:r>
              <a:rPr lang="fr-FR" dirty="0" err="1" smtClean="0">
                <a:solidFill>
                  <a:schemeClr val="bg1"/>
                </a:solidFill>
              </a:rPr>
              <a:t>_dil.nrrd</a:t>
            </a:r>
            <a:r>
              <a:rPr lang="fr-FR" dirty="0" smtClean="0">
                <a:solidFill>
                  <a:schemeClr val="bg1"/>
                </a:solidFill>
              </a:rPr>
              <a:t>: </a:t>
            </a:r>
            <a:r>
              <a:rPr lang="fr-FR" dirty="0" err="1" smtClean="0">
                <a:solidFill>
                  <a:schemeClr val="bg1"/>
                </a:solidFill>
              </a:rPr>
              <a:t>voxelization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followed</a:t>
            </a:r>
            <a:r>
              <a:rPr lang="fr-FR" dirty="0" smtClean="0">
                <a:solidFill>
                  <a:schemeClr val="bg1"/>
                </a:solidFill>
              </a:rPr>
              <a:t> by a dilation of the </a:t>
            </a:r>
            <a:r>
              <a:rPr lang="fr-FR" dirty="0" err="1" smtClean="0">
                <a:solidFill>
                  <a:schemeClr val="bg1"/>
                </a:solidFill>
              </a:rPr>
              <a:t>mapped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tract.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].vtp: output of the </a:t>
            </a:r>
            <a:r>
              <a:rPr lang="fr-FR" dirty="0" err="1" smtClean="0">
                <a:solidFill>
                  <a:schemeClr val="bg1"/>
                </a:solidFill>
              </a:rPr>
              <a:t>tractography</a:t>
            </a:r>
            <a:r>
              <a:rPr lang="fr-FR" dirty="0" smtClean="0">
                <a:solidFill>
                  <a:schemeClr val="bg1"/>
                </a:solidFill>
              </a:rPr>
              <a:t> label </a:t>
            </a:r>
            <a:r>
              <a:rPr lang="fr-FR" dirty="0" err="1" smtClean="0">
                <a:solidFill>
                  <a:schemeClr val="bg1"/>
                </a:solidFill>
              </a:rPr>
              <a:t>map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seeding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before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any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additional</a:t>
            </a:r>
            <a:r>
              <a:rPr lang="fr-FR" dirty="0" smtClean="0">
                <a:solidFill>
                  <a:schemeClr val="bg1"/>
                </a:solidFill>
              </a:rPr>
              <a:t> post </a:t>
            </a:r>
            <a:r>
              <a:rPr lang="fr-FR" dirty="0" err="1" smtClean="0">
                <a:solidFill>
                  <a:schemeClr val="bg1"/>
                </a:solidFill>
              </a:rPr>
              <a:t>processing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Intermediate</a:t>
            </a:r>
            <a:r>
              <a:rPr lang="fr-FR" dirty="0" smtClean="0">
                <a:solidFill>
                  <a:schemeClr val="bg1"/>
                </a:solidFill>
              </a:rPr>
              <a:t> Outputs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3.</a:t>
            </a:r>
            <a:r>
              <a:rPr lang="fr-FR" dirty="0" err="1" smtClean="0">
                <a:solidFill>
                  <a:schemeClr val="bg1"/>
                </a:solidFill>
              </a:rPr>
              <a:t>PostProcess</a:t>
            </a:r>
            <a:endParaRPr lang="fr-FR" dirty="0" smtClean="0">
              <a:solidFill>
                <a:schemeClr val="bg1"/>
              </a:solidFill>
            </a:endParaRP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]_ref_cleanEnds.vtp: </a:t>
            </a:r>
            <a:r>
              <a:rPr lang="fr-FR" dirty="0" err="1" smtClean="0">
                <a:solidFill>
                  <a:schemeClr val="bg1"/>
                </a:solidFill>
              </a:rPr>
              <a:t>mapped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voxelized</a:t>
            </a:r>
            <a:r>
              <a:rPr lang="fr-FR" dirty="0" smtClean="0">
                <a:solidFill>
                  <a:schemeClr val="bg1"/>
                </a:solidFill>
              </a:rPr>
              <a:t> and </a:t>
            </a:r>
            <a:r>
              <a:rPr lang="fr-FR" dirty="0" err="1" smtClean="0">
                <a:solidFill>
                  <a:schemeClr val="bg1"/>
                </a:solidFill>
              </a:rPr>
              <a:t>dilated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 </a:t>
            </a:r>
            <a:r>
              <a:rPr lang="fr-FR" dirty="0" err="1" smtClean="0">
                <a:solidFill>
                  <a:schemeClr val="bg1"/>
                </a:solidFill>
              </a:rPr>
              <a:t>processed</a:t>
            </a:r>
            <a:r>
              <a:rPr lang="fr-FR" dirty="0" smtClean="0">
                <a:solidFill>
                  <a:schemeClr val="bg1"/>
                </a:solidFill>
              </a:rPr>
              <a:t> by </a:t>
            </a:r>
            <a:r>
              <a:rPr lang="fr-FR" dirty="0" err="1" smtClean="0">
                <a:solidFill>
                  <a:schemeClr val="bg1"/>
                </a:solidFill>
              </a:rPr>
              <a:t>cutting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ends</a:t>
            </a:r>
            <a:r>
              <a:rPr lang="fr-FR" dirty="0" smtClean="0">
                <a:solidFill>
                  <a:schemeClr val="bg1"/>
                </a:solidFill>
              </a:rPr>
              <a:t> of </a:t>
            </a:r>
            <a:r>
              <a:rPr lang="fr-FR" dirty="0" err="1" smtClean="0">
                <a:solidFill>
                  <a:schemeClr val="bg1"/>
                </a:solidFill>
              </a:rPr>
              <a:t>each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fiber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outside</a:t>
            </a:r>
            <a:r>
              <a:rPr lang="fr-FR" dirty="0" smtClean="0">
                <a:solidFill>
                  <a:schemeClr val="bg1"/>
                </a:solidFill>
              </a:rPr>
              <a:t> of the WM </a:t>
            </a:r>
            <a:r>
              <a:rPr lang="fr-FR" dirty="0" err="1" smtClean="0">
                <a:solidFill>
                  <a:schemeClr val="bg1"/>
                </a:solidFill>
              </a:rPr>
              <a:t>mask</a:t>
            </a:r>
            <a:r>
              <a:rPr lang="fr-FR" dirty="0" smtClean="0">
                <a:solidFill>
                  <a:schemeClr val="bg1"/>
                </a:solidFill>
              </a:rPr>
              <a:t>. 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]_cleanEnds.vtp: </a:t>
            </a:r>
            <a:r>
              <a:rPr lang="fr-FR" dirty="0" err="1" smtClean="0">
                <a:solidFill>
                  <a:schemeClr val="bg1"/>
                </a:solidFill>
              </a:rPr>
              <a:t>same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process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than</a:t>
            </a:r>
            <a:r>
              <a:rPr lang="fr-FR" dirty="0" smtClean="0">
                <a:solidFill>
                  <a:schemeClr val="bg1"/>
                </a:solidFill>
              </a:rPr>
              <a:t> 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]_ref_cleanEnds.vtp on the tract </a:t>
            </a:r>
            <a:r>
              <a:rPr lang="fr-FR" dirty="0" err="1" smtClean="0">
                <a:solidFill>
                  <a:schemeClr val="bg1"/>
                </a:solidFill>
              </a:rPr>
              <a:t>obtained</a:t>
            </a:r>
            <a:r>
              <a:rPr lang="fr-FR" dirty="0" smtClean="0">
                <a:solidFill>
                  <a:schemeClr val="bg1"/>
                </a:solidFill>
              </a:rPr>
              <a:t> via </a:t>
            </a:r>
            <a:r>
              <a:rPr lang="fr-FR" dirty="0" err="1" smtClean="0">
                <a:solidFill>
                  <a:schemeClr val="bg1"/>
                </a:solidFill>
              </a:rPr>
              <a:t>TractographyLabelMapSeeding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instead</a:t>
            </a:r>
            <a:r>
              <a:rPr lang="fr-FR" dirty="0" smtClean="0">
                <a:solidFill>
                  <a:schemeClr val="bg1"/>
                </a:solidFill>
              </a:rPr>
              <a:t> of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tract.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]_maskCSF.vtp: all the </a:t>
            </a:r>
            <a:r>
              <a:rPr lang="fr-FR" dirty="0" err="1" smtClean="0">
                <a:solidFill>
                  <a:schemeClr val="bg1"/>
                </a:solidFill>
              </a:rPr>
              <a:t>fibers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touched</a:t>
            </a:r>
            <a:r>
              <a:rPr lang="fr-FR" dirty="0" smtClean="0">
                <a:solidFill>
                  <a:schemeClr val="bg1"/>
                </a:solidFill>
              </a:rPr>
              <a:t> the CSF </a:t>
            </a:r>
            <a:r>
              <a:rPr lang="fr-FR" dirty="0" err="1" smtClean="0">
                <a:solidFill>
                  <a:schemeClr val="bg1"/>
                </a:solidFill>
              </a:rPr>
              <a:t>gets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removed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Intermediate</a:t>
            </a:r>
            <a:r>
              <a:rPr lang="fr-FR" dirty="0" smtClean="0">
                <a:solidFill>
                  <a:schemeClr val="bg1"/>
                </a:solidFill>
              </a:rPr>
              <a:t> Outputs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3.</a:t>
            </a:r>
            <a:r>
              <a:rPr lang="fr-FR" dirty="0" err="1" smtClean="0">
                <a:solidFill>
                  <a:schemeClr val="bg1"/>
                </a:solidFill>
              </a:rPr>
              <a:t>PostProcess</a:t>
            </a:r>
            <a:endParaRPr lang="fr-FR" dirty="0" smtClean="0">
              <a:solidFill>
                <a:schemeClr val="bg1"/>
              </a:solidFill>
            </a:endParaRP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]_maskTract.vtp: </a:t>
            </a:r>
            <a:r>
              <a:rPr lang="fr-FR" dirty="0" err="1" smtClean="0">
                <a:solidFill>
                  <a:schemeClr val="bg1"/>
                </a:solidFill>
              </a:rPr>
              <a:t>masked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with</a:t>
            </a:r>
            <a:r>
              <a:rPr lang="fr-FR" dirty="0" smtClean="0">
                <a:solidFill>
                  <a:schemeClr val="bg1"/>
                </a:solidFill>
              </a:rPr>
              <a:t> 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]_ref_cleanEnds.vtp to </a:t>
            </a:r>
            <a:r>
              <a:rPr lang="fr-FR" dirty="0" err="1" smtClean="0">
                <a:solidFill>
                  <a:schemeClr val="bg1"/>
                </a:solidFill>
              </a:rPr>
              <a:t>ensure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the output tract has a </a:t>
            </a:r>
            <a:r>
              <a:rPr lang="fr-FR" dirty="0" err="1" smtClean="0">
                <a:solidFill>
                  <a:schemeClr val="bg1"/>
                </a:solidFill>
              </a:rPr>
              <a:t>similar</a:t>
            </a:r>
            <a:r>
              <a:rPr lang="fr-FR" dirty="0" smtClean="0">
                <a:solidFill>
                  <a:schemeClr val="bg1"/>
                </a:solidFill>
              </a:rPr>
              <a:t> « </a:t>
            </a:r>
            <a:r>
              <a:rPr lang="fr-FR" dirty="0" err="1" smtClean="0">
                <a:solidFill>
                  <a:schemeClr val="bg1"/>
                </a:solidFill>
              </a:rPr>
              <a:t>shape</a:t>
            </a:r>
            <a:r>
              <a:rPr lang="fr-FR" dirty="0" smtClean="0">
                <a:solidFill>
                  <a:schemeClr val="bg1"/>
                </a:solidFill>
              </a:rPr>
              <a:t> ». 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]_lengthMatch.vtp: compare </a:t>
            </a:r>
            <a:r>
              <a:rPr lang="fr-FR" dirty="0" err="1" smtClean="0">
                <a:solidFill>
                  <a:schemeClr val="bg1"/>
                </a:solidFill>
              </a:rPr>
              <a:t>length</a:t>
            </a:r>
            <a:r>
              <a:rPr lang="fr-FR" dirty="0" smtClean="0">
                <a:solidFill>
                  <a:schemeClr val="bg1"/>
                </a:solidFill>
              </a:rPr>
              <a:t> of the output tract </a:t>
            </a:r>
            <a:r>
              <a:rPr lang="fr-FR" dirty="0" err="1" smtClean="0">
                <a:solidFill>
                  <a:schemeClr val="bg1"/>
                </a:solidFill>
              </a:rPr>
              <a:t>with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tract, </a:t>
            </a:r>
            <a:r>
              <a:rPr lang="fr-FR" dirty="0" err="1" smtClean="0">
                <a:solidFill>
                  <a:schemeClr val="bg1"/>
                </a:solidFill>
              </a:rPr>
              <a:t>remove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any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fibers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are </a:t>
            </a:r>
            <a:r>
              <a:rPr lang="fr-FR" dirty="0" err="1" smtClean="0">
                <a:solidFill>
                  <a:schemeClr val="bg1"/>
                </a:solidFill>
              </a:rPr>
              <a:t>too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small</a:t>
            </a:r>
            <a:r>
              <a:rPr lang="fr-FR" dirty="0" smtClean="0">
                <a:solidFill>
                  <a:schemeClr val="bg1"/>
                </a:solidFill>
              </a:rPr>
              <a:t> or </a:t>
            </a:r>
            <a:r>
              <a:rPr lang="fr-FR" dirty="0" err="1" smtClean="0">
                <a:solidFill>
                  <a:schemeClr val="bg1"/>
                </a:solidFill>
              </a:rPr>
              <a:t>too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tall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pPr lvl="1"/>
            <a:r>
              <a:rPr lang="fr-FR" dirty="0" smtClean="0">
                <a:solidFill>
                  <a:schemeClr val="bg1"/>
                </a:solidFill>
              </a:rPr>
              <a:t>[</a:t>
            </a:r>
            <a:r>
              <a:rPr lang="fr-FR" dirty="0" err="1" smtClean="0">
                <a:solidFill>
                  <a:schemeClr val="bg1"/>
                </a:solidFill>
              </a:rPr>
              <a:t>name_of_tract</a:t>
            </a:r>
            <a:r>
              <a:rPr lang="fr-FR" dirty="0" smtClean="0">
                <a:solidFill>
                  <a:schemeClr val="bg1"/>
                </a:solidFill>
              </a:rPr>
              <a:t>]_processed.vtp: final output (not a </a:t>
            </a:r>
            <a:r>
              <a:rPr lang="fr-FR" dirty="0" err="1" smtClean="0">
                <a:solidFill>
                  <a:schemeClr val="bg1"/>
                </a:solidFill>
              </a:rPr>
              <a:t>temporary</a:t>
            </a:r>
            <a:r>
              <a:rPr lang="fr-FR" dirty="0" smtClean="0">
                <a:solidFill>
                  <a:schemeClr val="bg1"/>
                </a:solidFill>
              </a:rPr>
              <a:t> file), </a:t>
            </a:r>
            <a:r>
              <a:rPr lang="fr-FR" dirty="0" err="1" smtClean="0">
                <a:solidFill>
                  <a:schemeClr val="bg1"/>
                </a:solidFill>
              </a:rPr>
              <a:t>obtained</a:t>
            </a:r>
            <a:r>
              <a:rPr lang="fr-FR" dirty="0" smtClean="0">
                <a:solidFill>
                  <a:schemeClr val="bg1"/>
                </a:solidFill>
              </a:rPr>
              <a:t> by </a:t>
            </a:r>
            <a:r>
              <a:rPr lang="fr-FR" dirty="0" err="1" smtClean="0">
                <a:solidFill>
                  <a:schemeClr val="bg1"/>
                </a:solidFill>
              </a:rPr>
              <a:t>masking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with</a:t>
            </a:r>
            <a:r>
              <a:rPr lang="fr-FR" dirty="0" smtClean="0">
                <a:solidFill>
                  <a:schemeClr val="bg1"/>
                </a:solidFill>
              </a:rPr>
              <a:t> a distance </a:t>
            </a:r>
            <a:r>
              <a:rPr lang="fr-FR" dirty="0" err="1" smtClean="0">
                <a:solidFill>
                  <a:schemeClr val="bg1"/>
                </a:solidFill>
              </a:rPr>
              <a:t>map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generated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using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 (to </a:t>
            </a:r>
            <a:r>
              <a:rPr lang="fr-FR" dirty="0" err="1" smtClean="0">
                <a:solidFill>
                  <a:schemeClr val="bg1"/>
                </a:solidFill>
              </a:rPr>
              <a:t>ensure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that</a:t>
            </a:r>
            <a:r>
              <a:rPr lang="fr-FR" dirty="0" smtClean="0">
                <a:solidFill>
                  <a:schemeClr val="bg1"/>
                </a:solidFill>
              </a:rPr>
              <a:t> the output tract </a:t>
            </a:r>
            <a:r>
              <a:rPr lang="fr-FR" dirty="0" err="1" smtClean="0">
                <a:solidFill>
                  <a:schemeClr val="bg1"/>
                </a:solidFill>
              </a:rPr>
              <a:t>is</a:t>
            </a:r>
            <a:r>
              <a:rPr lang="fr-FR" dirty="0" smtClean="0">
                <a:solidFill>
                  <a:schemeClr val="bg1"/>
                </a:solidFill>
              </a:rPr>
              <a:t> close to the </a:t>
            </a:r>
            <a:r>
              <a:rPr lang="fr-FR" dirty="0" err="1" smtClean="0">
                <a:solidFill>
                  <a:schemeClr val="bg1"/>
                </a:solidFill>
              </a:rPr>
              <a:t>reference</a:t>
            </a:r>
            <a:r>
              <a:rPr lang="fr-FR" dirty="0" smtClean="0">
                <a:solidFill>
                  <a:schemeClr val="bg1"/>
                </a:solidFill>
              </a:rPr>
              <a:t> tract).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</TotalTime>
  <Words>778</Words>
  <Application>Microsoft Office PowerPoint</Application>
  <PresentationFormat>Affichage à l'écran (4:3)</PresentationFormat>
  <Paragraphs>100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Tutorial: AutoTract</vt:lpstr>
      <vt:lpstr>Input tab</vt:lpstr>
      <vt:lpstr>Input tab</vt:lpstr>
      <vt:lpstr>Input tab</vt:lpstr>
      <vt:lpstr>Input tab</vt:lpstr>
      <vt:lpstr>Input tab</vt:lpstr>
      <vt:lpstr>Reference tracts tab</vt:lpstr>
      <vt:lpstr>Software tab</vt:lpstr>
      <vt:lpstr>Registration tab</vt:lpstr>
      <vt:lpstr>Tractography tab</vt:lpstr>
      <vt:lpstr>Tractography tab</vt:lpstr>
      <vt:lpstr>Processing tab</vt:lpstr>
      <vt:lpstr>Processing tab</vt:lpstr>
      <vt:lpstr>Processing tab</vt:lpstr>
      <vt:lpstr>Execution tab</vt:lpstr>
      <vt:lpstr>Execution tab</vt:lpstr>
      <vt:lpstr>Execution tab</vt:lpstr>
      <vt:lpstr>Execution tab</vt:lpstr>
      <vt:lpstr>Execution tab</vt:lpstr>
      <vt:lpstr>Execution tab</vt:lpstr>
      <vt:lpstr>Execution tab</vt:lpstr>
      <vt:lpstr>Execution tab</vt:lpstr>
      <vt:lpstr>Output</vt:lpstr>
      <vt:lpstr>Output</vt:lpstr>
      <vt:lpstr>Output</vt:lpstr>
      <vt:lpstr>Intermediate Outputs</vt:lpstr>
      <vt:lpstr>Intermediate Outputs</vt:lpstr>
      <vt:lpstr>Intermediate Outputs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Tutorial: AutoTract</dc:title>
  <dc:creator>J Y</dc:creator>
  <cp:lastModifiedBy>J Y</cp:lastModifiedBy>
  <cp:revision>224</cp:revision>
  <dcterms:created xsi:type="dcterms:W3CDTF">2015-06-23T17:43:58Z</dcterms:created>
  <dcterms:modified xsi:type="dcterms:W3CDTF">2015-06-30T18:53:12Z</dcterms:modified>
</cp:coreProperties>
</file>