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3"/>
  </p:notesMasterIdLst>
  <p:sldIdLst>
    <p:sldId id="272" r:id="rId2"/>
    <p:sldId id="322" r:id="rId3"/>
    <p:sldId id="298" r:id="rId4"/>
    <p:sldId id="308" r:id="rId5"/>
    <p:sldId id="264" r:id="rId6"/>
    <p:sldId id="309" r:id="rId7"/>
    <p:sldId id="270" r:id="rId8"/>
    <p:sldId id="299" r:id="rId9"/>
    <p:sldId id="300" r:id="rId10"/>
    <p:sldId id="301" r:id="rId11"/>
    <p:sldId id="273" r:id="rId12"/>
    <p:sldId id="288" r:id="rId13"/>
    <p:sldId id="277" r:id="rId14"/>
    <p:sldId id="278" r:id="rId15"/>
    <p:sldId id="302" r:id="rId16"/>
    <p:sldId id="267" r:id="rId17"/>
    <p:sldId id="289" r:id="rId18"/>
    <p:sldId id="279" r:id="rId19"/>
    <p:sldId id="280" r:id="rId20"/>
    <p:sldId id="282" r:id="rId21"/>
    <p:sldId id="285" r:id="rId22"/>
    <p:sldId id="286" r:id="rId23"/>
    <p:sldId id="287" r:id="rId24"/>
    <p:sldId id="304" r:id="rId25"/>
    <p:sldId id="303" r:id="rId26"/>
    <p:sldId id="260" r:id="rId27"/>
    <p:sldId id="271" r:id="rId28"/>
    <p:sldId id="306" r:id="rId29"/>
    <p:sldId id="305" r:id="rId30"/>
    <p:sldId id="332" r:id="rId31"/>
    <p:sldId id="307" r:id="rId32"/>
    <p:sldId id="259" r:id="rId33"/>
    <p:sldId id="317" r:id="rId34"/>
    <p:sldId id="323" r:id="rId35"/>
    <p:sldId id="318" r:id="rId36"/>
    <p:sldId id="335" r:id="rId37"/>
    <p:sldId id="319" r:id="rId38"/>
    <p:sldId id="320" r:id="rId39"/>
    <p:sldId id="336" r:id="rId40"/>
    <p:sldId id="342" r:id="rId41"/>
    <p:sldId id="325" r:id="rId42"/>
    <p:sldId id="266" r:id="rId43"/>
    <p:sldId id="327" r:id="rId44"/>
    <p:sldId id="330" r:id="rId45"/>
    <p:sldId id="339" r:id="rId46"/>
    <p:sldId id="334" r:id="rId47"/>
    <p:sldId id="337" r:id="rId48"/>
    <p:sldId id="329" r:id="rId49"/>
    <p:sldId id="328" r:id="rId50"/>
    <p:sldId id="331" r:id="rId51"/>
    <p:sldId id="324" r:id="rId52"/>
    <p:sldId id="338" r:id="rId53"/>
    <p:sldId id="333" r:id="rId54"/>
    <p:sldId id="340" r:id="rId55"/>
    <p:sldId id="341" r:id="rId56"/>
    <p:sldId id="344" r:id="rId57"/>
    <p:sldId id="343" r:id="rId58"/>
    <p:sldId id="326" r:id="rId59"/>
    <p:sldId id="258" r:id="rId60"/>
    <p:sldId id="292" r:id="rId61"/>
    <p:sldId id="311" r:id="rId62"/>
    <p:sldId id="315" r:id="rId63"/>
    <p:sldId id="293" r:id="rId64"/>
    <p:sldId id="313" r:id="rId65"/>
    <p:sldId id="314" r:id="rId66"/>
    <p:sldId id="256" r:id="rId67"/>
    <p:sldId id="261" r:id="rId68"/>
    <p:sldId id="321" r:id="rId69"/>
    <p:sldId id="312" r:id="rId70"/>
    <p:sldId id="316" r:id="rId71"/>
    <p:sldId id="310" r:id="rId7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38" autoAdjust="0"/>
    <p:restoredTop sz="94660"/>
  </p:normalViewPr>
  <p:slideViewPr>
    <p:cSldViewPr snapToGrid="0">
      <p:cViewPr varScale="1">
        <p:scale>
          <a:sx n="110" d="100"/>
          <a:sy n="110" d="100"/>
        </p:scale>
        <p:origin x="55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charts/_rels/chart1.xml.rels><?xml version="1.0" encoding="UTF-8" standalone="yes"?>
<Relationships xmlns="http://schemas.openxmlformats.org/package/2006/relationships"><Relationship Id="rId3" Type="http://schemas.openxmlformats.org/officeDocument/2006/relationships/oleObject" Target="file:///\\ad.wayne.edu\Users\dy6149\Downloads\PubMed_Timeline_Results_by_Year%20(3).csv"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Pubmed Publications</a:t>
            </a:r>
          </a:p>
          <a:p>
            <a:pPr>
              <a:defRPr/>
            </a:pPr>
            <a:r>
              <a:rPr lang="en-US"/>
              <a:t>"Hippocampal Subfields + MRI + Human"</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tx>
            <c:strRef>
              <c:f>PubMed_Timeline_Results_by_Year!$B$2</c:f>
              <c:strCache>
                <c:ptCount val="1"/>
                <c:pt idx="0">
                  <c:v>Count</c:v>
                </c:pt>
              </c:strCache>
            </c:strRef>
          </c:tx>
          <c:spPr>
            <a:ln w="57150" cap="rnd">
              <a:solidFill>
                <a:schemeClr val="accent1"/>
              </a:solidFill>
              <a:round/>
            </a:ln>
            <a:effectLst/>
          </c:spPr>
          <c:marker>
            <c:symbol val="none"/>
          </c:marker>
          <c:xVal>
            <c:numRef>
              <c:f>PubMed_Timeline_Results_by_Year!$A$3:$A$26</c:f>
              <c:numCache>
                <c:formatCode>General</c:formatCode>
                <c:ptCount val="24"/>
                <c:pt idx="0">
                  <c:v>2024</c:v>
                </c:pt>
                <c:pt idx="1">
                  <c:v>2023</c:v>
                </c:pt>
                <c:pt idx="2">
                  <c:v>2022</c:v>
                </c:pt>
                <c:pt idx="3">
                  <c:v>2021</c:v>
                </c:pt>
                <c:pt idx="4">
                  <c:v>2020</c:v>
                </c:pt>
                <c:pt idx="5">
                  <c:v>2019</c:v>
                </c:pt>
                <c:pt idx="6">
                  <c:v>2018</c:v>
                </c:pt>
                <c:pt idx="7">
                  <c:v>2017</c:v>
                </c:pt>
                <c:pt idx="8">
                  <c:v>2016</c:v>
                </c:pt>
                <c:pt idx="9">
                  <c:v>2015</c:v>
                </c:pt>
                <c:pt idx="10">
                  <c:v>2014</c:v>
                </c:pt>
                <c:pt idx="11">
                  <c:v>2013</c:v>
                </c:pt>
                <c:pt idx="12">
                  <c:v>2012</c:v>
                </c:pt>
                <c:pt idx="13">
                  <c:v>2011</c:v>
                </c:pt>
                <c:pt idx="14">
                  <c:v>2010</c:v>
                </c:pt>
                <c:pt idx="15">
                  <c:v>2009</c:v>
                </c:pt>
                <c:pt idx="16">
                  <c:v>2008</c:v>
                </c:pt>
                <c:pt idx="17">
                  <c:v>2007</c:v>
                </c:pt>
                <c:pt idx="18">
                  <c:v>2006</c:v>
                </c:pt>
                <c:pt idx="19">
                  <c:v>2005</c:v>
                </c:pt>
                <c:pt idx="20">
                  <c:v>2004</c:v>
                </c:pt>
                <c:pt idx="21">
                  <c:v>2003</c:v>
                </c:pt>
                <c:pt idx="22">
                  <c:v>2002</c:v>
                </c:pt>
                <c:pt idx="23">
                  <c:v>2000</c:v>
                </c:pt>
              </c:numCache>
            </c:numRef>
          </c:xVal>
          <c:yVal>
            <c:numRef>
              <c:f>PubMed_Timeline_Results_by_Year!$B$3:$B$26</c:f>
              <c:numCache>
                <c:formatCode>General</c:formatCode>
                <c:ptCount val="24"/>
                <c:pt idx="0">
                  <c:v>29</c:v>
                </c:pt>
                <c:pt idx="1">
                  <c:v>98</c:v>
                </c:pt>
                <c:pt idx="2">
                  <c:v>90</c:v>
                </c:pt>
                <c:pt idx="3">
                  <c:v>119</c:v>
                </c:pt>
                <c:pt idx="4">
                  <c:v>112</c:v>
                </c:pt>
                <c:pt idx="5">
                  <c:v>99</c:v>
                </c:pt>
                <c:pt idx="6">
                  <c:v>95</c:v>
                </c:pt>
                <c:pt idx="7">
                  <c:v>72</c:v>
                </c:pt>
                <c:pt idx="8">
                  <c:v>62</c:v>
                </c:pt>
                <c:pt idx="9">
                  <c:v>59</c:v>
                </c:pt>
                <c:pt idx="10">
                  <c:v>56</c:v>
                </c:pt>
                <c:pt idx="11">
                  <c:v>25</c:v>
                </c:pt>
                <c:pt idx="12">
                  <c:v>24</c:v>
                </c:pt>
                <c:pt idx="13">
                  <c:v>13</c:v>
                </c:pt>
                <c:pt idx="14">
                  <c:v>17</c:v>
                </c:pt>
                <c:pt idx="15">
                  <c:v>10</c:v>
                </c:pt>
                <c:pt idx="16">
                  <c:v>15</c:v>
                </c:pt>
                <c:pt idx="17">
                  <c:v>7</c:v>
                </c:pt>
                <c:pt idx="18">
                  <c:v>3</c:v>
                </c:pt>
                <c:pt idx="19">
                  <c:v>3</c:v>
                </c:pt>
                <c:pt idx="20">
                  <c:v>2</c:v>
                </c:pt>
                <c:pt idx="21">
                  <c:v>2</c:v>
                </c:pt>
                <c:pt idx="22">
                  <c:v>2</c:v>
                </c:pt>
                <c:pt idx="23">
                  <c:v>2</c:v>
                </c:pt>
              </c:numCache>
            </c:numRef>
          </c:yVal>
          <c:smooth val="0"/>
          <c:extLst>
            <c:ext xmlns:c16="http://schemas.microsoft.com/office/drawing/2014/chart" uri="{C3380CC4-5D6E-409C-BE32-E72D297353CC}">
              <c16:uniqueId val="{00000000-D752-4B24-95C0-767115290678}"/>
            </c:ext>
          </c:extLst>
        </c:ser>
        <c:dLbls>
          <c:showLegendKey val="0"/>
          <c:showVal val="0"/>
          <c:showCatName val="0"/>
          <c:showSerName val="0"/>
          <c:showPercent val="0"/>
          <c:showBubbleSize val="0"/>
        </c:dLbls>
        <c:axId val="864990192"/>
        <c:axId val="898188079"/>
      </c:scatterChart>
      <c:valAx>
        <c:axId val="864990192"/>
        <c:scaling>
          <c:orientation val="minMax"/>
          <c:max val="2024"/>
          <c:min val="2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98188079"/>
        <c:crosses val="autoZero"/>
        <c:crossBetween val="midCat"/>
        <c:majorUnit val="3"/>
      </c:valAx>
      <c:valAx>
        <c:axId val="89818807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64990192"/>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C1DE24-4DC9-4E28-B452-F89E0A412ECE}" type="datetimeFigureOut">
              <a:rPr lang="en-US" smtClean="0"/>
              <a:t>4/11/2024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BA7311-0B45-47D7-B82D-771E6B14A22A}" type="slidenum">
              <a:rPr lang="en-US" smtClean="0"/>
              <a:t>‹#›</a:t>
            </a:fld>
            <a:endParaRPr lang="en-US"/>
          </a:p>
        </p:txBody>
      </p:sp>
    </p:spTree>
    <p:extLst>
      <p:ext uri="{BB962C8B-B14F-4D97-AF65-F5344CB8AC3E}">
        <p14:creationId xmlns:p14="http://schemas.microsoft.com/office/powerpoint/2010/main" val="16306137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However, the MTL is not a unitary structure, rather, it’s composed of…</a:t>
            </a:r>
          </a:p>
          <a:p>
            <a:r>
              <a:rPr lang="en-US" dirty="0"/>
              <a:t>--</a:t>
            </a:r>
          </a:p>
          <a:p>
            <a:r>
              <a:rPr lang="en-US" dirty="0"/>
              <a:t>Our initial efforts have focused on hippocampal subfields, but as I’ll mentioned towards the end of my talk, we are currently applying for funding to begin focusing on MTL cortical regions</a:t>
            </a:r>
          </a:p>
        </p:txBody>
      </p:sp>
      <p:sp>
        <p:nvSpPr>
          <p:cNvPr id="4" name="Slide Number Placeholder 3"/>
          <p:cNvSpPr>
            <a:spLocks noGrp="1"/>
          </p:cNvSpPr>
          <p:nvPr>
            <p:ph type="sldNum" sz="quarter" idx="5"/>
          </p:nvPr>
        </p:nvSpPr>
        <p:spPr/>
        <p:txBody>
          <a:bodyPr/>
          <a:lstStyle/>
          <a:p>
            <a:fld id="{C3B8B580-3D8E-EC46-8C34-7B027D4A3486}" type="slidenum">
              <a:rPr lang="en-US" smtClean="0"/>
              <a:t>8</a:t>
            </a:fld>
            <a:endParaRPr lang="en-US"/>
          </a:p>
        </p:txBody>
      </p:sp>
    </p:spTree>
    <p:extLst>
      <p:ext uri="{BB962C8B-B14F-4D97-AF65-F5344CB8AC3E}">
        <p14:creationId xmlns:p14="http://schemas.microsoft.com/office/powerpoint/2010/main" val="40474592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Too much time here – simply point out differences in sub/ca1</a:t>
            </a:r>
          </a:p>
        </p:txBody>
      </p:sp>
      <p:sp>
        <p:nvSpPr>
          <p:cNvPr id="4" name="Slide Number Placeholder 3"/>
          <p:cNvSpPr>
            <a:spLocks noGrp="1"/>
          </p:cNvSpPr>
          <p:nvPr>
            <p:ph type="sldNum" sz="quarter" idx="5"/>
          </p:nvPr>
        </p:nvSpPr>
        <p:spPr/>
        <p:txBody>
          <a:bodyPr/>
          <a:lstStyle/>
          <a:p>
            <a:fld id="{C3B8B580-3D8E-EC46-8C34-7B027D4A3486}" type="slidenum">
              <a:rPr lang="en-US" smtClean="0"/>
              <a:t>9</a:t>
            </a:fld>
            <a:endParaRPr lang="en-US"/>
          </a:p>
        </p:txBody>
      </p:sp>
    </p:spTree>
    <p:extLst>
      <p:ext uri="{BB962C8B-B14F-4D97-AF65-F5344CB8AC3E}">
        <p14:creationId xmlns:p14="http://schemas.microsoft.com/office/powerpoint/2010/main" val="8390682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3B8B580-3D8E-EC46-8C34-7B027D4A3486}" type="slidenum">
              <a:rPr lang="en-US" smtClean="0"/>
              <a:t>10</a:t>
            </a:fld>
            <a:endParaRPr lang="en-US"/>
          </a:p>
        </p:txBody>
      </p:sp>
    </p:spTree>
    <p:extLst>
      <p:ext uri="{BB962C8B-B14F-4D97-AF65-F5344CB8AC3E}">
        <p14:creationId xmlns:p14="http://schemas.microsoft.com/office/powerpoint/2010/main" val="10170973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colored regions are reported to be significantly associated with aging; border locations are our best approximation of each of these protocols</a:t>
            </a:r>
            <a:r>
              <a:rPr lang="en-US" dirty="0">
                <a:effectLst/>
              </a:rPr>
              <a:t>  </a:t>
            </a:r>
            <a:endParaRPr lang="en-US" dirty="0"/>
          </a:p>
        </p:txBody>
      </p:sp>
      <p:sp>
        <p:nvSpPr>
          <p:cNvPr id="4" name="Slide Number Placeholder 3"/>
          <p:cNvSpPr>
            <a:spLocks noGrp="1"/>
          </p:cNvSpPr>
          <p:nvPr>
            <p:ph type="sldNum" sz="quarter" idx="5"/>
          </p:nvPr>
        </p:nvSpPr>
        <p:spPr/>
        <p:txBody>
          <a:bodyPr/>
          <a:lstStyle/>
          <a:p>
            <a:fld id="{C3B8B580-3D8E-EC46-8C34-7B027D4A3486}" type="slidenum">
              <a:rPr lang="en-US" smtClean="0"/>
              <a:t>11</a:t>
            </a:fld>
            <a:endParaRPr lang="en-US"/>
          </a:p>
        </p:txBody>
      </p:sp>
    </p:spTree>
    <p:extLst>
      <p:ext uri="{BB962C8B-B14F-4D97-AF65-F5344CB8AC3E}">
        <p14:creationId xmlns:p14="http://schemas.microsoft.com/office/powerpoint/2010/main" val="26261025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3B8B580-3D8E-EC46-8C34-7B027D4A3486}" type="slidenum">
              <a:rPr lang="en-US" smtClean="0"/>
              <a:t>18</a:t>
            </a:fld>
            <a:endParaRPr lang="en-US"/>
          </a:p>
        </p:txBody>
      </p:sp>
    </p:spTree>
    <p:extLst>
      <p:ext uri="{BB962C8B-B14F-4D97-AF65-F5344CB8AC3E}">
        <p14:creationId xmlns:p14="http://schemas.microsoft.com/office/powerpoint/2010/main" val="12263648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t>Samples range from 6-16 slices; thickness ranges from 0.8mm – 2mm </a:t>
            </a:r>
          </a:p>
          <a:p>
            <a:pPr lvl="0"/>
            <a:r>
              <a:rPr lang="en-US" sz="2800" dirty="0"/>
              <a:t>--</a:t>
            </a:r>
          </a:p>
          <a:p>
            <a:pPr lvl="0"/>
            <a:r>
              <a:rPr lang="en-US" sz="2800" dirty="0"/>
              <a:t>Slices are oblique coronal, matching typical high-res MRI protocols</a:t>
            </a:r>
          </a:p>
        </p:txBody>
      </p:sp>
      <p:sp>
        <p:nvSpPr>
          <p:cNvPr id="4" name="Slide Number Placeholder 3"/>
          <p:cNvSpPr>
            <a:spLocks noGrp="1"/>
          </p:cNvSpPr>
          <p:nvPr>
            <p:ph type="sldNum" sz="quarter" idx="5"/>
          </p:nvPr>
        </p:nvSpPr>
        <p:spPr/>
        <p:txBody>
          <a:bodyPr/>
          <a:lstStyle/>
          <a:p>
            <a:fld id="{C3B8B580-3D8E-EC46-8C34-7B027D4A3486}" type="slidenum">
              <a:rPr lang="en-US" smtClean="0"/>
              <a:t>19</a:t>
            </a:fld>
            <a:endParaRPr lang="en-US"/>
          </a:p>
        </p:txBody>
      </p:sp>
    </p:spTree>
    <p:extLst>
      <p:ext uri="{BB962C8B-B14F-4D97-AF65-F5344CB8AC3E}">
        <p14:creationId xmlns:p14="http://schemas.microsoft.com/office/powerpoint/2010/main" val="23649550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to the inner subfields boundary working group, and Ana Daugherty and her team members especially</a:t>
            </a:r>
          </a:p>
        </p:txBody>
      </p:sp>
      <p:sp>
        <p:nvSpPr>
          <p:cNvPr id="4" name="Slide Number Placeholder 3"/>
          <p:cNvSpPr>
            <a:spLocks noGrp="1"/>
          </p:cNvSpPr>
          <p:nvPr>
            <p:ph type="sldNum" sz="quarter" idx="5"/>
          </p:nvPr>
        </p:nvSpPr>
        <p:spPr/>
        <p:txBody>
          <a:bodyPr/>
          <a:lstStyle/>
          <a:p>
            <a:fld id="{C3B8B580-3D8E-EC46-8C34-7B027D4A3486}" type="slidenum">
              <a:rPr lang="en-US" smtClean="0"/>
              <a:t>20</a:t>
            </a:fld>
            <a:endParaRPr lang="en-US"/>
          </a:p>
        </p:txBody>
      </p:sp>
    </p:spTree>
    <p:extLst>
      <p:ext uri="{BB962C8B-B14F-4D97-AF65-F5344CB8AC3E}">
        <p14:creationId xmlns:p14="http://schemas.microsoft.com/office/powerpoint/2010/main" val="21957036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Training included detailed documentation with example image tracings, a 2-hour introductory training session (via Skype), followed by prescribed practice and then an additional 1-3 hours of individualized feedback (via Skype).</a:t>
            </a:r>
          </a:p>
          <a:p>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Dice = overlap in voxels</a:t>
            </a:r>
          </a:p>
          <a:p>
            <a:r>
              <a:rPr lang="en-US" sz="1200" kern="1200" dirty="0">
                <a:solidFill>
                  <a:schemeClr val="tx1"/>
                </a:solidFill>
                <a:effectLst/>
                <a:latin typeface="+mn-lt"/>
                <a:ea typeface="+mn-ea"/>
                <a:cs typeface="+mn-cs"/>
              </a:rPr>
              <a:t>ICC = </a:t>
            </a:r>
            <a:r>
              <a:rPr lang="en-US" sz="1200" b="0" i="0" kern="1200" dirty="0">
                <a:solidFill>
                  <a:schemeClr val="tx1"/>
                </a:solidFill>
                <a:effectLst/>
                <a:latin typeface="+mn-lt"/>
                <a:ea typeface="+mn-ea"/>
                <a:cs typeface="+mn-cs"/>
              </a:rPr>
              <a:t>consistency in volume measurements</a:t>
            </a:r>
            <a:endParaRPr lang="en-US" dirty="0"/>
          </a:p>
        </p:txBody>
      </p:sp>
      <p:sp>
        <p:nvSpPr>
          <p:cNvPr id="4" name="Slide Number Placeholder 3"/>
          <p:cNvSpPr>
            <a:spLocks noGrp="1"/>
          </p:cNvSpPr>
          <p:nvPr>
            <p:ph type="sldNum" sz="quarter" idx="5"/>
          </p:nvPr>
        </p:nvSpPr>
        <p:spPr/>
        <p:txBody>
          <a:bodyPr/>
          <a:lstStyle/>
          <a:p>
            <a:fld id="{C3B8B580-3D8E-EC46-8C34-7B027D4A3486}" type="slidenum">
              <a:rPr lang="en-US" smtClean="0"/>
              <a:t>21</a:t>
            </a:fld>
            <a:endParaRPr lang="en-US"/>
          </a:p>
        </p:txBody>
      </p:sp>
    </p:spTree>
    <p:extLst>
      <p:ext uri="{BB962C8B-B14F-4D97-AF65-F5344CB8AC3E}">
        <p14:creationId xmlns:p14="http://schemas.microsoft.com/office/powerpoint/2010/main" val="22047540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CA3-DG geo was a bit binary, with some people clearly opposed; nonetheless, the majority preferred the geometric rule about 2:1</a:t>
            </a:r>
          </a:p>
          <a:p>
            <a:r>
              <a:rPr lang="en-US" dirty="0"/>
              <a:t>CA3-DG end: 77%</a:t>
            </a:r>
          </a:p>
        </p:txBody>
      </p:sp>
      <p:sp>
        <p:nvSpPr>
          <p:cNvPr id="4" name="Slide Number Placeholder 3"/>
          <p:cNvSpPr>
            <a:spLocks noGrp="1"/>
          </p:cNvSpPr>
          <p:nvPr>
            <p:ph type="sldNum" sz="quarter" idx="5"/>
          </p:nvPr>
        </p:nvSpPr>
        <p:spPr/>
        <p:txBody>
          <a:bodyPr/>
          <a:lstStyle/>
          <a:p>
            <a:fld id="{C3B8B580-3D8E-EC46-8C34-7B027D4A3486}" type="slidenum">
              <a:rPr lang="en-US" smtClean="0"/>
              <a:t>23</a:t>
            </a:fld>
            <a:endParaRPr lang="en-US"/>
          </a:p>
        </p:txBody>
      </p:sp>
    </p:spTree>
    <p:extLst>
      <p:ext uri="{BB962C8B-B14F-4D97-AF65-F5344CB8AC3E}">
        <p14:creationId xmlns:p14="http://schemas.microsoft.com/office/powerpoint/2010/main" val="23912221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CA3-DG geo was a bit binary, with some people clearly opposed; nonetheless, the majority preferred the geometric rule about 2:1</a:t>
            </a:r>
          </a:p>
          <a:p>
            <a:r>
              <a:rPr lang="en-US" dirty="0"/>
              <a:t>CA3-DG end: 77%</a:t>
            </a:r>
          </a:p>
        </p:txBody>
      </p:sp>
      <p:sp>
        <p:nvSpPr>
          <p:cNvPr id="4" name="Slide Number Placeholder 3"/>
          <p:cNvSpPr>
            <a:spLocks noGrp="1"/>
          </p:cNvSpPr>
          <p:nvPr>
            <p:ph type="sldNum" sz="quarter" idx="5"/>
          </p:nvPr>
        </p:nvSpPr>
        <p:spPr/>
        <p:txBody>
          <a:bodyPr/>
          <a:lstStyle/>
          <a:p>
            <a:fld id="{C3B8B580-3D8E-EC46-8C34-7B027D4A3486}" type="slidenum">
              <a:rPr lang="en-US" smtClean="0"/>
              <a:t>24</a:t>
            </a:fld>
            <a:endParaRPr lang="en-US"/>
          </a:p>
        </p:txBody>
      </p:sp>
    </p:spTree>
    <p:extLst>
      <p:ext uri="{BB962C8B-B14F-4D97-AF65-F5344CB8AC3E}">
        <p14:creationId xmlns:p14="http://schemas.microsoft.com/office/powerpoint/2010/main" val="26654132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7F2F4-E76F-661B-878F-E512755DDEB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E3176C4-843F-440F-002F-79CA2AB0D1D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3299A5F-78F9-14EA-3AE0-EAB9B81C49C7}"/>
              </a:ext>
            </a:extLst>
          </p:cNvPr>
          <p:cNvSpPr>
            <a:spLocks noGrp="1"/>
          </p:cNvSpPr>
          <p:nvPr>
            <p:ph type="dt" sz="half" idx="10"/>
          </p:nvPr>
        </p:nvSpPr>
        <p:spPr/>
        <p:txBody>
          <a:bodyPr/>
          <a:lstStyle/>
          <a:p>
            <a:fld id="{C98F061A-40E0-4A34-B06D-87D150B62BA7}" type="datetime1">
              <a:rPr lang="en-US" smtClean="0"/>
              <a:t>4/11/2024</a:t>
            </a:fld>
            <a:endParaRPr lang="en-US"/>
          </a:p>
        </p:txBody>
      </p:sp>
      <p:sp>
        <p:nvSpPr>
          <p:cNvPr id="5" name="Footer Placeholder 4">
            <a:extLst>
              <a:ext uri="{FF2B5EF4-FFF2-40B4-BE49-F238E27FC236}">
                <a16:creationId xmlns:a16="http://schemas.microsoft.com/office/drawing/2014/main" id="{1EE7755C-F4CB-A0B4-913F-312E799A0C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D546E8-6C82-5AAB-9B7A-A06E96180BA2}"/>
              </a:ext>
            </a:extLst>
          </p:cNvPr>
          <p:cNvSpPr>
            <a:spLocks noGrp="1"/>
          </p:cNvSpPr>
          <p:nvPr>
            <p:ph type="sldNum" sz="quarter" idx="12"/>
          </p:nvPr>
        </p:nvSpPr>
        <p:spPr/>
        <p:txBody>
          <a:bodyPr/>
          <a:lstStyle/>
          <a:p>
            <a:fld id="{B7027CDE-4DE7-4D6A-A839-C8758EABC6EE}" type="slidenum">
              <a:rPr lang="en-US" smtClean="0"/>
              <a:t>‹#›</a:t>
            </a:fld>
            <a:endParaRPr lang="en-US"/>
          </a:p>
        </p:txBody>
      </p:sp>
    </p:spTree>
    <p:extLst>
      <p:ext uri="{BB962C8B-B14F-4D97-AF65-F5344CB8AC3E}">
        <p14:creationId xmlns:p14="http://schemas.microsoft.com/office/powerpoint/2010/main" val="3015736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FF676-2573-F896-0C34-AFDE53E316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E994D56-D01E-EFDF-23E3-C134B47E88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3B4622-0CE1-F27E-3449-533FD406A922}"/>
              </a:ext>
            </a:extLst>
          </p:cNvPr>
          <p:cNvSpPr>
            <a:spLocks noGrp="1"/>
          </p:cNvSpPr>
          <p:nvPr>
            <p:ph type="dt" sz="half" idx="10"/>
          </p:nvPr>
        </p:nvSpPr>
        <p:spPr/>
        <p:txBody>
          <a:bodyPr/>
          <a:lstStyle/>
          <a:p>
            <a:fld id="{F96C94D8-D584-4A24-9108-D04460C866AB}" type="datetime1">
              <a:rPr lang="en-US" smtClean="0"/>
              <a:t>4/11/2024</a:t>
            </a:fld>
            <a:endParaRPr lang="en-US"/>
          </a:p>
        </p:txBody>
      </p:sp>
      <p:sp>
        <p:nvSpPr>
          <p:cNvPr id="5" name="Footer Placeholder 4">
            <a:extLst>
              <a:ext uri="{FF2B5EF4-FFF2-40B4-BE49-F238E27FC236}">
                <a16:creationId xmlns:a16="http://schemas.microsoft.com/office/drawing/2014/main" id="{75029935-7BA6-BDE7-07F8-D2AD7FAB1B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3241DE-C1E7-857A-DAB1-72ED6DB9BC75}"/>
              </a:ext>
            </a:extLst>
          </p:cNvPr>
          <p:cNvSpPr>
            <a:spLocks noGrp="1"/>
          </p:cNvSpPr>
          <p:nvPr>
            <p:ph type="sldNum" sz="quarter" idx="12"/>
          </p:nvPr>
        </p:nvSpPr>
        <p:spPr/>
        <p:txBody>
          <a:bodyPr/>
          <a:lstStyle/>
          <a:p>
            <a:fld id="{B7027CDE-4DE7-4D6A-A839-C8758EABC6EE}" type="slidenum">
              <a:rPr lang="en-US" smtClean="0"/>
              <a:t>‹#›</a:t>
            </a:fld>
            <a:endParaRPr lang="en-US"/>
          </a:p>
        </p:txBody>
      </p:sp>
    </p:spTree>
    <p:extLst>
      <p:ext uri="{BB962C8B-B14F-4D97-AF65-F5344CB8AC3E}">
        <p14:creationId xmlns:p14="http://schemas.microsoft.com/office/powerpoint/2010/main" val="27561855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948CD-3E4B-56E9-DD82-30AE17FF4D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13DA607-1806-D869-B396-DB3FEA8FA60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B95AA0D-CF60-7B97-A6B3-49FBCFB95BC4}"/>
              </a:ext>
            </a:extLst>
          </p:cNvPr>
          <p:cNvSpPr>
            <a:spLocks noGrp="1"/>
          </p:cNvSpPr>
          <p:nvPr>
            <p:ph type="dt" sz="half" idx="10"/>
          </p:nvPr>
        </p:nvSpPr>
        <p:spPr/>
        <p:txBody>
          <a:bodyPr/>
          <a:lstStyle/>
          <a:p>
            <a:fld id="{7D0907F1-E762-42DC-AD1C-DE11BE9E60CB}" type="datetime1">
              <a:rPr lang="en-US" smtClean="0"/>
              <a:t>4/11/2024</a:t>
            </a:fld>
            <a:endParaRPr lang="en-US"/>
          </a:p>
        </p:txBody>
      </p:sp>
      <p:sp>
        <p:nvSpPr>
          <p:cNvPr id="5" name="Footer Placeholder 4">
            <a:extLst>
              <a:ext uri="{FF2B5EF4-FFF2-40B4-BE49-F238E27FC236}">
                <a16:creationId xmlns:a16="http://schemas.microsoft.com/office/drawing/2014/main" id="{14C82CE5-D5E9-501D-A31B-CCD5D484A3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D94F38-694C-9E5B-0306-D0AFBA7856F0}"/>
              </a:ext>
            </a:extLst>
          </p:cNvPr>
          <p:cNvSpPr>
            <a:spLocks noGrp="1"/>
          </p:cNvSpPr>
          <p:nvPr>
            <p:ph type="sldNum" sz="quarter" idx="12"/>
          </p:nvPr>
        </p:nvSpPr>
        <p:spPr/>
        <p:txBody>
          <a:bodyPr/>
          <a:lstStyle/>
          <a:p>
            <a:fld id="{B7027CDE-4DE7-4D6A-A839-C8758EABC6EE}" type="slidenum">
              <a:rPr lang="en-US" smtClean="0"/>
              <a:t>‹#›</a:t>
            </a:fld>
            <a:endParaRPr lang="en-US"/>
          </a:p>
        </p:txBody>
      </p:sp>
    </p:spTree>
    <p:extLst>
      <p:ext uri="{BB962C8B-B14F-4D97-AF65-F5344CB8AC3E}">
        <p14:creationId xmlns:p14="http://schemas.microsoft.com/office/powerpoint/2010/main" val="300889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D0B1F-0CB8-7BB4-7E8C-32D96489579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4D8A794-857F-D0A0-36C8-8BC8DAA762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C59D3EF-68EF-4435-0813-476D3A2DDCE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3B439A0-9039-367C-F59E-2FBBCE92AB0A}"/>
              </a:ext>
            </a:extLst>
          </p:cNvPr>
          <p:cNvSpPr>
            <a:spLocks noGrp="1"/>
          </p:cNvSpPr>
          <p:nvPr>
            <p:ph type="dt" sz="half" idx="10"/>
          </p:nvPr>
        </p:nvSpPr>
        <p:spPr/>
        <p:txBody>
          <a:bodyPr/>
          <a:lstStyle/>
          <a:p>
            <a:fld id="{E55491CE-A1CE-4662-AD22-717A41F6938D}" type="datetime1">
              <a:rPr lang="en-US" smtClean="0"/>
              <a:t>4/11/2024</a:t>
            </a:fld>
            <a:endParaRPr lang="en-US"/>
          </a:p>
        </p:txBody>
      </p:sp>
      <p:sp>
        <p:nvSpPr>
          <p:cNvPr id="6" name="Footer Placeholder 5">
            <a:extLst>
              <a:ext uri="{FF2B5EF4-FFF2-40B4-BE49-F238E27FC236}">
                <a16:creationId xmlns:a16="http://schemas.microsoft.com/office/drawing/2014/main" id="{F6E23C20-F400-98CA-AA73-1D7F5A3FE2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E0FA393-6353-5241-8870-FCB70F9D178D}"/>
              </a:ext>
            </a:extLst>
          </p:cNvPr>
          <p:cNvSpPr>
            <a:spLocks noGrp="1"/>
          </p:cNvSpPr>
          <p:nvPr>
            <p:ph type="sldNum" sz="quarter" idx="12"/>
          </p:nvPr>
        </p:nvSpPr>
        <p:spPr/>
        <p:txBody>
          <a:bodyPr/>
          <a:lstStyle/>
          <a:p>
            <a:fld id="{B7027CDE-4DE7-4D6A-A839-C8758EABC6EE}" type="slidenum">
              <a:rPr lang="en-US" smtClean="0"/>
              <a:t>‹#›</a:t>
            </a:fld>
            <a:endParaRPr lang="en-US"/>
          </a:p>
        </p:txBody>
      </p:sp>
    </p:spTree>
    <p:extLst>
      <p:ext uri="{BB962C8B-B14F-4D97-AF65-F5344CB8AC3E}">
        <p14:creationId xmlns:p14="http://schemas.microsoft.com/office/powerpoint/2010/main" val="5330400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CE7FA-A0DB-C4ED-9BB4-18E9F7A3DD4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9BD066F-04D6-C766-7F84-60FDF727BE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C6B22C7-E6DF-CBE2-7040-5BC2270F7A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954B42A-CAE9-BC09-9686-C289D9CE50C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76090FF-F3AD-5DF3-1F87-FDDBC6BA37E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8D1021F-84C3-1E98-9765-0F6CA452BF76}"/>
              </a:ext>
            </a:extLst>
          </p:cNvPr>
          <p:cNvSpPr>
            <a:spLocks noGrp="1"/>
          </p:cNvSpPr>
          <p:nvPr>
            <p:ph type="dt" sz="half" idx="10"/>
          </p:nvPr>
        </p:nvSpPr>
        <p:spPr/>
        <p:txBody>
          <a:bodyPr/>
          <a:lstStyle/>
          <a:p>
            <a:fld id="{BF4293F7-A893-4C41-8775-39CB14BEE242}" type="datetime1">
              <a:rPr lang="en-US" smtClean="0"/>
              <a:t>4/11/2024</a:t>
            </a:fld>
            <a:endParaRPr lang="en-US"/>
          </a:p>
        </p:txBody>
      </p:sp>
      <p:sp>
        <p:nvSpPr>
          <p:cNvPr id="8" name="Footer Placeholder 7">
            <a:extLst>
              <a:ext uri="{FF2B5EF4-FFF2-40B4-BE49-F238E27FC236}">
                <a16:creationId xmlns:a16="http://schemas.microsoft.com/office/drawing/2014/main" id="{C4B1659A-F47C-1E91-A4D9-9B33F818AC1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95C4BB6-18DC-E217-8811-1D6B9D0F34FB}"/>
              </a:ext>
            </a:extLst>
          </p:cNvPr>
          <p:cNvSpPr>
            <a:spLocks noGrp="1"/>
          </p:cNvSpPr>
          <p:nvPr>
            <p:ph type="sldNum" sz="quarter" idx="12"/>
          </p:nvPr>
        </p:nvSpPr>
        <p:spPr/>
        <p:txBody>
          <a:bodyPr/>
          <a:lstStyle/>
          <a:p>
            <a:fld id="{B7027CDE-4DE7-4D6A-A839-C8758EABC6EE}" type="slidenum">
              <a:rPr lang="en-US" smtClean="0"/>
              <a:t>‹#›</a:t>
            </a:fld>
            <a:endParaRPr lang="en-US"/>
          </a:p>
        </p:txBody>
      </p:sp>
    </p:spTree>
    <p:extLst>
      <p:ext uri="{BB962C8B-B14F-4D97-AF65-F5344CB8AC3E}">
        <p14:creationId xmlns:p14="http://schemas.microsoft.com/office/powerpoint/2010/main" val="23281384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94B22-1F46-606E-5F05-5493D49CAFE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61AB225-573D-EA29-92C7-CD0C02D4506F}"/>
              </a:ext>
            </a:extLst>
          </p:cNvPr>
          <p:cNvSpPr>
            <a:spLocks noGrp="1"/>
          </p:cNvSpPr>
          <p:nvPr>
            <p:ph type="dt" sz="half" idx="10"/>
          </p:nvPr>
        </p:nvSpPr>
        <p:spPr/>
        <p:txBody>
          <a:bodyPr/>
          <a:lstStyle/>
          <a:p>
            <a:fld id="{919308C8-AC8A-49D3-9447-BE1511D951AA}" type="datetime1">
              <a:rPr lang="en-US" smtClean="0"/>
              <a:t>4/11/2024</a:t>
            </a:fld>
            <a:endParaRPr lang="en-US"/>
          </a:p>
        </p:txBody>
      </p:sp>
      <p:sp>
        <p:nvSpPr>
          <p:cNvPr id="4" name="Footer Placeholder 3">
            <a:extLst>
              <a:ext uri="{FF2B5EF4-FFF2-40B4-BE49-F238E27FC236}">
                <a16:creationId xmlns:a16="http://schemas.microsoft.com/office/drawing/2014/main" id="{0FF685A3-4A45-BB5D-49A2-9FB229EFC8A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CF077E9-C46B-1A16-5103-DB0B74A8D93D}"/>
              </a:ext>
            </a:extLst>
          </p:cNvPr>
          <p:cNvSpPr>
            <a:spLocks noGrp="1"/>
          </p:cNvSpPr>
          <p:nvPr>
            <p:ph type="sldNum" sz="quarter" idx="12"/>
          </p:nvPr>
        </p:nvSpPr>
        <p:spPr/>
        <p:txBody>
          <a:bodyPr/>
          <a:lstStyle/>
          <a:p>
            <a:fld id="{B7027CDE-4DE7-4D6A-A839-C8758EABC6EE}" type="slidenum">
              <a:rPr lang="en-US" smtClean="0"/>
              <a:t>‹#›</a:t>
            </a:fld>
            <a:endParaRPr lang="en-US"/>
          </a:p>
        </p:txBody>
      </p:sp>
    </p:spTree>
    <p:extLst>
      <p:ext uri="{BB962C8B-B14F-4D97-AF65-F5344CB8AC3E}">
        <p14:creationId xmlns:p14="http://schemas.microsoft.com/office/powerpoint/2010/main" val="22596236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B310032-63CE-5D61-2EE8-8302FAA2A42B}"/>
              </a:ext>
            </a:extLst>
          </p:cNvPr>
          <p:cNvSpPr>
            <a:spLocks noGrp="1"/>
          </p:cNvSpPr>
          <p:nvPr>
            <p:ph type="dt" sz="half" idx="10"/>
          </p:nvPr>
        </p:nvSpPr>
        <p:spPr/>
        <p:txBody>
          <a:bodyPr/>
          <a:lstStyle/>
          <a:p>
            <a:fld id="{237D4682-9308-4ABA-8CF0-AB7A4142BA07}" type="datetime1">
              <a:rPr lang="en-US" smtClean="0"/>
              <a:t>4/11/2024</a:t>
            </a:fld>
            <a:endParaRPr lang="en-US"/>
          </a:p>
        </p:txBody>
      </p:sp>
      <p:sp>
        <p:nvSpPr>
          <p:cNvPr id="3" name="Footer Placeholder 2">
            <a:extLst>
              <a:ext uri="{FF2B5EF4-FFF2-40B4-BE49-F238E27FC236}">
                <a16:creationId xmlns:a16="http://schemas.microsoft.com/office/drawing/2014/main" id="{1AC5F08B-3CE9-A282-55C7-30349A67F8B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E2D42FC-B107-D344-8718-FB1C4DE2345F}"/>
              </a:ext>
            </a:extLst>
          </p:cNvPr>
          <p:cNvSpPr>
            <a:spLocks noGrp="1"/>
          </p:cNvSpPr>
          <p:nvPr>
            <p:ph type="sldNum" sz="quarter" idx="12"/>
          </p:nvPr>
        </p:nvSpPr>
        <p:spPr/>
        <p:txBody>
          <a:bodyPr/>
          <a:lstStyle/>
          <a:p>
            <a:fld id="{B7027CDE-4DE7-4D6A-A839-C8758EABC6EE}" type="slidenum">
              <a:rPr lang="en-US" smtClean="0"/>
              <a:t>‹#›</a:t>
            </a:fld>
            <a:endParaRPr lang="en-US"/>
          </a:p>
        </p:txBody>
      </p:sp>
    </p:spTree>
    <p:extLst>
      <p:ext uri="{BB962C8B-B14F-4D97-AF65-F5344CB8AC3E}">
        <p14:creationId xmlns:p14="http://schemas.microsoft.com/office/powerpoint/2010/main" val="32199612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E434F-4EC4-308D-DF60-D266D3D8117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83F9A0B-E81A-8D60-5719-CE4B85738EA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25BFDDB-4017-106F-8E7B-F4BB319643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AE9EB2-4C6E-4E38-486D-B4CF18B0F9AC}"/>
              </a:ext>
            </a:extLst>
          </p:cNvPr>
          <p:cNvSpPr>
            <a:spLocks noGrp="1"/>
          </p:cNvSpPr>
          <p:nvPr>
            <p:ph type="dt" sz="half" idx="10"/>
          </p:nvPr>
        </p:nvSpPr>
        <p:spPr/>
        <p:txBody>
          <a:bodyPr/>
          <a:lstStyle/>
          <a:p>
            <a:fld id="{A680E605-9F75-4A8D-94BB-6D1C532BBB82}" type="datetime1">
              <a:rPr lang="en-US" smtClean="0"/>
              <a:t>4/11/2024</a:t>
            </a:fld>
            <a:endParaRPr lang="en-US"/>
          </a:p>
        </p:txBody>
      </p:sp>
      <p:sp>
        <p:nvSpPr>
          <p:cNvPr id="6" name="Footer Placeholder 5">
            <a:extLst>
              <a:ext uri="{FF2B5EF4-FFF2-40B4-BE49-F238E27FC236}">
                <a16:creationId xmlns:a16="http://schemas.microsoft.com/office/drawing/2014/main" id="{9C8F0204-1B11-C90D-F7B2-0D33ADB2EA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E30C9B-26EF-FD68-7753-98612562323C}"/>
              </a:ext>
            </a:extLst>
          </p:cNvPr>
          <p:cNvSpPr>
            <a:spLocks noGrp="1"/>
          </p:cNvSpPr>
          <p:nvPr>
            <p:ph type="sldNum" sz="quarter" idx="12"/>
          </p:nvPr>
        </p:nvSpPr>
        <p:spPr/>
        <p:txBody>
          <a:bodyPr/>
          <a:lstStyle/>
          <a:p>
            <a:fld id="{B7027CDE-4DE7-4D6A-A839-C8758EABC6EE}" type="slidenum">
              <a:rPr lang="en-US" smtClean="0"/>
              <a:t>‹#›</a:t>
            </a:fld>
            <a:endParaRPr lang="en-US"/>
          </a:p>
        </p:txBody>
      </p:sp>
    </p:spTree>
    <p:extLst>
      <p:ext uri="{BB962C8B-B14F-4D97-AF65-F5344CB8AC3E}">
        <p14:creationId xmlns:p14="http://schemas.microsoft.com/office/powerpoint/2010/main" val="41429978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FAEF9-AA77-686A-2C6E-F0B2838961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448D184-5ACD-7D1A-BC53-6AE24E2949A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80C820F-0505-A0F9-A0E8-9FB31B59B2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55AC62F-90AC-C7D0-F2B8-A9694C871E4D}"/>
              </a:ext>
            </a:extLst>
          </p:cNvPr>
          <p:cNvSpPr>
            <a:spLocks noGrp="1"/>
          </p:cNvSpPr>
          <p:nvPr>
            <p:ph type="dt" sz="half" idx="10"/>
          </p:nvPr>
        </p:nvSpPr>
        <p:spPr/>
        <p:txBody>
          <a:bodyPr/>
          <a:lstStyle/>
          <a:p>
            <a:fld id="{9A11FEDA-AAA8-45D4-B383-51BFC7A17AAF}" type="datetime1">
              <a:rPr lang="en-US" smtClean="0"/>
              <a:t>4/11/2024</a:t>
            </a:fld>
            <a:endParaRPr lang="en-US"/>
          </a:p>
        </p:txBody>
      </p:sp>
      <p:sp>
        <p:nvSpPr>
          <p:cNvPr id="6" name="Footer Placeholder 5">
            <a:extLst>
              <a:ext uri="{FF2B5EF4-FFF2-40B4-BE49-F238E27FC236}">
                <a16:creationId xmlns:a16="http://schemas.microsoft.com/office/drawing/2014/main" id="{DAD3B955-D105-FD1C-F8CA-428E3A183B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207986-C82A-D3F4-AE17-E6B5AAE26F89}"/>
              </a:ext>
            </a:extLst>
          </p:cNvPr>
          <p:cNvSpPr>
            <a:spLocks noGrp="1"/>
          </p:cNvSpPr>
          <p:nvPr>
            <p:ph type="sldNum" sz="quarter" idx="12"/>
          </p:nvPr>
        </p:nvSpPr>
        <p:spPr/>
        <p:txBody>
          <a:bodyPr/>
          <a:lstStyle/>
          <a:p>
            <a:fld id="{B7027CDE-4DE7-4D6A-A839-C8758EABC6EE}" type="slidenum">
              <a:rPr lang="en-US" smtClean="0"/>
              <a:t>‹#›</a:t>
            </a:fld>
            <a:endParaRPr lang="en-US"/>
          </a:p>
        </p:txBody>
      </p:sp>
    </p:spTree>
    <p:extLst>
      <p:ext uri="{BB962C8B-B14F-4D97-AF65-F5344CB8AC3E}">
        <p14:creationId xmlns:p14="http://schemas.microsoft.com/office/powerpoint/2010/main" val="21228680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3D61B-325B-13E6-0227-02116DEC8B2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F3114B2-F82B-610B-FADA-C577DB2C8CD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2FE342-C0AF-BADF-E8A1-D57C0142EAFF}"/>
              </a:ext>
            </a:extLst>
          </p:cNvPr>
          <p:cNvSpPr>
            <a:spLocks noGrp="1"/>
          </p:cNvSpPr>
          <p:nvPr>
            <p:ph type="dt" sz="half" idx="10"/>
          </p:nvPr>
        </p:nvSpPr>
        <p:spPr/>
        <p:txBody>
          <a:bodyPr/>
          <a:lstStyle/>
          <a:p>
            <a:fld id="{390DF506-3A0F-46B0-ACD2-FCC792C81CB2}" type="datetime1">
              <a:rPr lang="en-US" smtClean="0"/>
              <a:t>4/11/2024</a:t>
            </a:fld>
            <a:endParaRPr lang="en-US"/>
          </a:p>
        </p:txBody>
      </p:sp>
      <p:sp>
        <p:nvSpPr>
          <p:cNvPr id="5" name="Footer Placeholder 4">
            <a:extLst>
              <a:ext uri="{FF2B5EF4-FFF2-40B4-BE49-F238E27FC236}">
                <a16:creationId xmlns:a16="http://schemas.microsoft.com/office/drawing/2014/main" id="{1D53877B-7DEF-44CC-49CA-FF832BFC9B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80C277-EB0D-4246-5F7F-41614408BD41}"/>
              </a:ext>
            </a:extLst>
          </p:cNvPr>
          <p:cNvSpPr>
            <a:spLocks noGrp="1"/>
          </p:cNvSpPr>
          <p:nvPr>
            <p:ph type="sldNum" sz="quarter" idx="12"/>
          </p:nvPr>
        </p:nvSpPr>
        <p:spPr/>
        <p:txBody>
          <a:bodyPr/>
          <a:lstStyle/>
          <a:p>
            <a:fld id="{B7027CDE-4DE7-4D6A-A839-C8758EABC6EE}" type="slidenum">
              <a:rPr lang="en-US" smtClean="0"/>
              <a:t>‹#›</a:t>
            </a:fld>
            <a:endParaRPr lang="en-US"/>
          </a:p>
        </p:txBody>
      </p:sp>
    </p:spTree>
    <p:extLst>
      <p:ext uri="{BB962C8B-B14F-4D97-AF65-F5344CB8AC3E}">
        <p14:creationId xmlns:p14="http://schemas.microsoft.com/office/powerpoint/2010/main" val="9995270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4A2751C-BF98-FB3C-5E4B-5D6CAD63A97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69E1904-8E9A-C70E-60D5-90B565A1F74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C67446-E1BF-1CB2-1E07-C699676412BB}"/>
              </a:ext>
            </a:extLst>
          </p:cNvPr>
          <p:cNvSpPr>
            <a:spLocks noGrp="1"/>
          </p:cNvSpPr>
          <p:nvPr>
            <p:ph type="dt" sz="half" idx="10"/>
          </p:nvPr>
        </p:nvSpPr>
        <p:spPr/>
        <p:txBody>
          <a:bodyPr/>
          <a:lstStyle/>
          <a:p>
            <a:fld id="{7E1134D8-2DC0-4DFC-9D16-D54DE65DC22F}" type="datetime1">
              <a:rPr lang="en-US" smtClean="0"/>
              <a:t>4/11/2024</a:t>
            </a:fld>
            <a:endParaRPr lang="en-US"/>
          </a:p>
        </p:txBody>
      </p:sp>
      <p:sp>
        <p:nvSpPr>
          <p:cNvPr id="5" name="Footer Placeholder 4">
            <a:extLst>
              <a:ext uri="{FF2B5EF4-FFF2-40B4-BE49-F238E27FC236}">
                <a16:creationId xmlns:a16="http://schemas.microsoft.com/office/drawing/2014/main" id="{B4CF4CB0-E39E-CFF4-2BBC-7AAB08D0EA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6DF72D-58D4-2EED-5092-48ACED6C032D}"/>
              </a:ext>
            </a:extLst>
          </p:cNvPr>
          <p:cNvSpPr>
            <a:spLocks noGrp="1"/>
          </p:cNvSpPr>
          <p:nvPr>
            <p:ph type="sldNum" sz="quarter" idx="12"/>
          </p:nvPr>
        </p:nvSpPr>
        <p:spPr/>
        <p:txBody>
          <a:bodyPr/>
          <a:lstStyle/>
          <a:p>
            <a:fld id="{B7027CDE-4DE7-4D6A-A839-C8758EABC6EE}" type="slidenum">
              <a:rPr lang="en-US" smtClean="0"/>
              <a:t>‹#›</a:t>
            </a:fld>
            <a:endParaRPr lang="en-US"/>
          </a:p>
        </p:txBody>
      </p:sp>
    </p:spTree>
    <p:extLst>
      <p:ext uri="{BB962C8B-B14F-4D97-AF65-F5344CB8AC3E}">
        <p14:creationId xmlns:p14="http://schemas.microsoft.com/office/powerpoint/2010/main" val="33369391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4CA4609-72A6-A749-9921-D6320ED54F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D38619F-C01A-3017-A5DB-1256BD57532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C7011F-7917-8BF3-9312-A64F3FD6C5D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9538BA-122D-4153-A6EB-90AF1ADB3457}" type="datetime1">
              <a:rPr lang="en-US" smtClean="0"/>
              <a:t>4/11/2024</a:t>
            </a:fld>
            <a:endParaRPr lang="en-US"/>
          </a:p>
        </p:txBody>
      </p:sp>
      <p:sp>
        <p:nvSpPr>
          <p:cNvPr id="5" name="Footer Placeholder 4">
            <a:extLst>
              <a:ext uri="{FF2B5EF4-FFF2-40B4-BE49-F238E27FC236}">
                <a16:creationId xmlns:a16="http://schemas.microsoft.com/office/drawing/2014/main" id="{57BD44AC-EAAE-DE9A-7E51-6C080FBB80B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EAC47EF-CF7E-4139-1D63-7EEA7AE97F2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027CDE-4DE7-4D6A-A839-C8758EABC6EE}" type="slidenum">
              <a:rPr lang="en-US" smtClean="0"/>
              <a:t>‹#›</a:t>
            </a:fld>
            <a:endParaRPr lang="en-US"/>
          </a:p>
        </p:txBody>
      </p:sp>
    </p:spTree>
    <p:extLst>
      <p:ext uri="{BB962C8B-B14F-4D97-AF65-F5344CB8AC3E}">
        <p14:creationId xmlns:p14="http://schemas.microsoft.com/office/powerpoint/2010/main" val="39901098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www.itksnap.org/pmwiki/pmwiki.php"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3" Type="http://schemas.openxmlformats.org/officeDocument/2006/relationships/hyperlink" Target="http://www.hippocampalsubfields.com/" TargetMode="External"/><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hyperlink" Target="https://www.youtube.com/channel/UCxsJ99l9sJ3guwiUNyfCudg" TargetMode="External"/><Relationship Id="rId4" Type="http://schemas.openxmlformats.org/officeDocument/2006/relationships/hyperlink" Target="https://twitter.com/hipposubfields"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8" Type="http://schemas.openxmlformats.org/officeDocument/2006/relationships/image" Target="../media/image23.jpg"/><Relationship Id="rId3" Type="http://schemas.openxmlformats.org/officeDocument/2006/relationships/image" Target="../media/image18.jpeg"/><Relationship Id="rId7" Type="http://schemas.openxmlformats.org/officeDocument/2006/relationships/image" Target="../media/image22.png"/><Relationship Id="rId2"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image" Target="../media/image21.jpeg"/><Relationship Id="rId11" Type="http://schemas.openxmlformats.org/officeDocument/2006/relationships/image" Target="../media/image26.jpeg"/><Relationship Id="rId5" Type="http://schemas.openxmlformats.org/officeDocument/2006/relationships/image" Target="../media/image20.jpeg"/><Relationship Id="rId10" Type="http://schemas.openxmlformats.org/officeDocument/2006/relationships/image" Target="../media/image25.jpeg"/><Relationship Id="rId4" Type="http://schemas.openxmlformats.org/officeDocument/2006/relationships/image" Target="../media/image19.jpeg"/><Relationship Id="rId9" Type="http://schemas.openxmlformats.org/officeDocument/2006/relationships/image" Target="../media/image24.jpg"/></Relationships>
</file>

<file path=ppt/slides/_rels/slide15.xml.rels><?xml version="1.0" encoding="UTF-8" standalone="yes"?>
<Relationships xmlns="http://schemas.openxmlformats.org/package/2006/relationships"><Relationship Id="rId3" Type="http://schemas.openxmlformats.org/officeDocument/2006/relationships/hyperlink" Target="https://www.ncbi.nlm.nih.gov/pmc/articles/PMC5167633/" TargetMode="External"/><Relationship Id="rId2" Type="http://schemas.openxmlformats.org/officeDocument/2006/relationships/hyperlink" Target="https://www.ncbi.nlm.nih.gov/pmc/articles/PMC4387011/" TargetMode="External"/><Relationship Id="rId1" Type="http://schemas.openxmlformats.org/officeDocument/2006/relationships/slideLayout" Target="../slideLayouts/slideLayout2.xml"/><Relationship Id="rId5" Type="http://schemas.openxmlformats.org/officeDocument/2006/relationships/hyperlink" Target="https://pubmed.ncbi.nlm.nih.gov/37292729/" TargetMode="External"/><Relationship Id="rId4" Type="http://schemas.openxmlformats.org/officeDocument/2006/relationships/hyperlink" Target="https://alz-journals.onlinelibrary.wiley.com/doi/full/10.1016/j.dadm.2019.04.001"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hyperlink" Target="http://www.hippocampalsubfields.com/people/acquisition-working-group/" TargetMode="External"/><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29.jpg"/><Relationship Id="rId7" Type="http://schemas.openxmlformats.org/officeDocument/2006/relationships/image" Target="../media/image33.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2.jpg"/><Relationship Id="rId5" Type="http://schemas.openxmlformats.org/officeDocument/2006/relationships/image" Target="../media/image31.jpg"/><Relationship Id="rId4" Type="http://schemas.openxmlformats.org/officeDocument/2006/relationships/image" Target="../media/image30.jpg"/><Relationship Id="rId9" Type="http://schemas.openxmlformats.org/officeDocument/2006/relationships/image" Target="../media/image35.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7.emf"/></Relationships>
</file>

<file path=ppt/slides/_rels/slide2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1.tif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3.tif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6.em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tiff"/><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3" Type="http://schemas.openxmlformats.org/officeDocument/2006/relationships/hyperlink" Target="https://www.wacom.com/en-us/products/pen-displays/wacom-cintiq" TargetMode="External"/><Relationship Id="rId2" Type="http://schemas.openxmlformats.org/officeDocument/2006/relationships/hyperlink" Target="https://www.huion.com/" TargetMode="Externa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554806"/>
            <a:ext cx="7753003" cy="2623422"/>
          </a:xfrm>
        </p:spPr>
        <p:txBody>
          <a:bodyPr>
            <a:normAutofit/>
          </a:bodyPr>
          <a:lstStyle/>
          <a:p>
            <a:r>
              <a:rPr lang="en-US" sz="6000" dirty="0"/>
              <a:t>Harmonized Protocol for Subfield Segmentation in Hippocampal Body</a:t>
            </a:r>
          </a:p>
        </p:txBody>
      </p:sp>
      <p:sp>
        <p:nvSpPr>
          <p:cNvPr id="3" name="Subtitle 2"/>
          <p:cNvSpPr>
            <a:spLocks noGrp="1"/>
          </p:cNvSpPr>
          <p:nvPr>
            <p:ph type="subTitle" idx="1"/>
          </p:nvPr>
        </p:nvSpPr>
        <p:spPr>
          <a:xfrm>
            <a:off x="471461" y="3679773"/>
            <a:ext cx="7635476" cy="1325817"/>
          </a:xfrm>
        </p:spPr>
        <p:txBody>
          <a:bodyPr>
            <a:normAutofit/>
          </a:bodyPr>
          <a:lstStyle/>
          <a:p>
            <a:r>
              <a:rPr lang="en-US" dirty="0">
                <a:solidFill>
                  <a:schemeClr val="tx1">
                    <a:lumMod val="95000"/>
                  </a:schemeClr>
                </a:solidFill>
              </a:rPr>
              <a:t>on behalf of the</a:t>
            </a:r>
          </a:p>
          <a:p>
            <a:r>
              <a:rPr lang="en-US" dirty="0">
                <a:solidFill>
                  <a:schemeClr val="tx1">
                    <a:lumMod val="95000"/>
                  </a:schemeClr>
                </a:solidFill>
              </a:rPr>
              <a:t>Hippocampal Subfield Group</a:t>
            </a:r>
          </a:p>
        </p:txBody>
      </p:sp>
      <p:pic>
        <p:nvPicPr>
          <p:cNvPr id="3074" name="Picture 2" descr="Screen Shot 2017-11-02 at 3.48.34 PM.png"/>
          <p:cNvPicPr>
            <a:picLocks noChangeAspect="1" noChangeArrowheads="1"/>
          </p:cNvPicPr>
          <p:nvPr/>
        </p:nvPicPr>
        <p:blipFill rotWithShape="1">
          <a:blip r:embed="rId2">
            <a:extLst>
              <a:ext uri="{28A0092B-C50C-407E-A947-70E740481C1C}">
                <a14:useLocalDpi xmlns:a14="http://schemas.microsoft.com/office/drawing/2010/main" val="0"/>
              </a:ext>
            </a:extLst>
          </a:blip>
          <a:srcRect r="7929"/>
          <a:stretch/>
        </p:blipFill>
        <p:spPr bwMode="auto">
          <a:xfrm>
            <a:off x="9739892" y="287100"/>
            <a:ext cx="1997986" cy="1417611"/>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Screen Shot 2017-09-17 at 5.55.48 PM.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625" t="3518" r="4390" b="5425"/>
          <a:stretch/>
        </p:blipFill>
        <p:spPr bwMode="auto">
          <a:xfrm>
            <a:off x="9751437" y="1876395"/>
            <a:ext cx="1986441" cy="1437556"/>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https://lh3.googleusercontent.com/5zeQ_n6yARph-ThbK9-GmK7tIMLmt8rNrB-fBpe4LMK_wTQdcbbi3LnP0KMaBERGB3OwMOuytcRoR9x40Mpfz4-LZ_czKRaEh6v9xA22ASW-gWHuF7wSgPl_gewXRcJvP-eqhKYU"/>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5707" t="20333" r="32675" b="26673"/>
          <a:stretch/>
        </p:blipFill>
        <p:spPr bwMode="auto">
          <a:xfrm>
            <a:off x="9739892" y="3542216"/>
            <a:ext cx="1980647" cy="1430467"/>
          </a:xfrm>
          <a:prstGeom prst="rect">
            <a:avLst/>
          </a:prstGeom>
          <a:noFill/>
          <a:extLst>
            <a:ext uri="{909E8E84-426E-40DD-AFC4-6F175D3DCCD1}">
              <a14:hiddenFill xmlns:a14="http://schemas.microsoft.com/office/drawing/2010/main">
                <a:solidFill>
                  <a:srgbClr val="FFFFFF"/>
                </a:solidFill>
              </a14:hiddenFill>
            </a:ext>
          </a:extLst>
        </p:spPr>
      </p:pic>
      <p:sp>
        <p:nvSpPr>
          <p:cNvPr id="26" name="Slide Number Placeholder 25"/>
          <p:cNvSpPr>
            <a:spLocks noGrp="1"/>
          </p:cNvSpPr>
          <p:nvPr>
            <p:ph type="sldNum" sz="quarter" idx="12"/>
          </p:nvPr>
        </p:nvSpPr>
        <p:spPr/>
        <p:txBody>
          <a:bodyPr/>
          <a:lstStyle/>
          <a:p>
            <a:fld id="{0B1E0629-9224-461D-9E4B-F095F85B5F71}" type="slidenum">
              <a:rPr lang="en-US" smtClean="0"/>
              <a:t>1</a:t>
            </a:fld>
            <a:endParaRPr lang="en-US"/>
          </a:p>
        </p:txBody>
      </p:sp>
      <p:sp>
        <p:nvSpPr>
          <p:cNvPr id="8" name="TextBox 7">
            <a:extLst>
              <a:ext uri="{FF2B5EF4-FFF2-40B4-BE49-F238E27FC236}">
                <a16:creationId xmlns:a16="http://schemas.microsoft.com/office/drawing/2014/main" id="{AB34A334-F1CD-453D-BBC5-9A75A73CFCE0}"/>
              </a:ext>
            </a:extLst>
          </p:cNvPr>
          <p:cNvSpPr txBox="1"/>
          <p:nvPr/>
        </p:nvSpPr>
        <p:spPr>
          <a:xfrm>
            <a:off x="6601768" y="5350990"/>
            <a:ext cx="5590232"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500" dirty="0"/>
              <a:t>Toronto Training</a:t>
            </a:r>
          </a:p>
          <a:p>
            <a:r>
              <a:rPr lang="en-US" sz="2500" dirty="0"/>
              <a:t>April 11-12, 2024</a:t>
            </a:r>
          </a:p>
        </p:txBody>
      </p:sp>
      <p:pic>
        <p:nvPicPr>
          <p:cNvPr id="2050" name="Picture 2" descr="A logo with a rainbow colored design&#10;&#10;Description automatically generated with medium confidence">
            <a:extLst>
              <a:ext uri="{FF2B5EF4-FFF2-40B4-BE49-F238E27FC236}">
                <a16:creationId xmlns:a16="http://schemas.microsoft.com/office/drawing/2014/main" id="{C3A62828-1CF7-6D40-2C4B-227D039154A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3569" y="4972683"/>
            <a:ext cx="3781425" cy="1552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23941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16FA3-550B-81D7-5C8F-640362124A8A}"/>
              </a:ext>
            </a:extLst>
          </p:cNvPr>
          <p:cNvSpPr>
            <a:spLocks noGrp="1"/>
          </p:cNvSpPr>
          <p:nvPr>
            <p:ph type="title"/>
          </p:nvPr>
        </p:nvSpPr>
        <p:spPr/>
        <p:txBody>
          <a:bodyPr/>
          <a:lstStyle/>
          <a:p>
            <a:r>
              <a:rPr lang="en-US" dirty="0"/>
              <a:t>Training Workshop Leadership</a:t>
            </a:r>
          </a:p>
        </p:txBody>
      </p:sp>
      <p:sp>
        <p:nvSpPr>
          <p:cNvPr id="3" name="Content Placeholder 2">
            <a:extLst>
              <a:ext uri="{FF2B5EF4-FFF2-40B4-BE49-F238E27FC236}">
                <a16:creationId xmlns:a16="http://schemas.microsoft.com/office/drawing/2014/main" id="{70754C2B-0A9F-D810-DFAF-883B6A104006}"/>
              </a:ext>
            </a:extLst>
          </p:cNvPr>
          <p:cNvSpPr>
            <a:spLocks noGrp="1"/>
          </p:cNvSpPr>
          <p:nvPr>
            <p:ph idx="1"/>
          </p:nvPr>
        </p:nvSpPr>
        <p:spPr/>
        <p:txBody>
          <a:bodyPr/>
          <a:lstStyle/>
          <a:p>
            <a:pPr marL="0" indent="0">
              <a:buNone/>
            </a:pPr>
            <a:r>
              <a:rPr lang="en-US" dirty="0"/>
              <a:t>Lead: Ana M. Daugherty, Ph.D., Wayne State University</a:t>
            </a:r>
          </a:p>
          <a:p>
            <a:pPr marL="0" indent="0">
              <a:buNone/>
            </a:pPr>
            <a:r>
              <a:rPr lang="en-US" dirty="0"/>
              <a:t>Toronto Site Lead: Rosanna Olsen, Ph.D., Baycrest Institute  </a:t>
            </a:r>
          </a:p>
          <a:p>
            <a:pPr marL="0" indent="0">
              <a:buNone/>
            </a:pPr>
            <a:endParaRPr lang="en-US" dirty="0"/>
          </a:p>
          <a:p>
            <a:pPr marL="0" indent="0">
              <a:buNone/>
            </a:pPr>
            <a:r>
              <a:rPr lang="en-US" dirty="0"/>
              <a:t>Reliable Raters/Trainers: </a:t>
            </a:r>
          </a:p>
          <a:p>
            <a:pPr marL="457200" lvl="1" indent="0">
              <a:buNone/>
            </a:pPr>
            <a:r>
              <a:rPr lang="en-US" dirty="0"/>
              <a:t>Thackery Brown, Ph.D., Georgia Institute of Technology</a:t>
            </a:r>
          </a:p>
          <a:p>
            <a:pPr marL="457200" lvl="1" indent="0">
              <a:buNone/>
            </a:pPr>
            <a:r>
              <a:rPr lang="en-US" dirty="0"/>
              <a:t>Kelsey Canada, Ph.D., Wayne State University</a:t>
            </a:r>
          </a:p>
          <a:p>
            <a:pPr marL="457200" lvl="1" indent="0">
              <a:buNone/>
            </a:pPr>
            <a:r>
              <a:rPr lang="en-US" dirty="0"/>
              <a:t>Gustaf Rådman, Lund University</a:t>
            </a:r>
          </a:p>
          <a:p>
            <a:pPr marL="457200" lvl="1" indent="0">
              <a:buNone/>
            </a:pPr>
            <a:endParaRPr lang="en-US" dirty="0"/>
          </a:p>
          <a:p>
            <a:pPr marL="457200" lvl="1" indent="0">
              <a:buNone/>
            </a:pPr>
            <a:endParaRPr lang="en-US" dirty="0"/>
          </a:p>
        </p:txBody>
      </p:sp>
      <p:sp>
        <p:nvSpPr>
          <p:cNvPr id="4" name="Slide Number Placeholder 3">
            <a:extLst>
              <a:ext uri="{FF2B5EF4-FFF2-40B4-BE49-F238E27FC236}">
                <a16:creationId xmlns:a16="http://schemas.microsoft.com/office/drawing/2014/main" id="{D5F0DF28-77D4-B9CB-E1CB-CCA1AAD4DF97}"/>
              </a:ext>
            </a:extLst>
          </p:cNvPr>
          <p:cNvSpPr>
            <a:spLocks noGrp="1"/>
          </p:cNvSpPr>
          <p:nvPr>
            <p:ph type="sldNum" sz="quarter" idx="12"/>
          </p:nvPr>
        </p:nvSpPr>
        <p:spPr/>
        <p:txBody>
          <a:bodyPr/>
          <a:lstStyle/>
          <a:p>
            <a:fld id="{B7027CDE-4DE7-4D6A-A839-C8758EABC6EE}" type="slidenum">
              <a:rPr lang="en-US" smtClean="0"/>
              <a:t>2</a:t>
            </a:fld>
            <a:endParaRPr lang="en-US"/>
          </a:p>
        </p:txBody>
      </p:sp>
    </p:spTree>
    <p:extLst>
      <p:ext uri="{BB962C8B-B14F-4D97-AF65-F5344CB8AC3E}">
        <p14:creationId xmlns:p14="http://schemas.microsoft.com/office/powerpoint/2010/main" val="24108684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1837267"/>
            <a:ext cx="8229600" cy="533400"/>
          </a:xfrm>
        </p:spPr>
        <p:txBody>
          <a:bodyPr/>
          <a:lstStyle/>
          <a:p>
            <a:pPr marL="118872" indent="0" algn="ctr">
              <a:buNone/>
            </a:pPr>
            <a:r>
              <a:rPr lang="en-US" dirty="0"/>
              <a:t>No financial conflicts of interest to disclose.</a:t>
            </a:r>
          </a:p>
        </p:txBody>
      </p:sp>
      <p:sp>
        <p:nvSpPr>
          <p:cNvPr id="4" name="Title 3"/>
          <p:cNvSpPr>
            <a:spLocks noGrp="1"/>
          </p:cNvSpPr>
          <p:nvPr>
            <p:ph type="title"/>
          </p:nvPr>
        </p:nvSpPr>
        <p:spPr/>
        <p:txBody>
          <a:bodyPr/>
          <a:lstStyle/>
          <a:p>
            <a:endParaRPr lang="en-US"/>
          </a:p>
        </p:txBody>
      </p:sp>
      <p:sp>
        <p:nvSpPr>
          <p:cNvPr id="2" name="Slide Number Placeholder 1"/>
          <p:cNvSpPr>
            <a:spLocks noGrp="1"/>
          </p:cNvSpPr>
          <p:nvPr>
            <p:ph type="sldNum" sz="quarter" idx="12"/>
          </p:nvPr>
        </p:nvSpPr>
        <p:spPr/>
        <p:txBody>
          <a:bodyPr/>
          <a:lstStyle/>
          <a:p>
            <a:fld id="{ABE5B673-A086-4495-90D1-3002390B6B59}" type="slidenum">
              <a:rPr lang="en-US" smtClean="0"/>
              <a:pPr/>
              <a:t>3</a:t>
            </a:fld>
            <a:endParaRPr lang="en-US"/>
          </a:p>
        </p:txBody>
      </p:sp>
      <p:sp>
        <p:nvSpPr>
          <p:cNvPr id="5" name="Content Placeholder 2">
            <a:extLst>
              <a:ext uri="{FF2B5EF4-FFF2-40B4-BE49-F238E27FC236}">
                <a16:creationId xmlns:a16="http://schemas.microsoft.com/office/drawing/2014/main" id="{EB588B5A-3501-DD17-5CA4-6932A7B2287D}"/>
              </a:ext>
            </a:extLst>
          </p:cNvPr>
          <p:cNvSpPr txBox="1">
            <a:spLocks/>
          </p:cNvSpPr>
          <p:nvPr/>
        </p:nvSpPr>
        <p:spPr>
          <a:xfrm>
            <a:off x="838200" y="2517246"/>
            <a:ext cx="10727266" cy="383910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8872" indent="0">
              <a:buFont typeface="Arial" panose="020B0604020202020204" pitchFamily="34" charset="0"/>
              <a:buNone/>
            </a:pPr>
            <a:r>
              <a:rPr lang="en-US" sz="2500" b="1" dirty="0"/>
              <a:t>The HSG work is supported by NIH/NIA R01 AG070592, and formerly Joint </a:t>
            </a:r>
            <a:r>
              <a:rPr lang="en-US" sz="2500" b="1" dirty="0" err="1"/>
              <a:t>Programme</a:t>
            </a:r>
            <a:r>
              <a:rPr lang="en-US" sz="2500" b="1" dirty="0"/>
              <a:t>—Neurodegenerative Disease Research.</a:t>
            </a:r>
          </a:p>
          <a:p>
            <a:pPr marL="118872" indent="0">
              <a:buFont typeface="Arial" panose="020B0604020202020204" pitchFamily="34" charset="0"/>
              <a:buNone/>
            </a:pPr>
            <a:endParaRPr lang="en-US" sz="2000" dirty="0"/>
          </a:p>
          <a:p>
            <a:pPr marL="118872" indent="0">
              <a:buNone/>
            </a:pPr>
            <a:r>
              <a:rPr lang="en-US" sz="2000" dirty="0"/>
              <a:t>MRI data shared by investigators were collected with support from NIH/NIA R01 AG011230, NIH/NICHD R01 HD079518, NIH/NIMHD R01 MH107512, NIH/NIA R01 AG056535.</a:t>
            </a:r>
          </a:p>
          <a:p>
            <a:pPr marL="118872" indent="0">
              <a:buFont typeface="Arial" panose="020B0604020202020204" pitchFamily="34" charset="0"/>
              <a:buNone/>
            </a:pPr>
            <a:endParaRPr lang="en-US" sz="2000" dirty="0"/>
          </a:p>
          <a:p>
            <a:pPr marL="118872" indent="0">
              <a:buFont typeface="Arial" panose="020B0604020202020204" pitchFamily="34" charset="0"/>
              <a:buNone/>
            </a:pPr>
            <a:r>
              <a:rPr lang="en-US" sz="2000" dirty="0"/>
              <a:t>Daugherty is additionally supported by NIH/NIA P30-AG072931; Canada by NIH/NICHD F32-HD108960; Brown by NIH/NIA R01 AG073250 and The </a:t>
            </a:r>
            <a:r>
              <a:rPr lang="en-US" sz="2000" dirty="0" err="1"/>
              <a:t>Shurl</a:t>
            </a:r>
            <a:r>
              <a:rPr lang="en-US" sz="2000" dirty="0"/>
              <a:t> and Kay </a:t>
            </a:r>
            <a:r>
              <a:rPr lang="en-US" sz="2000" dirty="0" err="1"/>
              <a:t>Curci</a:t>
            </a:r>
            <a:r>
              <a:rPr lang="en-US" sz="2000" dirty="0"/>
              <a:t> Foundation</a:t>
            </a:r>
          </a:p>
        </p:txBody>
      </p:sp>
    </p:spTree>
    <p:extLst>
      <p:ext uri="{BB962C8B-B14F-4D97-AF65-F5344CB8AC3E}">
        <p14:creationId xmlns:p14="http://schemas.microsoft.com/office/powerpoint/2010/main" val="4400096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B62D5-BD2E-A3CB-8E0B-5D56FB2FF31F}"/>
              </a:ext>
            </a:extLst>
          </p:cNvPr>
          <p:cNvSpPr>
            <a:spLocks noGrp="1"/>
          </p:cNvSpPr>
          <p:nvPr>
            <p:ph type="title"/>
          </p:nvPr>
        </p:nvSpPr>
        <p:spPr/>
        <p:txBody>
          <a:bodyPr/>
          <a:lstStyle/>
          <a:p>
            <a:r>
              <a:rPr lang="en-US" dirty="0"/>
              <a:t>For This Training You Will Need</a:t>
            </a:r>
          </a:p>
        </p:txBody>
      </p:sp>
      <p:sp>
        <p:nvSpPr>
          <p:cNvPr id="3" name="Content Placeholder 2">
            <a:extLst>
              <a:ext uri="{FF2B5EF4-FFF2-40B4-BE49-F238E27FC236}">
                <a16:creationId xmlns:a16="http://schemas.microsoft.com/office/drawing/2014/main" id="{7D7EDFF9-4BAB-6242-24C6-B22B0A9CDDE4}"/>
              </a:ext>
            </a:extLst>
          </p:cNvPr>
          <p:cNvSpPr>
            <a:spLocks noGrp="1"/>
          </p:cNvSpPr>
          <p:nvPr>
            <p:ph idx="1"/>
          </p:nvPr>
        </p:nvSpPr>
        <p:spPr/>
        <p:txBody>
          <a:bodyPr/>
          <a:lstStyle/>
          <a:p>
            <a:r>
              <a:rPr lang="en-US" dirty="0"/>
              <a:t>Laptop with </a:t>
            </a:r>
            <a:r>
              <a:rPr lang="en-US" dirty="0">
                <a:hlinkClick r:id="rId2"/>
              </a:rPr>
              <a:t>ITK-Snap Installed</a:t>
            </a:r>
            <a:endParaRPr lang="en-US" dirty="0"/>
          </a:p>
          <a:p>
            <a:pPr lvl="1"/>
            <a:r>
              <a:rPr lang="en-US" dirty="0"/>
              <a:t>Segmentation can be implement with a mouse or peripheral tracing tablet</a:t>
            </a:r>
          </a:p>
          <a:p>
            <a:r>
              <a:rPr lang="en-US" dirty="0"/>
              <a:t>Digital Reference Materials + Example MRI Scans</a:t>
            </a:r>
          </a:p>
          <a:p>
            <a:endParaRPr lang="en-US" dirty="0"/>
          </a:p>
          <a:p>
            <a:pPr marL="0" indent="0">
              <a:buNone/>
            </a:pPr>
            <a:r>
              <a:rPr lang="en-US" b="1" dirty="0"/>
              <a:t>Additional Materials for After the Training:</a:t>
            </a:r>
          </a:p>
          <a:p>
            <a:pPr lvl="1"/>
            <a:r>
              <a:rPr lang="en-US" dirty="0"/>
              <a:t>YouTube Videos</a:t>
            </a:r>
          </a:p>
          <a:p>
            <a:pPr lvl="1"/>
            <a:r>
              <a:rPr lang="en-US" dirty="0"/>
              <a:t>Detailed Method Supplement with Histological Reference Material</a:t>
            </a:r>
          </a:p>
          <a:p>
            <a:pPr lvl="1"/>
            <a:r>
              <a:rPr lang="en-US" dirty="0"/>
              <a:t>Website Updates</a:t>
            </a:r>
          </a:p>
        </p:txBody>
      </p:sp>
      <p:sp>
        <p:nvSpPr>
          <p:cNvPr id="4" name="Slide Number Placeholder 3">
            <a:extLst>
              <a:ext uri="{FF2B5EF4-FFF2-40B4-BE49-F238E27FC236}">
                <a16:creationId xmlns:a16="http://schemas.microsoft.com/office/drawing/2014/main" id="{E9394803-7DE0-4566-FCB1-35B036B595BF}"/>
              </a:ext>
            </a:extLst>
          </p:cNvPr>
          <p:cNvSpPr>
            <a:spLocks noGrp="1"/>
          </p:cNvSpPr>
          <p:nvPr>
            <p:ph type="sldNum" sz="quarter" idx="12"/>
          </p:nvPr>
        </p:nvSpPr>
        <p:spPr/>
        <p:txBody>
          <a:bodyPr/>
          <a:lstStyle/>
          <a:p>
            <a:fld id="{B7027CDE-4DE7-4D6A-A839-C8758EABC6EE}" type="slidenum">
              <a:rPr lang="en-US" smtClean="0"/>
              <a:t>4</a:t>
            </a:fld>
            <a:endParaRPr lang="en-US"/>
          </a:p>
        </p:txBody>
      </p:sp>
    </p:spTree>
    <p:extLst>
      <p:ext uri="{BB962C8B-B14F-4D97-AF65-F5344CB8AC3E}">
        <p14:creationId xmlns:p14="http://schemas.microsoft.com/office/powerpoint/2010/main" val="23668771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1272F-3932-98F9-4970-CE86C652C465}"/>
              </a:ext>
            </a:extLst>
          </p:cNvPr>
          <p:cNvSpPr>
            <a:spLocks noGrp="1"/>
          </p:cNvSpPr>
          <p:nvPr>
            <p:ph type="title"/>
          </p:nvPr>
        </p:nvSpPr>
        <p:spPr/>
        <p:txBody>
          <a:bodyPr/>
          <a:lstStyle/>
          <a:p>
            <a:r>
              <a:rPr lang="en-US" dirty="0"/>
              <a:t>Purpose of Protocol Training</a:t>
            </a:r>
          </a:p>
        </p:txBody>
      </p:sp>
      <p:sp>
        <p:nvSpPr>
          <p:cNvPr id="3" name="Content Placeholder 2">
            <a:extLst>
              <a:ext uri="{FF2B5EF4-FFF2-40B4-BE49-F238E27FC236}">
                <a16:creationId xmlns:a16="http://schemas.microsoft.com/office/drawing/2014/main" id="{6A8EE49D-64AD-1186-6A8C-A3900A539B54}"/>
              </a:ext>
            </a:extLst>
          </p:cNvPr>
          <p:cNvSpPr>
            <a:spLocks noGrp="1"/>
          </p:cNvSpPr>
          <p:nvPr>
            <p:ph idx="1"/>
          </p:nvPr>
        </p:nvSpPr>
        <p:spPr/>
        <p:txBody>
          <a:bodyPr>
            <a:normAutofit fontScale="92500" lnSpcReduction="10000"/>
          </a:bodyPr>
          <a:lstStyle/>
          <a:p>
            <a:r>
              <a:rPr lang="en-US" dirty="0"/>
              <a:t>Harmonization</a:t>
            </a:r>
          </a:p>
          <a:p>
            <a:pPr lvl="1"/>
            <a:r>
              <a:rPr lang="en-US" dirty="0"/>
              <a:t>Facilitate wide adoption of the protocol</a:t>
            </a:r>
          </a:p>
          <a:p>
            <a:pPr lvl="1"/>
            <a:r>
              <a:rPr lang="en-US" dirty="0"/>
              <a:t>Provide information to implement the protocol for new investigators</a:t>
            </a:r>
          </a:p>
          <a:p>
            <a:pPr marL="457200" lvl="1" indent="0">
              <a:buNone/>
            </a:pPr>
            <a:endParaRPr lang="en-US" dirty="0"/>
          </a:p>
          <a:p>
            <a:r>
              <a:rPr lang="en-US" dirty="0"/>
              <a:t>Reliable implementation</a:t>
            </a:r>
          </a:p>
          <a:p>
            <a:pPr lvl="1"/>
            <a:r>
              <a:rPr lang="en-US" dirty="0"/>
              <a:t>Training resources for protocol consistency across labs</a:t>
            </a:r>
          </a:p>
          <a:p>
            <a:pPr lvl="1"/>
            <a:endParaRPr lang="en-US" dirty="0"/>
          </a:p>
          <a:p>
            <a:pPr marL="0" indent="0">
              <a:buNone/>
            </a:pPr>
            <a:r>
              <a:rPr lang="en-US" b="1" dirty="0"/>
              <a:t>Learning Objectives:</a:t>
            </a:r>
          </a:p>
          <a:p>
            <a:pPr lvl="1"/>
            <a:r>
              <a:rPr lang="en-US" dirty="0"/>
              <a:t>Review hippocampal anatomical landmarks relevant for subfield labeling on high-resolution T2-weighted MRI</a:t>
            </a:r>
          </a:p>
          <a:p>
            <a:pPr lvl="1"/>
            <a:r>
              <a:rPr lang="en-US" dirty="0"/>
              <a:t>Practice the manual segmentation protocol for hippocampal subfields in the body</a:t>
            </a:r>
          </a:p>
          <a:p>
            <a:pPr lvl="1"/>
            <a:r>
              <a:rPr lang="en-US" dirty="0"/>
              <a:t>Identify resources for continued protocol updates and self-guided training</a:t>
            </a:r>
          </a:p>
        </p:txBody>
      </p:sp>
      <p:sp>
        <p:nvSpPr>
          <p:cNvPr id="4" name="Slide Number Placeholder 3">
            <a:extLst>
              <a:ext uri="{FF2B5EF4-FFF2-40B4-BE49-F238E27FC236}">
                <a16:creationId xmlns:a16="http://schemas.microsoft.com/office/drawing/2014/main" id="{521A4B26-2530-3B81-F9AC-D592CA946F7F}"/>
              </a:ext>
            </a:extLst>
          </p:cNvPr>
          <p:cNvSpPr>
            <a:spLocks noGrp="1"/>
          </p:cNvSpPr>
          <p:nvPr>
            <p:ph type="sldNum" sz="quarter" idx="12"/>
          </p:nvPr>
        </p:nvSpPr>
        <p:spPr/>
        <p:txBody>
          <a:bodyPr/>
          <a:lstStyle/>
          <a:p>
            <a:fld id="{B7027CDE-4DE7-4D6A-A839-C8758EABC6EE}" type="slidenum">
              <a:rPr lang="en-US" smtClean="0"/>
              <a:t>5</a:t>
            </a:fld>
            <a:endParaRPr lang="en-US"/>
          </a:p>
        </p:txBody>
      </p:sp>
    </p:spTree>
    <p:extLst>
      <p:ext uri="{BB962C8B-B14F-4D97-AF65-F5344CB8AC3E}">
        <p14:creationId xmlns:p14="http://schemas.microsoft.com/office/powerpoint/2010/main" val="16838246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73925-C450-634E-9538-910518AD6794}"/>
              </a:ext>
            </a:extLst>
          </p:cNvPr>
          <p:cNvSpPr>
            <a:spLocks noGrp="1"/>
          </p:cNvSpPr>
          <p:nvPr>
            <p:ph type="title"/>
          </p:nvPr>
        </p:nvSpPr>
        <p:spPr/>
        <p:txBody>
          <a:bodyPr/>
          <a:lstStyle/>
          <a:p>
            <a:r>
              <a:rPr lang="en-US" dirty="0"/>
              <a:t>Timeline for Training</a:t>
            </a:r>
          </a:p>
        </p:txBody>
      </p:sp>
      <p:sp>
        <p:nvSpPr>
          <p:cNvPr id="3" name="Content Placeholder 2">
            <a:extLst>
              <a:ext uri="{FF2B5EF4-FFF2-40B4-BE49-F238E27FC236}">
                <a16:creationId xmlns:a16="http://schemas.microsoft.com/office/drawing/2014/main" id="{BAAEB7FA-AD8E-4A3A-C6B7-E52291221506}"/>
              </a:ext>
            </a:extLst>
          </p:cNvPr>
          <p:cNvSpPr>
            <a:spLocks noGrp="1"/>
          </p:cNvSpPr>
          <p:nvPr>
            <p:ph idx="1"/>
          </p:nvPr>
        </p:nvSpPr>
        <p:spPr/>
        <p:txBody>
          <a:bodyPr>
            <a:normAutofit fontScale="92500"/>
          </a:bodyPr>
          <a:lstStyle/>
          <a:p>
            <a:r>
              <a:rPr lang="en-US" dirty="0"/>
              <a:t>Here you will have an introduction to the protocol and practice with opportunity for feedback</a:t>
            </a:r>
          </a:p>
          <a:p>
            <a:endParaRPr lang="en-US" dirty="0"/>
          </a:p>
          <a:p>
            <a:r>
              <a:rPr lang="en-US" dirty="0"/>
              <a:t>You Can Expect to Walk Away With:</a:t>
            </a:r>
          </a:p>
          <a:p>
            <a:pPr lvl="1"/>
            <a:r>
              <a:rPr lang="en-US" dirty="0"/>
              <a:t>An introductory knowledge of hippocampal anatomy</a:t>
            </a:r>
          </a:p>
          <a:p>
            <a:pPr lvl="1"/>
            <a:r>
              <a:rPr lang="en-US" dirty="0"/>
              <a:t>Hands-on experience with the manual segmentation protocol on example MRI scans</a:t>
            </a:r>
          </a:p>
          <a:p>
            <a:pPr lvl="1"/>
            <a:r>
              <a:rPr lang="en-US" dirty="0"/>
              <a:t>Online resources to support continued training and practice</a:t>
            </a:r>
          </a:p>
          <a:p>
            <a:endParaRPr lang="en-US" dirty="0"/>
          </a:p>
          <a:p>
            <a:r>
              <a:rPr lang="en-US" dirty="0"/>
              <a:t>Typical timeline for implementation: 1-4 months to establish reliability on your own data (depends on the number of raters, quality of data)</a:t>
            </a:r>
          </a:p>
        </p:txBody>
      </p:sp>
      <p:sp>
        <p:nvSpPr>
          <p:cNvPr id="4" name="Slide Number Placeholder 3">
            <a:extLst>
              <a:ext uri="{FF2B5EF4-FFF2-40B4-BE49-F238E27FC236}">
                <a16:creationId xmlns:a16="http://schemas.microsoft.com/office/drawing/2014/main" id="{1A4BDB0C-5CDF-0D0C-2630-1CD9CA4D7C01}"/>
              </a:ext>
            </a:extLst>
          </p:cNvPr>
          <p:cNvSpPr>
            <a:spLocks noGrp="1"/>
          </p:cNvSpPr>
          <p:nvPr>
            <p:ph type="sldNum" sz="quarter" idx="12"/>
          </p:nvPr>
        </p:nvSpPr>
        <p:spPr/>
        <p:txBody>
          <a:bodyPr/>
          <a:lstStyle/>
          <a:p>
            <a:fld id="{B7027CDE-4DE7-4D6A-A839-C8758EABC6EE}" type="slidenum">
              <a:rPr lang="en-US" smtClean="0"/>
              <a:t>6</a:t>
            </a:fld>
            <a:endParaRPr lang="en-US"/>
          </a:p>
        </p:txBody>
      </p:sp>
    </p:spTree>
    <p:extLst>
      <p:ext uri="{BB962C8B-B14F-4D97-AF65-F5344CB8AC3E}">
        <p14:creationId xmlns:p14="http://schemas.microsoft.com/office/powerpoint/2010/main" val="22002278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696E1-42EE-20A9-9E76-A4707B200578}"/>
              </a:ext>
            </a:extLst>
          </p:cNvPr>
          <p:cNvSpPr>
            <a:spLocks noGrp="1"/>
          </p:cNvSpPr>
          <p:nvPr>
            <p:ph type="title"/>
          </p:nvPr>
        </p:nvSpPr>
        <p:spPr/>
        <p:txBody>
          <a:bodyPr/>
          <a:lstStyle/>
          <a:p>
            <a:r>
              <a:rPr lang="en-US" dirty="0"/>
              <a:t>Hippocampal Subfield Group</a:t>
            </a:r>
          </a:p>
        </p:txBody>
      </p:sp>
      <p:sp>
        <p:nvSpPr>
          <p:cNvPr id="5" name="Text Placeholder 4">
            <a:extLst>
              <a:ext uri="{FF2B5EF4-FFF2-40B4-BE49-F238E27FC236}">
                <a16:creationId xmlns:a16="http://schemas.microsoft.com/office/drawing/2014/main" id="{8E7D3C52-F627-69FA-0697-A6932C200BC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73189EF-8E50-31E2-E28D-DAA93774DEB4}"/>
              </a:ext>
            </a:extLst>
          </p:cNvPr>
          <p:cNvSpPr>
            <a:spLocks noGrp="1"/>
          </p:cNvSpPr>
          <p:nvPr>
            <p:ph type="sldNum" sz="quarter" idx="12"/>
          </p:nvPr>
        </p:nvSpPr>
        <p:spPr/>
        <p:txBody>
          <a:bodyPr/>
          <a:lstStyle/>
          <a:p>
            <a:fld id="{B7027CDE-4DE7-4D6A-A839-C8758EABC6EE}" type="slidenum">
              <a:rPr lang="en-US" smtClean="0"/>
              <a:t>7</a:t>
            </a:fld>
            <a:endParaRPr lang="en-US"/>
          </a:p>
        </p:txBody>
      </p:sp>
    </p:spTree>
    <p:extLst>
      <p:ext uri="{BB962C8B-B14F-4D97-AF65-F5344CB8AC3E}">
        <p14:creationId xmlns:p14="http://schemas.microsoft.com/office/powerpoint/2010/main" val="10417304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EB67C-E2B7-FF45-94B1-D27DD4E40597}"/>
              </a:ext>
            </a:extLst>
          </p:cNvPr>
          <p:cNvSpPr>
            <a:spLocks noGrp="1"/>
          </p:cNvSpPr>
          <p:nvPr>
            <p:ph type="title"/>
          </p:nvPr>
        </p:nvSpPr>
        <p:spPr/>
        <p:txBody>
          <a:bodyPr/>
          <a:lstStyle/>
          <a:p>
            <a:r>
              <a:rPr lang="en-US" dirty="0"/>
              <a:t>The Medial Temporal Lobe (MTL)</a:t>
            </a:r>
          </a:p>
        </p:txBody>
      </p:sp>
      <p:sp>
        <p:nvSpPr>
          <p:cNvPr id="5" name="Content Placeholder 4">
            <a:extLst>
              <a:ext uri="{FF2B5EF4-FFF2-40B4-BE49-F238E27FC236}">
                <a16:creationId xmlns:a16="http://schemas.microsoft.com/office/drawing/2014/main" id="{2F20D1F0-AC65-1445-A683-F692EE21AFFC}"/>
              </a:ext>
            </a:extLst>
          </p:cNvPr>
          <p:cNvSpPr>
            <a:spLocks noGrp="1"/>
          </p:cNvSpPr>
          <p:nvPr>
            <p:ph idx="1"/>
          </p:nvPr>
        </p:nvSpPr>
        <p:spPr>
          <a:xfrm>
            <a:off x="407862" y="1815550"/>
            <a:ext cx="5936591" cy="4625787"/>
          </a:xfrm>
        </p:spPr>
        <p:txBody>
          <a:bodyPr>
            <a:normAutofit fontScale="77500" lnSpcReduction="20000"/>
          </a:bodyPr>
          <a:lstStyle/>
          <a:p>
            <a:r>
              <a:rPr lang="en-US" sz="3200" dirty="0"/>
              <a:t>Human post-mortem and animal model data suggest that hippocampal subfields:</a:t>
            </a:r>
          </a:p>
          <a:p>
            <a:pPr lvl="1"/>
            <a:endParaRPr lang="en-US" sz="2800" dirty="0"/>
          </a:p>
          <a:p>
            <a:pPr lvl="1"/>
            <a:r>
              <a:rPr lang="en-US" sz="2800" dirty="0"/>
              <a:t>Are differentially affected by age (development, aging)</a:t>
            </a:r>
          </a:p>
          <a:p>
            <a:pPr lvl="1"/>
            <a:endParaRPr lang="en-US" sz="2800" dirty="0"/>
          </a:p>
          <a:p>
            <a:pPr lvl="1"/>
            <a:r>
              <a:rPr lang="en-US" sz="2800" dirty="0"/>
              <a:t>Are differentially affected by disease (</a:t>
            </a:r>
            <a:r>
              <a:rPr lang="en-US" sz="2800" dirty="0" err="1"/>
              <a:t>e.g</a:t>
            </a:r>
            <a:r>
              <a:rPr lang="en-US" sz="2800" dirty="0"/>
              <a:t>, </a:t>
            </a:r>
            <a:r>
              <a:rPr lang="en-US" dirty="0"/>
              <a:t>inflammation</a:t>
            </a:r>
            <a:r>
              <a:rPr lang="en-US" sz="2800" dirty="0"/>
              <a:t>, AD, TLE)</a:t>
            </a:r>
          </a:p>
          <a:p>
            <a:pPr lvl="1"/>
            <a:endParaRPr lang="en-US" sz="2800" dirty="0"/>
          </a:p>
          <a:p>
            <a:pPr lvl="1"/>
            <a:r>
              <a:rPr lang="en-US" sz="2800" dirty="0"/>
              <a:t>Are sensitive to interventions (e.g., aerobic exercise)</a:t>
            </a:r>
          </a:p>
          <a:p>
            <a:endParaRPr lang="en-US" sz="3200" dirty="0"/>
          </a:p>
          <a:p>
            <a:r>
              <a:rPr lang="en-US" sz="3200" dirty="0"/>
              <a:t>These differences have generated increasing interest in measuring subfield structure and function </a:t>
            </a:r>
            <a:r>
              <a:rPr lang="en-US" sz="3200" i="1" dirty="0"/>
              <a:t>in vivo</a:t>
            </a:r>
          </a:p>
        </p:txBody>
      </p:sp>
      <p:sp>
        <p:nvSpPr>
          <p:cNvPr id="3" name="Rectangle 2"/>
          <p:cNvSpPr/>
          <p:nvPr/>
        </p:nvSpPr>
        <p:spPr>
          <a:xfrm>
            <a:off x="6811048" y="5248869"/>
            <a:ext cx="4959775" cy="646331"/>
          </a:xfrm>
          <a:prstGeom prst="rect">
            <a:avLst/>
          </a:prstGeom>
        </p:spPr>
        <p:txBody>
          <a:bodyPr wrap="square">
            <a:spAutoFit/>
          </a:bodyPr>
          <a:lstStyle/>
          <a:p>
            <a:r>
              <a:rPr lang="en-US" dirty="0"/>
              <a:t>From PubMed: Number of publications involving MRI and hippocampal subfields, 2000-present</a:t>
            </a:r>
          </a:p>
        </p:txBody>
      </p:sp>
      <p:sp>
        <p:nvSpPr>
          <p:cNvPr id="6" name="Slide Number Placeholder 5"/>
          <p:cNvSpPr>
            <a:spLocks noGrp="1"/>
          </p:cNvSpPr>
          <p:nvPr>
            <p:ph type="sldNum" sz="quarter" idx="12"/>
          </p:nvPr>
        </p:nvSpPr>
        <p:spPr/>
        <p:txBody>
          <a:bodyPr/>
          <a:lstStyle/>
          <a:p>
            <a:fld id="{0B1E0629-9224-461D-9E4B-F095F85B5F71}" type="slidenum">
              <a:rPr lang="en-US" smtClean="0"/>
              <a:t>8</a:t>
            </a:fld>
            <a:endParaRPr lang="en-US"/>
          </a:p>
        </p:txBody>
      </p:sp>
      <p:graphicFrame>
        <p:nvGraphicFramePr>
          <p:cNvPr id="9" name="Chart 8">
            <a:extLst>
              <a:ext uri="{FF2B5EF4-FFF2-40B4-BE49-F238E27FC236}">
                <a16:creationId xmlns:a16="http://schemas.microsoft.com/office/drawing/2014/main" id="{FD233F16-4F27-203F-83DD-28D244FD3DF5}"/>
              </a:ext>
            </a:extLst>
          </p:cNvPr>
          <p:cNvGraphicFramePr>
            <a:graphicFrameLocks/>
          </p:cNvGraphicFramePr>
          <p:nvPr>
            <p:extLst>
              <p:ext uri="{D42A27DB-BD31-4B8C-83A1-F6EECF244321}">
                <p14:modId xmlns:p14="http://schemas.microsoft.com/office/powerpoint/2010/main" val="281840733"/>
              </p:ext>
            </p:extLst>
          </p:nvPr>
        </p:nvGraphicFramePr>
        <p:xfrm>
          <a:off x="6468535" y="1947630"/>
          <a:ext cx="5222240" cy="320274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62326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EB67C-E2B7-FF45-94B1-D27DD4E40597}"/>
              </a:ext>
            </a:extLst>
          </p:cNvPr>
          <p:cNvSpPr>
            <a:spLocks noGrp="1"/>
          </p:cNvSpPr>
          <p:nvPr>
            <p:ph type="title"/>
          </p:nvPr>
        </p:nvSpPr>
        <p:spPr/>
        <p:txBody>
          <a:bodyPr/>
          <a:lstStyle/>
          <a:p>
            <a:r>
              <a:rPr lang="en-US" dirty="0"/>
              <a:t>Existing Protocols Meaningfully Differ</a:t>
            </a:r>
          </a:p>
        </p:txBody>
      </p:sp>
      <p:sp>
        <p:nvSpPr>
          <p:cNvPr id="6" name="TextBox 5">
            <a:extLst>
              <a:ext uri="{FF2B5EF4-FFF2-40B4-BE49-F238E27FC236}">
                <a16:creationId xmlns:a16="http://schemas.microsoft.com/office/drawing/2014/main" id="{FDB22331-B48D-D043-946F-A117793A8B57}"/>
              </a:ext>
            </a:extLst>
          </p:cNvPr>
          <p:cNvSpPr txBox="1"/>
          <p:nvPr/>
        </p:nvSpPr>
        <p:spPr>
          <a:xfrm>
            <a:off x="351641" y="1712910"/>
            <a:ext cx="11140952" cy="523220"/>
          </a:xfrm>
          <a:prstGeom prst="rect">
            <a:avLst/>
          </a:prstGeom>
          <a:noFill/>
        </p:spPr>
        <p:txBody>
          <a:bodyPr wrap="square" rtlCol="0">
            <a:spAutoFit/>
          </a:bodyPr>
          <a:lstStyle/>
          <a:p>
            <a:r>
              <a:rPr lang="en-US" sz="2800" dirty="0">
                <a:latin typeface="Helvetica Light" panose="020B0403020202020204" pitchFamily="34" charset="0"/>
                <a:cs typeface="Arial"/>
              </a:rPr>
              <a:t>Comparison of 21 protocols in a coronal slice of the hippocampal body</a:t>
            </a:r>
          </a:p>
        </p:txBody>
      </p:sp>
      <p:pic>
        <p:nvPicPr>
          <p:cNvPr id="7" name="Picture 4">
            <a:extLst>
              <a:ext uri="{FF2B5EF4-FFF2-40B4-BE49-F238E27FC236}">
                <a16:creationId xmlns:a16="http://schemas.microsoft.com/office/drawing/2014/main" id="{55430842-372A-6D42-BB83-64100C5BB28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9894"/>
          <a:stretch/>
        </p:blipFill>
        <p:spPr bwMode="auto">
          <a:xfrm>
            <a:off x="2057400" y="2310924"/>
            <a:ext cx="7507208" cy="414902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5" name="Textfeld 10">
            <a:extLst>
              <a:ext uri="{FF2B5EF4-FFF2-40B4-BE49-F238E27FC236}">
                <a16:creationId xmlns:a16="http://schemas.microsoft.com/office/drawing/2014/main" id="{13FAB749-4B20-4E47-9ADB-76BE51A59313}"/>
              </a:ext>
            </a:extLst>
          </p:cNvPr>
          <p:cNvSpPr txBox="1"/>
          <p:nvPr/>
        </p:nvSpPr>
        <p:spPr>
          <a:xfrm>
            <a:off x="120518" y="6478310"/>
            <a:ext cx="3140668" cy="323165"/>
          </a:xfrm>
          <a:prstGeom prst="rect">
            <a:avLst/>
          </a:prstGeom>
          <a:noFill/>
        </p:spPr>
        <p:txBody>
          <a:bodyPr wrap="none" lIns="91440" tIns="45720" rIns="91440" bIns="45720" rtlCol="0" anchor="t">
            <a:spAutoFit/>
          </a:bodyPr>
          <a:lstStyle/>
          <a:p>
            <a:r>
              <a:rPr lang="de-DE" sz="1500" dirty="0">
                <a:latin typeface="Helvetica Light"/>
              </a:rPr>
              <a:t>Yushkevich et al., 2015 </a:t>
            </a:r>
            <a:r>
              <a:rPr lang="de-DE" sz="1500" i="1" dirty="0" err="1">
                <a:latin typeface="Helvetica Light"/>
              </a:rPr>
              <a:t>NeuroImage</a:t>
            </a:r>
            <a:endParaRPr lang="de-DE" sz="1500" dirty="0" err="1">
              <a:latin typeface="Helvetica Light" panose="020B0403020202020204" pitchFamily="34" charset="0"/>
            </a:endParaRPr>
          </a:p>
        </p:txBody>
      </p:sp>
      <p:sp>
        <p:nvSpPr>
          <p:cNvPr id="3" name="Slide Number Placeholder 2"/>
          <p:cNvSpPr>
            <a:spLocks noGrp="1"/>
          </p:cNvSpPr>
          <p:nvPr>
            <p:ph type="sldNum" sz="quarter" idx="12"/>
          </p:nvPr>
        </p:nvSpPr>
        <p:spPr/>
        <p:txBody>
          <a:bodyPr/>
          <a:lstStyle/>
          <a:p>
            <a:fld id="{0B1E0629-9224-461D-9E4B-F095F85B5F71}" type="slidenum">
              <a:rPr lang="en-US" smtClean="0"/>
              <a:t>9</a:t>
            </a:fld>
            <a:endParaRPr lang="en-US"/>
          </a:p>
        </p:txBody>
      </p:sp>
    </p:spTree>
    <p:extLst>
      <p:ext uri="{BB962C8B-B14F-4D97-AF65-F5344CB8AC3E}">
        <p14:creationId xmlns:p14="http://schemas.microsoft.com/office/powerpoint/2010/main" val="3228245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EB67C-E2B7-FF45-94B1-D27DD4E40597}"/>
              </a:ext>
            </a:extLst>
          </p:cNvPr>
          <p:cNvSpPr>
            <a:spLocks noGrp="1"/>
          </p:cNvSpPr>
          <p:nvPr>
            <p:ph type="title"/>
          </p:nvPr>
        </p:nvSpPr>
        <p:spPr/>
        <p:txBody>
          <a:bodyPr/>
          <a:lstStyle/>
          <a:p>
            <a:r>
              <a:rPr lang="en-US" dirty="0"/>
              <a:t>Differences in Histological &amp; Anatomical Reference</a:t>
            </a:r>
          </a:p>
        </p:txBody>
      </p:sp>
      <p:pic>
        <p:nvPicPr>
          <p:cNvPr id="4" name="Picture 3">
            <a:extLst>
              <a:ext uri="{FF2B5EF4-FFF2-40B4-BE49-F238E27FC236}">
                <a16:creationId xmlns:a16="http://schemas.microsoft.com/office/drawing/2014/main" id="{4E6377B4-8819-8349-AF86-F9A3ACC54384}"/>
              </a:ext>
            </a:extLst>
          </p:cNvPr>
          <p:cNvPicPr>
            <a:picLocks noChangeAspect="1"/>
          </p:cNvPicPr>
          <p:nvPr/>
        </p:nvPicPr>
        <p:blipFill>
          <a:blip r:embed="rId3"/>
          <a:stretch>
            <a:fillRect/>
          </a:stretch>
        </p:blipFill>
        <p:spPr>
          <a:xfrm>
            <a:off x="1082736" y="1598397"/>
            <a:ext cx="8761481" cy="5061337"/>
          </a:xfrm>
          <a:prstGeom prst="rect">
            <a:avLst/>
          </a:prstGeom>
        </p:spPr>
      </p:pic>
      <p:sp>
        <p:nvSpPr>
          <p:cNvPr id="6" name="Textfeld 10">
            <a:extLst>
              <a:ext uri="{FF2B5EF4-FFF2-40B4-BE49-F238E27FC236}">
                <a16:creationId xmlns:a16="http://schemas.microsoft.com/office/drawing/2014/main" id="{8210AE3F-05A4-9143-ADBB-E4A21A955468}"/>
              </a:ext>
            </a:extLst>
          </p:cNvPr>
          <p:cNvSpPr txBox="1"/>
          <p:nvPr/>
        </p:nvSpPr>
        <p:spPr>
          <a:xfrm>
            <a:off x="8943253" y="5880956"/>
            <a:ext cx="2297424" cy="323165"/>
          </a:xfrm>
          <a:prstGeom prst="rect">
            <a:avLst/>
          </a:prstGeom>
          <a:noFill/>
        </p:spPr>
        <p:txBody>
          <a:bodyPr wrap="none" rtlCol="0">
            <a:spAutoFit/>
          </a:bodyPr>
          <a:lstStyle/>
          <a:p>
            <a:r>
              <a:rPr lang="de-DE" sz="1500" dirty="0">
                <a:latin typeface="Helvetica Light" panose="020B0403020202020204" pitchFamily="34" charset="0"/>
              </a:rPr>
              <a:t>Yushkevich et al., 2015 </a:t>
            </a:r>
            <a:r>
              <a:rPr lang="de-DE" sz="1500" i="1" dirty="0">
                <a:latin typeface="Helvetica Light" panose="020B0403020202020204" pitchFamily="34" charset="0"/>
              </a:rPr>
              <a:t>NeuroImage</a:t>
            </a:r>
            <a:endParaRPr lang="de-DE" sz="1500" dirty="0">
              <a:latin typeface="Helvetica Light" panose="020B0403020202020204" pitchFamily="34" charset="0"/>
            </a:endParaRPr>
          </a:p>
        </p:txBody>
      </p:sp>
      <p:sp>
        <p:nvSpPr>
          <p:cNvPr id="3" name="Slide Number Placeholder 2"/>
          <p:cNvSpPr>
            <a:spLocks noGrp="1"/>
          </p:cNvSpPr>
          <p:nvPr>
            <p:ph type="sldNum" sz="quarter" idx="12"/>
          </p:nvPr>
        </p:nvSpPr>
        <p:spPr/>
        <p:txBody>
          <a:bodyPr/>
          <a:lstStyle/>
          <a:p>
            <a:fld id="{0B1E0629-9224-461D-9E4B-F095F85B5F71}" type="slidenum">
              <a:rPr lang="en-US" smtClean="0"/>
              <a:t>10</a:t>
            </a:fld>
            <a:endParaRPr lang="en-US"/>
          </a:p>
        </p:txBody>
      </p:sp>
    </p:spTree>
    <p:extLst>
      <p:ext uri="{BB962C8B-B14F-4D97-AF65-F5344CB8AC3E}">
        <p14:creationId xmlns:p14="http://schemas.microsoft.com/office/powerpoint/2010/main" val="40841817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EB67C-E2B7-FF45-94B1-D27DD4E40597}"/>
              </a:ext>
            </a:extLst>
          </p:cNvPr>
          <p:cNvSpPr>
            <a:spLocks noGrp="1"/>
          </p:cNvSpPr>
          <p:nvPr>
            <p:ph type="title"/>
          </p:nvPr>
        </p:nvSpPr>
        <p:spPr/>
        <p:txBody>
          <a:bodyPr>
            <a:normAutofit/>
          </a:bodyPr>
          <a:lstStyle/>
          <a:p>
            <a:r>
              <a:rPr lang="en-US" dirty="0"/>
              <a:t>Challenge to Compare Results</a:t>
            </a:r>
          </a:p>
        </p:txBody>
      </p:sp>
      <p:sp>
        <p:nvSpPr>
          <p:cNvPr id="6" name="TextBox 5">
            <a:extLst>
              <a:ext uri="{FF2B5EF4-FFF2-40B4-BE49-F238E27FC236}">
                <a16:creationId xmlns:a16="http://schemas.microsoft.com/office/drawing/2014/main" id="{FDB22331-B48D-D043-946F-A117793A8B57}"/>
              </a:ext>
            </a:extLst>
          </p:cNvPr>
          <p:cNvSpPr txBox="1"/>
          <p:nvPr/>
        </p:nvSpPr>
        <p:spPr>
          <a:xfrm>
            <a:off x="428999" y="1904042"/>
            <a:ext cx="10999438" cy="523220"/>
          </a:xfrm>
          <a:prstGeom prst="rect">
            <a:avLst/>
          </a:prstGeom>
          <a:noFill/>
        </p:spPr>
        <p:txBody>
          <a:bodyPr wrap="square" rtlCol="0">
            <a:spAutoFit/>
          </a:bodyPr>
          <a:lstStyle/>
          <a:p>
            <a:r>
              <a:rPr lang="en-US" sz="2800" dirty="0">
                <a:solidFill>
                  <a:schemeClr val="tx1">
                    <a:lumMod val="85000"/>
                    <a:lumOff val="15000"/>
                  </a:schemeClr>
                </a:solidFill>
                <a:latin typeface="Helvetica Light" panose="020B0403020202020204" pitchFamily="34" charset="0"/>
                <a:cs typeface="Arial"/>
              </a:rPr>
              <a:t>Comparison of results across studies of the relation between adult age and subfield volume</a:t>
            </a:r>
          </a:p>
        </p:txBody>
      </p:sp>
      <p:pic>
        <p:nvPicPr>
          <p:cNvPr id="5" name="Picture 4">
            <a:extLst>
              <a:ext uri="{FF2B5EF4-FFF2-40B4-BE49-F238E27FC236}">
                <a16:creationId xmlns:a16="http://schemas.microsoft.com/office/drawing/2014/main" id="{EC85D10B-29C0-C949-963C-B775AE7380B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682239" y="2954986"/>
            <a:ext cx="6987241" cy="3578267"/>
          </a:xfrm>
          <a:prstGeom prst="rect">
            <a:avLst/>
          </a:prstGeom>
        </p:spPr>
      </p:pic>
      <p:sp>
        <p:nvSpPr>
          <p:cNvPr id="7" name="Textfeld 10">
            <a:extLst>
              <a:ext uri="{FF2B5EF4-FFF2-40B4-BE49-F238E27FC236}">
                <a16:creationId xmlns:a16="http://schemas.microsoft.com/office/drawing/2014/main" id="{D640E89C-F1A4-B441-8386-A47A2119B74F}"/>
              </a:ext>
            </a:extLst>
          </p:cNvPr>
          <p:cNvSpPr txBox="1"/>
          <p:nvPr/>
        </p:nvSpPr>
        <p:spPr>
          <a:xfrm>
            <a:off x="9929989" y="1625428"/>
            <a:ext cx="1654620" cy="323165"/>
          </a:xfrm>
          <a:prstGeom prst="rect">
            <a:avLst/>
          </a:prstGeom>
          <a:noFill/>
        </p:spPr>
        <p:txBody>
          <a:bodyPr wrap="none" rtlCol="0">
            <a:spAutoFit/>
          </a:bodyPr>
          <a:lstStyle/>
          <a:p>
            <a:r>
              <a:rPr lang="de-DE" sz="1500" dirty="0">
                <a:latin typeface="Helvetica Light" panose="020B0403020202020204" pitchFamily="34" charset="0"/>
              </a:rPr>
              <a:t>Courtesy of Laura Wisse</a:t>
            </a:r>
          </a:p>
        </p:txBody>
      </p:sp>
      <p:sp>
        <p:nvSpPr>
          <p:cNvPr id="12" name="TextBox 13">
            <a:extLst>
              <a:ext uri="{FF2B5EF4-FFF2-40B4-BE49-F238E27FC236}">
                <a16:creationId xmlns:a16="http://schemas.microsoft.com/office/drawing/2014/main" id="{EFB4AF06-9A34-EC46-9254-3A52DFDF3DF6}"/>
              </a:ext>
            </a:extLst>
          </p:cNvPr>
          <p:cNvSpPr txBox="1"/>
          <p:nvPr/>
        </p:nvSpPr>
        <p:spPr>
          <a:xfrm>
            <a:off x="3088848" y="4337330"/>
            <a:ext cx="822879" cy="215444"/>
          </a:xfrm>
          <a:prstGeom prst="rect">
            <a:avLst/>
          </a:prstGeom>
          <a:noFill/>
        </p:spPr>
        <p:txBody>
          <a:bodyPr wrap="square" rtlCol="0">
            <a:spAutoFit/>
          </a:bodyPr>
          <a:lstStyle/>
          <a:p>
            <a:r>
              <a:rPr lang="en-SE" sz="800" dirty="0">
                <a:latin typeface="Helvetica Light" panose="020B0403020202020204" pitchFamily="34" charset="0"/>
              </a:rPr>
              <a:t>CA1</a:t>
            </a:r>
          </a:p>
        </p:txBody>
      </p:sp>
      <p:grpSp>
        <p:nvGrpSpPr>
          <p:cNvPr id="3" name="Group 2">
            <a:extLst>
              <a:ext uri="{FF2B5EF4-FFF2-40B4-BE49-F238E27FC236}">
                <a16:creationId xmlns:a16="http://schemas.microsoft.com/office/drawing/2014/main" id="{1C4B77D8-1E43-8540-B766-99E6D4F83CBB}"/>
              </a:ext>
            </a:extLst>
          </p:cNvPr>
          <p:cNvGrpSpPr/>
          <p:nvPr/>
        </p:nvGrpSpPr>
        <p:grpSpPr>
          <a:xfrm>
            <a:off x="2522520" y="2850723"/>
            <a:ext cx="5014030" cy="2476251"/>
            <a:chOff x="2570748" y="2654188"/>
            <a:chExt cx="4112469" cy="2158445"/>
          </a:xfrm>
        </p:grpSpPr>
        <p:sp>
          <p:nvSpPr>
            <p:cNvPr id="9" name="Rectangle 5">
              <a:extLst>
                <a:ext uri="{FF2B5EF4-FFF2-40B4-BE49-F238E27FC236}">
                  <a16:creationId xmlns:a16="http://schemas.microsoft.com/office/drawing/2014/main" id="{8E84DA32-2236-7148-9408-3DC8014CB4E5}"/>
                </a:ext>
              </a:extLst>
            </p:cNvPr>
            <p:cNvSpPr/>
            <p:nvPr/>
          </p:nvSpPr>
          <p:spPr>
            <a:xfrm>
              <a:off x="2570748" y="3657601"/>
              <a:ext cx="1291390" cy="1155032"/>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4" name="Rectangle 5">
              <a:extLst>
                <a:ext uri="{FF2B5EF4-FFF2-40B4-BE49-F238E27FC236}">
                  <a16:creationId xmlns:a16="http://schemas.microsoft.com/office/drawing/2014/main" id="{53CBF379-0AFD-2A47-BF8C-C29EE884ECDC}"/>
                </a:ext>
              </a:extLst>
            </p:cNvPr>
            <p:cNvSpPr/>
            <p:nvPr/>
          </p:nvSpPr>
          <p:spPr>
            <a:xfrm>
              <a:off x="5501689" y="2654188"/>
              <a:ext cx="1181528" cy="1155032"/>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grpSp>
      <p:sp>
        <p:nvSpPr>
          <p:cNvPr id="15" name="TextBox 13">
            <a:extLst>
              <a:ext uri="{FF2B5EF4-FFF2-40B4-BE49-F238E27FC236}">
                <a16:creationId xmlns:a16="http://schemas.microsoft.com/office/drawing/2014/main" id="{900941C4-4749-4648-9931-DBE39F65967E}"/>
              </a:ext>
            </a:extLst>
          </p:cNvPr>
          <p:cNvSpPr txBox="1"/>
          <p:nvPr/>
        </p:nvSpPr>
        <p:spPr>
          <a:xfrm>
            <a:off x="6358063" y="3213556"/>
            <a:ext cx="458212" cy="215444"/>
          </a:xfrm>
          <a:prstGeom prst="rect">
            <a:avLst/>
          </a:prstGeom>
          <a:noFill/>
        </p:spPr>
        <p:txBody>
          <a:bodyPr wrap="square" rtlCol="0">
            <a:spAutoFit/>
          </a:bodyPr>
          <a:lstStyle/>
          <a:p>
            <a:r>
              <a:rPr lang="en-US" sz="800" dirty="0">
                <a:latin typeface="Helvetica Light" panose="020B0403020202020204" pitchFamily="34" charset="0"/>
              </a:rPr>
              <a:t>Sub</a:t>
            </a:r>
            <a:endParaRPr lang="en-SE" sz="800" dirty="0">
              <a:latin typeface="Helvetica Light" panose="020B0403020202020204" pitchFamily="34" charset="0"/>
            </a:endParaRPr>
          </a:p>
        </p:txBody>
      </p:sp>
      <p:sp>
        <p:nvSpPr>
          <p:cNvPr id="8" name="Slide Number Placeholder 7"/>
          <p:cNvSpPr>
            <a:spLocks noGrp="1"/>
          </p:cNvSpPr>
          <p:nvPr>
            <p:ph type="sldNum" sz="quarter" idx="12"/>
          </p:nvPr>
        </p:nvSpPr>
        <p:spPr/>
        <p:txBody>
          <a:bodyPr/>
          <a:lstStyle/>
          <a:p>
            <a:fld id="{0B1E0629-9224-461D-9E4B-F095F85B5F71}" type="slidenum">
              <a:rPr lang="en-US" smtClean="0"/>
              <a:t>11</a:t>
            </a:fld>
            <a:endParaRPr lang="en-US"/>
          </a:p>
        </p:txBody>
      </p:sp>
      <p:pic>
        <p:nvPicPr>
          <p:cNvPr id="13" name="Picture 2" descr="The Medial Temporal Lobe in Preclinical Alzheimer&amp;#39;s Disease and Aging |  BrightFocus Founda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53693" y="162110"/>
            <a:ext cx="1484027" cy="1484027"/>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3800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t>Work of the </a:t>
            </a:r>
            <a:br>
              <a:rPr lang="en-US" dirty="0"/>
            </a:br>
            <a:r>
              <a:rPr lang="en-US" dirty="0"/>
              <a:t>Hippocampal Subfields Group (HSG)</a:t>
            </a:r>
          </a:p>
        </p:txBody>
      </p:sp>
      <p:sp>
        <p:nvSpPr>
          <p:cNvPr id="10" name="Slide Number Placeholder 9"/>
          <p:cNvSpPr>
            <a:spLocks noGrp="1"/>
          </p:cNvSpPr>
          <p:nvPr>
            <p:ph type="sldNum" sz="quarter" idx="12"/>
          </p:nvPr>
        </p:nvSpPr>
        <p:spPr/>
        <p:txBody>
          <a:bodyPr/>
          <a:lstStyle/>
          <a:p>
            <a:fld id="{0B1E0629-9224-461D-9E4B-F095F85B5F71}" type="slidenum">
              <a:rPr lang="en-US" smtClean="0"/>
              <a:t>12</a:t>
            </a:fld>
            <a:endParaRPr lang="en-US"/>
          </a:p>
        </p:txBody>
      </p:sp>
      <p:sp>
        <p:nvSpPr>
          <p:cNvPr id="6" name="Content Placeholder 4">
            <a:extLst>
              <a:ext uri="{FF2B5EF4-FFF2-40B4-BE49-F238E27FC236}">
                <a16:creationId xmlns:a16="http://schemas.microsoft.com/office/drawing/2014/main" id="{2F20D1F0-AC65-1445-A683-F692EE21AFFC}"/>
              </a:ext>
            </a:extLst>
          </p:cNvPr>
          <p:cNvSpPr txBox="1">
            <a:spLocks/>
          </p:cNvSpPr>
          <p:nvPr/>
        </p:nvSpPr>
        <p:spPr>
          <a:xfrm>
            <a:off x="296343" y="2817560"/>
            <a:ext cx="5799657" cy="2215755"/>
          </a:xfrm>
          <a:prstGeom prst="rect">
            <a:avLst/>
          </a:prstGeom>
        </p:spPr>
        <p:txBody>
          <a:bodyPr vert="horz" lIns="146304" tIns="0" rIns="45720" bIns="0" rtlCol="0" anchor="t">
            <a:noAutofit/>
          </a:bodyPr>
          <a:lstStyle>
            <a:lvl1pPr marL="0" indent="0" algn="l" rtl="0" eaLnBrk="1" latinLnBrk="0" hangingPunct="1">
              <a:spcBef>
                <a:spcPts val="0"/>
              </a:spcBef>
              <a:buClr>
                <a:schemeClr val="accent1"/>
              </a:buClr>
              <a:buSzPct val="80000"/>
              <a:buFont typeface="Wingdings 2"/>
              <a:buNone/>
              <a:defRPr kumimoji="0" sz="2000" kern="1200">
                <a:solidFill>
                  <a:srgbClr val="FFFFFF"/>
                </a:solidFill>
                <a:latin typeface="+mn-lt"/>
                <a:ea typeface="+mn-ea"/>
                <a:cs typeface="+mn-cs"/>
              </a:defRPr>
            </a:lvl1pPr>
            <a:lvl2pPr marL="457200" indent="0" algn="l" rtl="0" eaLnBrk="1" latinLnBrk="0" hangingPunct="1">
              <a:spcBef>
                <a:spcPct val="20000"/>
              </a:spcBef>
              <a:buClr>
                <a:schemeClr val="accent2"/>
              </a:buClr>
              <a:buSzPct val="90000"/>
              <a:buFont typeface="Wingdings"/>
              <a:buNone/>
              <a:defRPr kumimoji="0" sz="1800" kern="1200">
                <a:solidFill>
                  <a:schemeClr val="tx1">
                    <a:tint val="75000"/>
                  </a:schemeClr>
                </a:solidFill>
                <a:latin typeface="+mn-lt"/>
                <a:ea typeface="+mn-ea"/>
                <a:cs typeface="+mn-cs"/>
              </a:defRPr>
            </a:lvl2pPr>
            <a:lvl3pPr marL="914400" indent="0" algn="l" rtl="0" eaLnBrk="1" latinLnBrk="0" hangingPunct="1">
              <a:spcBef>
                <a:spcPct val="20000"/>
              </a:spcBef>
              <a:buClr>
                <a:schemeClr val="accent3"/>
              </a:buClr>
              <a:buFont typeface="Arial"/>
              <a:buNone/>
              <a:defRPr kumimoji="0" sz="1600" kern="1200">
                <a:solidFill>
                  <a:schemeClr val="tx1">
                    <a:tint val="75000"/>
                  </a:schemeClr>
                </a:solidFill>
                <a:latin typeface="+mn-lt"/>
                <a:ea typeface="+mn-ea"/>
                <a:cs typeface="+mn-cs"/>
              </a:defRPr>
            </a:lvl3pPr>
            <a:lvl4pPr marL="1371600" indent="0" algn="l" rtl="0" eaLnBrk="1" latinLnBrk="0" hangingPunct="1">
              <a:spcBef>
                <a:spcPct val="20000"/>
              </a:spcBef>
              <a:buClr>
                <a:schemeClr val="accent4"/>
              </a:buClr>
              <a:buFont typeface="Arial"/>
              <a:buNone/>
              <a:defRPr kumimoji="0" sz="1400" kern="1200">
                <a:solidFill>
                  <a:schemeClr val="tx1">
                    <a:tint val="75000"/>
                  </a:schemeClr>
                </a:solidFill>
                <a:latin typeface="+mn-lt"/>
                <a:ea typeface="+mn-ea"/>
                <a:cs typeface="+mn-cs"/>
              </a:defRPr>
            </a:lvl4pPr>
            <a:lvl5pPr marL="1828800" indent="0" algn="l" rtl="0" eaLnBrk="1" latinLnBrk="0" hangingPunct="1">
              <a:spcBef>
                <a:spcPct val="20000"/>
              </a:spcBef>
              <a:buClr>
                <a:schemeClr val="accent5"/>
              </a:buClr>
              <a:buFont typeface="Wingdings 3"/>
              <a:buNone/>
              <a:defRPr kumimoji="0" lang="en-US" sz="1400" kern="1200">
                <a:solidFill>
                  <a:schemeClr val="tx1">
                    <a:tint val="75000"/>
                  </a:schemeClr>
                </a:solidFill>
                <a:latin typeface="+mn-lt"/>
                <a:ea typeface="+mn-ea"/>
                <a:cs typeface="+mn-cs"/>
              </a:defRPr>
            </a:lvl5pPr>
            <a:lvl6pPr marL="2286000" indent="0" algn="l" rtl="0" eaLnBrk="1" latinLnBrk="0" hangingPunct="1">
              <a:spcBef>
                <a:spcPct val="20000"/>
              </a:spcBef>
              <a:buClr>
                <a:schemeClr val="accent6"/>
              </a:buClr>
              <a:buSzPct val="100000"/>
              <a:buFont typeface="Wingdings 2"/>
              <a:buNone/>
              <a:defRPr kumimoji="0" sz="1400" kern="1200">
                <a:solidFill>
                  <a:schemeClr val="tx1">
                    <a:tint val="75000"/>
                  </a:schemeClr>
                </a:solidFill>
                <a:latin typeface="+mn-lt"/>
                <a:ea typeface="+mn-ea"/>
                <a:cs typeface="+mn-cs"/>
              </a:defRPr>
            </a:lvl6pPr>
            <a:lvl7pPr marL="2743200" indent="0" algn="l" rtl="0" eaLnBrk="1" latinLnBrk="0" hangingPunct="1">
              <a:spcBef>
                <a:spcPct val="20000"/>
              </a:spcBef>
              <a:buClr>
                <a:schemeClr val="accent1"/>
              </a:buClr>
              <a:buSzPct val="100000"/>
              <a:buFont typeface="Wingdings 2"/>
              <a:buNone/>
              <a:defRPr kumimoji="0" sz="1400" kern="1200">
                <a:solidFill>
                  <a:schemeClr val="tx1">
                    <a:tint val="75000"/>
                  </a:schemeClr>
                </a:solidFill>
                <a:latin typeface="+mn-lt"/>
                <a:ea typeface="+mn-ea"/>
                <a:cs typeface="+mn-cs"/>
              </a:defRPr>
            </a:lvl7pPr>
            <a:lvl8pPr marL="3200400" indent="0" algn="l" rtl="0" eaLnBrk="1" latinLnBrk="0" hangingPunct="1">
              <a:spcBef>
                <a:spcPct val="20000"/>
              </a:spcBef>
              <a:buClr>
                <a:schemeClr val="accent2"/>
              </a:buClr>
              <a:buFont typeface="Wingdings 2" pitchFamily="18" charset="2"/>
              <a:buNone/>
              <a:defRPr kumimoji="0" sz="1400" kern="1200">
                <a:solidFill>
                  <a:schemeClr val="tx1">
                    <a:tint val="75000"/>
                  </a:schemeClr>
                </a:solidFill>
                <a:latin typeface="+mn-lt"/>
                <a:ea typeface="+mn-ea"/>
                <a:cs typeface="+mn-cs"/>
              </a:defRPr>
            </a:lvl8pPr>
            <a:lvl9pPr marL="3657600" indent="0" algn="l" rtl="0" eaLnBrk="1" latinLnBrk="0" hangingPunct="1">
              <a:spcBef>
                <a:spcPct val="20000"/>
              </a:spcBef>
              <a:buClr>
                <a:schemeClr val="accent3"/>
              </a:buClr>
              <a:buFont typeface="Wingdings 2" pitchFamily="18" charset="2"/>
              <a:buNone/>
              <a:defRPr kumimoji="0" sz="1400" kern="1200" baseline="0">
                <a:solidFill>
                  <a:schemeClr val="tx1">
                    <a:tint val="75000"/>
                  </a:schemeClr>
                </a:solidFill>
                <a:latin typeface="+mn-lt"/>
                <a:ea typeface="+mn-ea"/>
                <a:cs typeface="+mn-cs"/>
              </a:defRPr>
            </a:lvl9pPr>
            <a:extLst/>
          </a:lstStyle>
          <a:p>
            <a:r>
              <a:rPr lang="en-US" sz="2600" i="1" dirty="0">
                <a:solidFill>
                  <a:schemeClr val="tx1"/>
                </a:solidFill>
              </a:rPr>
              <a:t>International group of researchers to collaboratively develop a harmonized protocol for segmenting subfields on MRI</a:t>
            </a:r>
          </a:p>
          <a:p>
            <a:pPr lvl="1"/>
            <a:endParaRPr lang="en-US" sz="2200" b="1" dirty="0">
              <a:solidFill>
                <a:schemeClr val="tx1"/>
              </a:solidFill>
            </a:endParaRPr>
          </a:p>
          <a:p>
            <a:pPr lvl="1"/>
            <a:r>
              <a:rPr lang="en-US" sz="2200" b="1" dirty="0">
                <a:solidFill>
                  <a:schemeClr val="tx1"/>
                </a:solidFill>
              </a:rPr>
              <a:t>Validated, reliable, and applicable to populations of variable age and health</a:t>
            </a:r>
          </a:p>
        </p:txBody>
      </p:sp>
      <p:pic>
        <p:nvPicPr>
          <p:cNvPr id="7" name="Picture 6" descr="Map&#10;&#10;Description automatically generated">
            <a:extLst>
              <a:ext uri="{FF2B5EF4-FFF2-40B4-BE49-F238E27FC236}">
                <a16:creationId xmlns:a16="http://schemas.microsoft.com/office/drawing/2014/main" id="{3E86998A-82B9-AD46-9606-4C043228A973}"/>
              </a:ext>
            </a:extLst>
          </p:cNvPr>
          <p:cNvPicPr>
            <a:picLocks noChangeAspect="1"/>
          </p:cNvPicPr>
          <p:nvPr/>
        </p:nvPicPr>
        <p:blipFill>
          <a:blip r:embed="rId2"/>
          <a:stretch>
            <a:fillRect/>
          </a:stretch>
        </p:blipFill>
        <p:spPr>
          <a:xfrm>
            <a:off x="6096001" y="2436141"/>
            <a:ext cx="5799656" cy="3726654"/>
          </a:xfrm>
          <a:prstGeom prst="rect">
            <a:avLst/>
          </a:prstGeom>
        </p:spPr>
      </p:pic>
      <p:sp>
        <p:nvSpPr>
          <p:cNvPr id="8" name="Rectangle 7"/>
          <p:cNvSpPr/>
          <p:nvPr/>
        </p:nvSpPr>
        <p:spPr>
          <a:xfrm>
            <a:off x="2950076" y="1858673"/>
            <a:ext cx="5660524" cy="492443"/>
          </a:xfrm>
          <a:prstGeom prst="rect">
            <a:avLst/>
          </a:prstGeom>
        </p:spPr>
        <p:txBody>
          <a:bodyPr wrap="none">
            <a:spAutoFit/>
          </a:bodyPr>
          <a:lstStyle/>
          <a:p>
            <a:pPr lvl="1"/>
            <a:r>
              <a:rPr lang="en-US" sz="2600" dirty="0"/>
              <a:t>Open to all, new members welcome!</a:t>
            </a:r>
          </a:p>
        </p:txBody>
      </p:sp>
      <p:sp>
        <p:nvSpPr>
          <p:cNvPr id="9" name="Rectangle 8"/>
          <p:cNvSpPr/>
          <p:nvPr/>
        </p:nvSpPr>
        <p:spPr>
          <a:xfrm>
            <a:off x="3662585" y="6292690"/>
            <a:ext cx="7325170" cy="492443"/>
          </a:xfrm>
          <a:prstGeom prst="rect">
            <a:avLst/>
          </a:prstGeom>
          <a:solidFill>
            <a:schemeClr val="bg1"/>
          </a:solidFill>
        </p:spPr>
        <p:txBody>
          <a:bodyPr wrap="square">
            <a:spAutoFit/>
          </a:bodyPr>
          <a:lstStyle/>
          <a:p>
            <a:pPr lvl="1"/>
            <a:r>
              <a:rPr lang="en-US" sz="2600" dirty="0"/>
              <a:t>Find us on our </a:t>
            </a:r>
            <a:r>
              <a:rPr lang="en-US" sz="2600" dirty="0">
                <a:hlinkClick r:id="rId3"/>
              </a:rPr>
              <a:t>website</a:t>
            </a:r>
            <a:r>
              <a:rPr lang="en-US" sz="2600" dirty="0"/>
              <a:t>, </a:t>
            </a:r>
            <a:r>
              <a:rPr lang="en-US" sz="2600" dirty="0">
                <a:hlinkClick r:id="rId4"/>
              </a:rPr>
              <a:t>Twitter</a:t>
            </a:r>
            <a:r>
              <a:rPr lang="en-US" sz="2600" dirty="0"/>
              <a:t>, and </a:t>
            </a:r>
            <a:r>
              <a:rPr lang="en-US" sz="2600" dirty="0">
                <a:hlinkClick r:id="rId5"/>
              </a:rPr>
              <a:t>YouTube</a:t>
            </a:r>
            <a:endParaRPr lang="en-US" sz="2600" dirty="0"/>
          </a:p>
        </p:txBody>
      </p:sp>
      <p:grpSp>
        <p:nvGrpSpPr>
          <p:cNvPr id="13" name="Group 12">
            <a:extLst>
              <a:ext uri="{FF2B5EF4-FFF2-40B4-BE49-F238E27FC236}">
                <a16:creationId xmlns:a16="http://schemas.microsoft.com/office/drawing/2014/main" id="{709247F9-42A7-3EBD-71EB-5F843C98FC02}"/>
              </a:ext>
            </a:extLst>
          </p:cNvPr>
          <p:cNvGrpSpPr/>
          <p:nvPr/>
        </p:nvGrpSpPr>
        <p:grpSpPr>
          <a:xfrm>
            <a:off x="220807" y="5717406"/>
            <a:ext cx="3764052" cy="1104175"/>
            <a:chOff x="1662281" y="26786850"/>
            <a:chExt cx="12958876" cy="4029678"/>
          </a:xfrm>
        </p:grpSpPr>
        <p:pic>
          <p:nvPicPr>
            <p:cNvPr id="14" name="Picture 13">
              <a:extLst>
                <a:ext uri="{FF2B5EF4-FFF2-40B4-BE49-F238E27FC236}">
                  <a16:creationId xmlns:a16="http://schemas.microsoft.com/office/drawing/2014/main" id="{715691B9-E609-29EE-3780-F4DDF91BF127}"/>
                </a:ext>
              </a:extLst>
            </p:cNvPr>
            <p:cNvPicPr>
              <a:picLocks noChangeAspect="1"/>
            </p:cNvPicPr>
            <p:nvPr/>
          </p:nvPicPr>
          <p:blipFill>
            <a:blip r:embed="rId6"/>
            <a:stretch>
              <a:fillRect/>
            </a:stretch>
          </p:blipFill>
          <p:spPr>
            <a:xfrm>
              <a:off x="1662281" y="26786850"/>
              <a:ext cx="4029678" cy="4029678"/>
            </a:xfrm>
            <a:prstGeom prst="rect">
              <a:avLst/>
            </a:prstGeom>
          </p:spPr>
        </p:pic>
        <p:sp>
          <p:nvSpPr>
            <p:cNvPr id="15" name="Arrow: Pentagon 14">
              <a:extLst>
                <a:ext uri="{FF2B5EF4-FFF2-40B4-BE49-F238E27FC236}">
                  <a16:creationId xmlns:a16="http://schemas.microsoft.com/office/drawing/2014/main" id="{B3949A5C-7649-B2CB-88CE-24614F62851B}"/>
                </a:ext>
              </a:extLst>
            </p:cNvPr>
            <p:cNvSpPr/>
            <p:nvPr/>
          </p:nvSpPr>
          <p:spPr>
            <a:xfrm rot="10800000">
              <a:off x="6605848" y="26820964"/>
              <a:ext cx="8005228" cy="3940288"/>
            </a:xfrm>
            <a:prstGeom prst="homePlate">
              <a:avLst/>
            </a:prstGeom>
            <a:solidFill>
              <a:srgbClr val="00206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dirty="0">
                <a:solidFill>
                  <a:schemeClr val="bg1"/>
                </a:solidFill>
              </a:endParaRPr>
            </a:p>
          </p:txBody>
        </p:sp>
        <p:sp>
          <p:nvSpPr>
            <p:cNvPr id="16" name="TextBox 15">
              <a:extLst>
                <a:ext uri="{FF2B5EF4-FFF2-40B4-BE49-F238E27FC236}">
                  <a16:creationId xmlns:a16="http://schemas.microsoft.com/office/drawing/2014/main" id="{A740F2FE-CE8C-3C95-760A-0A92461D4BA0}"/>
                </a:ext>
              </a:extLst>
            </p:cNvPr>
            <p:cNvSpPr txBox="1"/>
            <p:nvPr/>
          </p:nvSpPr>
          <p:spPr>
            <a:xfrm flipH="1">
              <a:off x="8352866" y="27081099"/>
              <a:ext cx="6268291" cy="2548983"/>
            </a:xfrm>
            <a:prstGeom prst="rect">
              <a:avLst/>
            </a:prstGeom>
            <a:noFill/>
          </p:spPr>
          <p:txBody>
            <a:bodyPr wrap="square" rtlCol="0">
              <a:spAutoFit/>
            </a:bodyPr>
            <a:lstStyle/>
            <a:p>
              <a:pPr algn="ctr"/>
              <a:r>
                <a:rPr lang="en-US" sz="1500" b="1" dirty="0">
                  <a:solidFill>
                    <a:schemeClr val="bg1"/>
                  </a:solidFill>
                </a:rPr>
                <a:t>Want to Join?</a:t>
              </a:r>
            </a:p>
            <a:p>
              <a:endParaRPr lang="en-US" sz="1500" b="1" dirty="0">
                <a:solidFill>
                  <a:schemeClr val="bg1"/>
                </a:solidFill>
              </a:endParaRPr>
            </a:p>
            <a:p>
              <a:pPr algn="ctr"/>
              <a:r>
                <a:rPr lang="en-US" sz="1500" b="1" dirty="0">
                  <a:solidFill>
                    <a:schemeClr val="bg1"/>
                  </a:solidFill>
                </a:rPr>
                <a:t>Learn More Here</a:t>
              </a:r>
            </a:p>
          </p:txBody>
        </p:sp>
      </p:grpSp>
    </p:spTree>
    <p:extLst>
      <p:ext uri="{BB962C8B-B14F-4D97-AF65-F5344CB8AC3E}">
        <p14:creationId xmlns:p14="http://schemas.microsoft.com/office/powerpoint/2010/main" val="34512539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EB67C-E2B7-FF45-94B1-D27DD4E40597}"/>
              </a:ext>
            </a:extLst>
          </p:cNvPr>
          <p:cNvSpPr>
            <a:spLocks noGrp="1"/>
          </p:cNvSpPr>
          <p:nvPr>
            <p:ph type="title"/>
          </p:nvPr>
        </p:nvSpPr>
        <p:spPr/>
        <p:txBody>
          <a:bodyPr/>
          <a:lstStyle/>
          <a:p>
            <a:r>
              <a:rPr lang="en-US" dirty="0"/>
              <a:t>HSG Structure</a:t>
            </a:r>
          </a:p>
        </p:txBody>
      </p:sp>
      <p:pic>
        <p:nvPicPr>
          <p:cNvPr id="6" name="Picture 4">
            <a:extLst>
              <a:ext uri="{FF2B5EF4-FFF2-40B4-BE49-F238E27FC236}">
                <a16:creationId xmlns:a16="http://schemas.microsoft.com/office/drawing/2014/main" id="{57D8997D-E279-8348-9E4A-4EADD766079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93516" y="1451230"/>
            <a:ext cx="6030644" cy="4463857"/>
          </a:xfrm>
          <a:prstGeom prst="rect">
            <a:avLst/>
          </a:prstGeom>
          <a:ln>
            <a:noFill/>
          </a:ln>
        </p:spPr>
      </p:pic>
      <p:sp>
        <p:nvSpPr>
          <p:cNvPr id="11" name="Textfeld 20">
            <a:extLst>
              <a:ext uri="{FF2B5EF4-FFF2-40B4-BE49-F238E27FC236}">
                <a16:creationId xmlns:a16="http://schemas.microsoft.com/office/drawing/2014/main" id="{BA1B9973-3503-5D41-94DF-9DA6BB94C313}"/>
              </a:ext>
            </a:extLst>
          </p:cNvPr>
          <p:cNvSpPr txBox="1"/>
          <p:nvPr/>
        </p:nvSpPr>
        <p:spPr>
          <a:xfrm>
            <a:off x="5038930" y="5341132"/>
            <a:ext cx="990977" cy="923330"/>
          </a:xfrm>
          <a:prstGeom prst="rect">
            <a:avLst/>
          </a:prstGeom>
          <a:noFill/>
        </p:spPr>
        <p:txBody>
          <a:bodyPr wrap="none" rtlCol="0">
            <a:spAutoFit/>
          </a:bodyPr>
          <a:lstStyle/>
          <a:p>
            <a:r>
              <a:rPr lang="de-DE" sz="900" b="1" dirty="0"/>
              <a:t>Laura Wisse</a:t>
            </a:r>
            <a:endParaRPr lang="de-DE" sz="900" dirty="0"/>
          </a:p>
          <a:p>
            <a:r>
              <a:rPr lang="de-DE" sz="900" dirty="0"/>
              <a:t>Ricardo Insausti</a:t>
            </a:r>
          </a:p>
          <a:p>
            <a:r>
              <a:rPr lang="de-DE" sz="900" dirty="0"/>
              <a:t>Jean </a:t>
            </a:r>
            <a:r>
              <a:rPr lang="de-DE" sz="900" dirty="0" err="1"/>
              <a:t>Augustinack</a:t>
            </a:r>
            <a:endParaRPr lang="de-DE" sz="900" dirty="0"/>
          </a:p>
          <a:p>
            <a:r>
              <a:rPr lang="de-DE" sz="900" dirty="0"/>
              <a:t>Katrin </a:t>
            </a:r>
            <a:r>
              <a:rPr lang="de-DE" sz="900" dirty="0" err="1"/>
              <a:t>Amunts</a:t>
            </a:r>
            <a:endParaRPr lang="de-DE" sz="900" dirty="0"/>
          </a:p>
          <a:p>
            <a:r>
              <a:rPr lang="de-DE" sz="900" dirty="0"/>
              <a:t>Olga </a:t>
            </a:r>
            <a:r>
              <a:rPr lang="de-DE" sz="900" dirty="0" err="1"/>
              <a:t>Kedo</a:t>
            </a:r>
            <a:endParaRPr lang="de-DE" sz="900" dirty="0"/>
          </a:p>
          <a:p>
            <a:r>
              <a:rPr lang="de-DE" sz="900" dirty="0"/>
              <a:t>Song-Lin Ding</a:t>
            </a:r>
          </a:p>
        </p:txBody>
      </p:sp>
      <p:sp>
        <p:nvSpPr>
          <p:cNvPr id="12" name="Textfeld 21">
            <a:extLst>
              <a:ext uri="{FF2B5EF4-FFF2-40B4-BE49-F238E27FC236}">
                <a16:creationId xmlns:a16="http://schemas.microsoft.com/office/drawing/2014/main" id="{80B2F2ED-93C1-4B4E-9D13-1C9DB2E9BFBD}"/>
              </a:ext>
            </a:extLst>
          </p:cNvPr>
          <p:cNvSpPr txBox="1"/>
          <p:nvPr/>
        </p:nvSpPr>
        <p:spPr>
          <a:xfrm>
            <a:off x="3660487" y="5918148"/>
            <a:ext cx="1092946" cy="923330"/>
          </a:xfrm>
          <a:prstGeom prst="rect">
            <a:avLst/>
          </a:prstGeom>
          <a:noFill/>
        </p:spPr>
        <p:txBody>
          <a:bodyPr wrap="square" rtlCol="0">
            <a:spAutoFit/>
          </a:bodyPr>
          <a:lstStyle/>
          <a:p>
            <a:r>
              <a:rPr lang="de-DE" sz="900" b="1" dirty="0"/>
              <a:t>Ana Daugherty</a:t>
            </a:r>
          </a:p>
          <a:p>
            <a:r>
              <a:rPr lang="de-DE" sz="900" dirty="0"/>
              <a:t>David Berron</a:t>
            </a:r>
          </a:p>
          <a:p>
            <a:r>
              <a:rPr lang="de-DE" sz="900" dirty="0"/>
              <a:t>Valerie Carr</a:t>
            </a:r>
          </a:p>
          <a:p>
            <a:r>
              <a:rPr lang="de-DE" sz="900" dirty="0"/>
              <a:t>Robin de Flores</a:t>
            </a:r>
          </a:p>
          <a:p>
            <a:r>
              <a:rPr lang="de-DE" sz="900" dirty="0"/>
              <a:t>Nikolai </a:t>
            </a:r>
            <a:r>
              <a:rPr lang="de-DE" sz="900" dirty="0" err="1"/>
              <a:t>Malykhin</a:t>
            </a:r>
            <a:endParaRPr lang="de-DE" sz="900" dirty="0"/>
          </a:p>
          <a:p>
            <a:r>
              <a:rPr lang="de-DE" sz="900" dirty="0"/>
              <a:t>Rosanna Olsen</a:t>
            </a:r>
          </a:p>
        </p:txBody>
      </p:sp>
      <p:sp>
        <p:nvSpPr>
          <p:cNvPr id="13" name="Textfeld 23">
            <a:extLst>
              <a:ext uri="{FF2B5EF4-FFF2-40B4-BE49-F238E27FC236}">
                <a16:creationId xmlns:a16="http://schemas.microsoft.com/office/drawing/2014/main" id="{647C80A8-5D8C-E54F-8C35-377F44F59294}"/>
              </a:ext>
            </a:extLst>
          </p:cNvPr>
          <p:cNvSpPr txBox="1"/>
          <p:nvPr/>
        </p:nvSpPr>
        <p:spPr>
          <a:xfrm>
            <a:off x="2295400" y="5915087"/>
            <a:ext cx="1245403" cy="1061829"/>
          </a:xfrm>
          <a:prstGeom prst="rect">
            <a:avLst/>
          </a:prstGeom>
          <a:noFill/>
        </p:spPr>
        <p:txBody>
          <a:bodyPr wrap="square" rtlCol="0">
            <a:spAutoFit/>
          </a:bodyPr>
          <a:lstStyle/>
          <a:p>
            <a:r>
              <a:rPr lang="de-DE" sz="900" b="1" dirty="0"/>
              <a:t>David Berron</a:t>
            </a:r>
          </a:p>
          <a:p>
            <a:r>
              <a:rPr lang="de-DE" sz="900" dirty="0"/>
              <a:t>Robert Amaral</a:t>
            </a:r>
          </a:p>
          <a:p>
            <a:r>
              <a:rPr lang="de-DE" sz="900" dirty="0"/>
              <a:t>Prabesh Kanel</a:t>
            </a:r>
          </a:p>
          <a:p>
            <a:r>
              <a:rPr lang="de-DE" sz="900" dirty="0"/>
              <a:t>John </a:t>
            </a:r>
            <a:r>
              <a:rPr lang="de-DE" sz="900" dirty="0" err="1"/>
              <a:t>Pluta</a:t>
            </a:r>
            <a:endParaRPr lang="de-DE" sz="900" dirty="0"/>
          </a:p>
          <a:p>
            <a:r>
              <a:rPr lang="de-DE" sz="900" dirty="0"/>
              <a:t>Trevor Steve</a:t>
            </a:r>
          </a:p>
          <a:p>
            <a:r>
              <a:rPr lang="de-DE" sz="900" dirty="0"/>
              <a:t>Renaud La </a:t>
            </a:r>
            <a:r>
              <a:rPr lang="de-DE" sz="900" dirty="0" err="1"/>
              <a:t>Joie</a:t>
            </a:r>
            <a:endParaRPr lang="de-DE" sz="900" dirty="0"/>
          </a:p>
          <a:p>
            <a:endParaRPr lang="de-DE" sz="900" dirty="0"/>
          </a:p>
        </p:txBody>
      </p:sp>
      <p:sp>
        <p:nvSpPr>
          <p:cNvPr id="14" name="Textfeld 24">
            <a:extLst>
              <a:ext uri="{FF2B5EF4-FFF2-40B4-BE49-F238E27FC236}">
                <a16:creationId xmlns:a16="http://schemas.microsoft.com/office/drawing/2014/main" id="{B1E8E22E-1EBF-6B4F-A4BE-BCFD53C0BF29}"/>
              </a:ext>
            </a:extLst>
          </p:cNvPr>
          <p:cNvSpPr txBox="1"/>
          <p:nvPr/>
        </p:nvSpPr>
        <p:spPr>
          <a:xfrm>
            <a:off x="996784" y="5293494"/>
            <a:ext cx="1092946" cy="1477328"/>
          </a:xfrm>
          <a:prstGeom prst="rect">
            <a:avLst/>
          </a:prstGeom>
          <a:noFill/>
        </p:spPr>
        <p:txBody>
          <a:bodyPr wrap="square" rtlCol="0">
            <a:spAutoFit/>
          </a:bodyPr>
          <a:lstStyle/>
          <a:p>
            <a:r>
              <a:rPr lang="de-DE" sz="900" b="1" dirty="0"/>
              <a:t>Ana Daugherty</a:t>
            </a:r>
          </a:p>
          <a:p>
            <a:r>
              <a:rPr lang="de-DE" sz="900" dirty="0"/>
              <a:t>Daniela Palombo</a:t>
            </a:r>
          </a:p>
          <a:p>
            <a:r>
              <a:rPr lang="de-DE" sz="900" dirty="0"/>
              <a:t>Attila </a:t>
            </a:r>
            <a:r>
              <a:rPr lang="de-DE" sz="900" dirty="0" err="1"/>
              <a:t>Keresztes</a:t>
            </a:r>
            <a:endParaRPr lang="de-DE" sz="900" dirty="0"/>
          </a:p>
          <a:p>
            <a:r>
              <a:rPr lang="de-DE" sz="900" dirty="0"/>
              <a:t>Robin de </a:t>
            </a:r>
            <a:r>
              <a:rPr lang="de-DE" sz="900" dirty="0" err="1"/>
              <a:t>Florès</a:t>
            </a:r>
            <a:endParaRPr lang="de-DE" sz="900" dirty="0"/>
          </a:p>
          <a:p>
            <a:r>
              <a:rPr lang="de-DE" sz="900" dirty="0"/>
              <a:t>Joshua Lee</a:t>
            </a:r>
          </a:p>
          <a:p>
            <a:r>
              <a:rPr lang="de-DE" sz="900" dirty="0"/>
              <a:t>Lorenzo </a:t>
            </a:r>
            <a:r>
              <a:rPr lang="de-DE" sz="900" dirty="0" err="1"/>
              <a:t>Pasquini</a:t>
            </a:r>
            <a:endParaRPr lang="de-DE" sz="900" dirty="0"/>
          </a:p>
          <a:p>
            <a:r>
              <a:rPr lang="de-DE" sz="900" dirty="0"/>
              <a:t>Elliott Johnson</a:t>
            </a:r>
          </a:p>
          <a:p>
            <a:r>
              <a:rPr lang="de-DE" sz="900" dirty="0"/>
              <a:t>Elizabeth Mulligan</a:t>
            </a:r>
          </a:p>
          <a:p>
            <a:r>
              <a:rPr lang="de-DE" sz="900" dirty="0"/>
              <a:t>Meg Schlichting</a:t>
            </a:r>
          </a:p>
          <a:p>
            <a:r>
              <a:rPr lang="de-DE" sz="900" dirty="0"/>
              <a:t>Yushan Huang</a:t>
            </a:r>
          </a:p>
        </p:txBody>
      </p:sp>
      <p:sp>
        <p:nvSpPr>
          <p:cNvPr id="15" name="Textfeld 25">
            <a:extLst>
              <a:ext uri="{FF2B5EF4-FFF2-40B4-BE49-F238E27FC236}">
                <a16:creationId xmlns:a16="http://schemas.microsoft.com/office/drawing/2014/main" id="{8CFF0D24-8475-6D46-A5FA-E1CC151F60BE}"/>
              </a:ext>
            </a:extLst>
          </p:cNvPr>
          <p:cNvSpPr txBox="1"/>
          <p:nvPr/>
        </p:nvSpPr>
        <p:spPr>
          <a:xfrm>
            <a:off x="600539" y="4638434"/>
            <a:ext cx="1447370" cy="646331"/>
          </a:xfrm>
          <a:prstGeom prst="rect">
            <a:avLst/>
          </a:prstGeom>
          <a:noFill/>
        </p:spPr>
        <p:txBody>
          <a:bodyPr wrap="square" rtlCol="0">
            <a:spAutoFit/>
          </a:bodyPr>
          <a:lstStyle/>
          <a:p>
            <a:r>
              <a:rPr lang="de-DE" sz="900" b="1" dirty="0"/>
              <a:t>Marshall Dalton</a:t>
            </a:r>
          </a:p>
          <a:p>
            <a:r>
              <a:rPr lang="de-DE" sz="900" dirty="0"/>
              <a:t>Robin de Flores</a:t>
            </a:r>
          </a:p>
          <a:p>
            <a:r>
              <a:rPr lang="de-DE" sz="900" dirty="0"/>
              <a:t>Trevor Steve</a:t>
            </a:r>
          </a:p>
          <a:p>
            <a:r>
              <a:rPr lang="de-DE" sz="900" dirty="0"/>
              <a:t>Renaud La </a:t>
            </a:r>
            <a:r>
              <a:rPr lang="de-DE" sz="900" dirty="0" err="1"/>
              <a:t>Joie</a:t>
            </a:r>
            <a:endParaRPr lang="de-DE" sz="900" dirty="0"/>
          </a:p>
        </p:txBody>
      </p:sp>
      <p:sp>
        <p:nvSpPr>
          <p:cNvPr id="16" name="Textfeld 26">
            <a:extLst>
              <a:ext uri="{FF2B5EF4-FFF2-40B4-BE49-F238E27FC236}">
                <a16:creationId xmlns:a16="http://schemas.microsoft.com/office/drawing/2014/main" id="{8645D9FF-1B8F-2045-87E0-6855B2FB15CF}"/>
              </a:ext>
            </a:extLst>
          </p:cNvPr>
          <p:cNvSpPr txBox="1"/>
          <p:nvPr/>
        </p:nvSpPr>
        <p:spPr>
          <a:xfrm>
            <a:off x="5518741" y="4195764"/>
            <a:ext cx="1080503" cy="646331"/>
          </a:xfrm>
          <a:prstGeom prst="rect">
            <a:avLst/>
          </a:prstGeom>
          <a:noFill/>
        </p:spPr>
        <p:txBody>
          <a:bodyPr wrap="square" rtlCol="0">
            <a:spAutoFit/>
          </a:bodyPr>
          <a:lstStyle/>
          <a:p>
            <a:r>
              <a:rPr lang="de-DE" sz="900" b="1" dirty="0"/>
              <a:t>Robin de Flores</a:t>
            </a:r>
          </a:p>
          <a:p>
            <a:r>
              <a:rPr lang="de-DE" sz="900" dirty="0"/>
              <a:t>Nicole Gervais</a:t>
            </a:r>
          </a:p>
          <a:p>
            <a:r>
              <a:rPr lang="de-DE" sz="900" dirty="0"/>
              <a:t>Anne </a:t>
            </a:r>
            <a:r>
              <a:rPr lang="de-DE" sz="900" dirty="0" err="1"/>
              <a:t>Maass</a:t>
            </a:r>
            <a:endParaRPr lang="de-DE" sz="900" dirty="0"/>
          </a:p>
          <a:p>
            <a:r>
              <a:rPr lang="de-DE" sz="900" dirty="0"/>
              <a:t>Jonathan </a:t>
            </a:r>
            <a:r>
              <a:rPr lang="de-DE" sz="900" dirty="0" err="1"/>
              <a:t>Shine</a:t>
            </a:r>
            <a:endParaRPr lang="de-DE" sz="900" dirty="0"/>
          </a:p>
        </p:txBody>
      </p:sp>
      <p:sp>
        <p:nvSpPr>
          <p:cNvPr id="17" name="Oval 16">
            <a:extLst>
              <a:ext uri="{FF2B5EF4-FFF2-40B4-BE49-F238E27FC236}">
                <a16:creationId xmlns:a16="http://schemas.microsoft.com/office/drawing/2014/main" id="{B53D2F82-5D69-264D-AFDC-BD35CEB4A683}"/>
              </a:ext>
            </a:extLst>
          </p:cNvPr>
          <p:cNvSpPr/>
          <p:nvPr/>
        </p:nvSpPr>
        <p:spPr>
          <a:xfrm>
            <a:off x="1286705" y="4288429"/>
            <a:ext cx="990977" cy="528008"/>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dirty="0">
                <a:solidFill>
                  <a:schemeClr val="tx1"/>
                </a:solidFill>
              </a:rPr>
              <a:t>Head</a:t>
            </a:r>
            <a:endParaRPr lang="de-DE" sz="1400" dirty="0">
              <a:solidFill>
                <a:schemeClr val="tx1"/>
              </a:solidFill>
            </a:endParaRPr>
          </a:p>
        </p:txBody>
      </p:sp>
      <p:sp>
        <p:nvSpPr>
          <p:cNvPr id="18" name="Oval 17">
            <a:extLst>
              <a:ext uri="{FF2B5EF4-FFF2-40B4-BE49-F238E27FC236}">
                <a16:creationId xmlns:a16="http://schemas.microsoft.com/office/drawing/2014/main" id="{D13A7C71-A2EE-BA4B-A5EA-FACD99765828}"/>
              </a:ext>
            </a:extLst>
          </p:cNvPr>
          <p:cNvSpPr/>
          <p:nvPr/>
        </p:nvSpPr>
        <p:spPr>
          <a:xfrm>
            <a:off x="4532973" y="4264607"/>
            <a:ext cx="990977" cy="528008"/>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dirty="0" err="1">
                <a:solidFill>
                  <a:schemeClr val="tx1"/>
                </a:solidFill>
              </a:rPr>
              <a:t>Tail</a:t>
            </a:r>
            <a:endParaRPr lang="de-DE" sz="1400" dirty="0">
              <a:solidFill>
                <a:schemeClr val="tx1"/>
              </a:solidFill>
            </a:endParaRPr>
          </a:p>
        </p:txBody>
      </p:sp>
      <p:sp>
        <p:nvSpPr>
          <p:cNvPr id="19" name="Textfeld 31">
            <a:extLst>
              <a:ext uri="{FF2B5EF4-FFF2-40B4-BE49-F238E27FC236}">
                <a16:creationId xmlns:a16="http://schemas.microsoft.com/office/drawing/2014/main" id="{3AB26E8D-BB8B-9D44-88DD-21DA9F19BBB1}"/>
              </a:ext>
            </a:extLst>
          </p:cNvPr>
          <p:cNvSpPr txBox="1"/>
          <p:nvPr/>
        </p:nvSpPr>
        <p:spPr>
          <a:xfrm>
            <a:off x="1089375" y="2508402"/>
            <a:ext cx="1080503" cy="1061829"/>
          </a:xfrm>
          <a:prstGeom prst="rect">
            <a:avLst/>
          </a:prstGeom>
          <a:noFill/>
        </p:spPr>
        <p:txBody>
          <a:bodyPr wrap="square" rtlCol="0">
            <a:spAutoFit/>
          </a:bodyPr>
          <a:lstStyle/>
          <a:p>
            <a:r>
              <a:rPr lang="de-DE" sz="900" b="1" dirty="0"/>
              <a:t>Valerie Carr</a:t>
            </a:r>
          </a:p>
          <a:p>
            <a:r>
              <a:rPr lang="de-DE" sz="900" dirty="0"/>
              <a:t>Paul </a:t>
            </a:r>
            <a:r>
              <a:rPr lang="de-DE" sz="900" dirty="0" err="1"/>
              <a:t>Yushkevich</a:t>
            </a:r>
            <a:endParaRPr lang="de-DE" sz="900" dirty="0"/>
          </a:p>
          <a:p>
            <a:r>
              <a:rPr lang="de-DE" sz="900" dirty="0"/>
              <a:t>Daniela </a:t>
            </a:r>
            <a:r>
              <a:rPr lang="de-DE" sz="900" dirty="0" err="1"/>
              <a:t>Palombo</a:t>
            </a:r>
            <a:r>
              <a:rPr lang="de-DE" sz="900" dirty="0"/>
              <a:t> Laura Wisse</a:t>
            </a:r>
          </a:p>
          <a:p>
            <a:r>
              <a:rPr lang="de-DE" sz="900" dirty="0"/>
              <a:t>Karen </a:t>
            </a:r>
            <a:r>
              <a:rPr lang="de-DE" sz="900" dirty="0" err="1"/>
              <a:t>LaRocque</a:t>
            </a:r>
            <a:endParaRPr lang="de-DE" sz="900" dirty="0"/>
          </a:p>
          <a:p>
            <a:r>
              <a:rPr lang="de-DE" sz="900" dirty="0"/>
              <a:t>Alison </a:t>
            </a:r>
            <a:r>
              <a:rPr lang="de-DE" sz="900" dirty="0" err="1"/>
              <a:t>Burggren</a:t>
            </a:r>
            <a:endParaRPr lang="de-DE" sz="900" dirty="0"/>
          </a:p>
          <a:p>
            <a:r>
              <a:rPr lang="de-DE" sz="900" dirty="0"/>
              <a:t>Mirjam </a:t>
            </a:r>
            <a:r>
              <a:rPr lang="de-DE" sz="900" dirty="0" err="1"/>
              <a:t>Geerlings</a:t>
            </a:r>
            <a:endParaRPr lang="de-DE" sz="900" dirty="0"/>
          </a:p>
        </p:txBody>
      </p:sp>
      <p:sp>
        <p:nvSpPr>
          <p:cNvPr id="20" name="Textfeld 32">
            <a:extLst>
              <a:ext uri="{FF2B5EF4-FFF2-40B4-BE49-F238E27FC236}">
                <a16:creationId xmlns:a16="http://schemas.microsoft.com/office/drawing/2014/main" id="{7142AEB8-DFED-484D-BE21-5E960C8962AB}"/>
              </a:ext>
            </a:extLst>
          </p:cNvPr>
          <p:cNvSpPr txBox="1"/>
          <p:nvPr/>
        </p:nvSpPr>
        <p:spPr>
          <a:xfrm>
            <a:off x="4963060" y="2508402"/>
            <a:ext cx="1248476" cy="784830"/>
          </a:xfrm>
          <a:prstGeom prst="rect">
            <a:avLst/>
          </a:prstGeom>
          <a:noFill/>
        </p:spPr>
        <p:txBody>
          <a:bodyPr wrap="square" rtlCol="0">
            <a:spAutoFit/>
          </a:bodyPr>
          <a:lstStyle/>
          <a:p>
            <a:r>
              <a:rPr lang="de-DE" sz="900" b="1" dirty="0"/>
              <a:t>Craig Stark</a:t>
            </a:r>
          </a:p>
          <a:p>
            <a:r>
              <a:rPr lang="de-DE" sz="900" dirty="0"/>
              <a:t>Arne Ekstrom</a:t>
            </a:r>
          </a:p>
          <a:p>
            <a:r>
              <a:rPr lang="de-DE" sz="900" dirty="0" err="1"/>
              <a:t>Mallar</a:t>
            </a:r>
            <a:r>
              <a:rPr lang="de-DE" sz="900" dirty="0"/>
              <a:t> </a:t>
            </a:r>
            <a:r>
              <a:rPr lang="de-DE" sz="900" dirty="0" err="1"/>
              <a:t>Chakravarty</a:t>
            </a:r>
            <a:r>
              <a:rPr lang="de-DE" sz="900" dirty="0"/>
              <a:t> Marie </a:t>
            </a:r>
            <a:r>
              <a:rPr lang="de-DE" sz="900" dirty="0" err="1"/>
              <a:t>Chupin</a:t>
            </a:r>
            <a:endParaRPr lang="de-DE" sz="900" dirty="0"/>
          </a:p>
          <a:p>
            <a:r>
              <a:rPr lang="de-DE" sz="900" dirty="0"/>
              <a:t>Zach </a:t>
            </a:r>
            <a:r>
              <a:rPr lang="de-DE" sz="900" dirty="0" err="1"/>
              <a:t>Reagh</a:t>
            </a:r>
            <a:endParaRPr lang="de-DE" sz="900" dirty="0"/>
          </a:p>
        </p:txBody>
      </p:sp>
      <p:cxnSp>
        <p:nvCxnSpPr>
          <p:cNvPr id="21" name="Gerade Verbindung mit Pfeil 33">
            <a:extLst>
              <a:ext uri="{FF2B5EF4-FFF2-40B4-BE49-F238E27FC236}">
                <a16:creationId xmlns:a16="http://schemas.microsoft.com/office/drawing/2014/main" id="{73CE7050-9DF1-0A43-9034-51682570AB68}"/>
              </a:ext>
            </a:extLst>
          </p:cNvPr>
          <p:cNvCxnSpPr>
            <a:cxnSpLocks/>
          </p:cNvCxnSpPr>
          <p:nvPr/>
        </p:nvCxnSpPr>
        <p:spPr>
          <a:xfrm>
            <a:off x="2277682" y="4552433"/>
            <a:ext cx="293546" cy="110401"/>
          </a:xfrm>
          <a:prstGeom prst="straightConnector1">
            <a:avLst/>
          </a:prstGeom>
          <a:ln w="28575">
            <a:solidFill>
              <a:schemeClr val="bg1">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2" name="Gerade Verbindung mit Pfeil 36">
            <a:extLst>
              <a:ext uri="{FF2B5EF4-FFF2-40B4-BE49-F238E27FC236}">
                <a16:creationId xmlns:a16="http://schemas.microsoft.com/office/drawing/2014/main" id="{E0C61EE7-E6CD-C14B-BC6A-3F15F284EE25}"/>
              </a:ext>
            </a:extLst>
          </p:cNvPr>
          <p:cNvCxnSpPr>
            <a:cxnSpLocks/>
          </p:cNvCxnSpPr>
          <p:nvPr/>
        </p:nvCxnSpPr>
        <p:spPr>
          <a:xfrm flipV="1">
            <a:off x="4239427" y="4528611"/>
            <a:ext cx="293546" cy="134223"/>
          </a:xfrm>
          <a:prstGeom prst="straightConnector1">
            <a:avLst/>
          </a:prstGeom>
          <a:ln w="28575">
            <a:solidFill>
              <a:schemeClr val="bg1">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3" name="Oval 22">
            <a:extLst>
              <a:ext uri="{FF2B5EF4-FFF2-40B4-BE49-F238E27FC236}">
                <a16:creationId xmlns:a16="http://schemas.microsoft.com/office/drawing/2014/main" id="{9A188F51-94C8-BA4B-B39A-F6EE654FCA3D}"/>
              </a:ext>
            </a:extLst>
          </p:cNvPr>
          <p:cNvSpPr/>
          <p:nvPr/>
        </p:nvSpPr>
        <p:spPr>
          <a:xfrm>
            <a:off x="2070177" y="5355248"/>
            <a:ext cx="1374670" cy="528008"/>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b="1" dirty="0">
                <a:solidFill>
                  <a:schemeClr val="tx1"/>
                </a:solidFill>
              </a:rPr>
              <a:t>Body </a:t>
            </a:r>
            <a:r>
              <a:rPr lang="de-DE" sz="1200" b="1" dirty="0" err="1">
                <a:solidFill>
                  <a:schemeClr val="tx1"/>
                </a:solidFill>
              </a:rPr>
              <a:t>outer</a:t>
            </a:r>
            <a:r>
              <a:rPr lang="de-DE" sz="1200" b="1" dirty="0">
                <a:solidFill>
                  <a:schemeClr val="tx1"/>
                </a:solidFill>
              </a:rPr>
              <a:t> </a:t>
            </a:r>
            <a:r>
              <a:rPr lang="de-DE" sz="1200" b="1" dirty="0" err="1">
                <a:solidFill>
                  <a:schemeClr val="tx1"/>
                </a:solidFill>
              </a:rPr>
              <a:t>borders</a:t>
            </a:r>
            <a:endParaRPr lang="de-DE" sz="1200" dirty="0">
              <a:solidFill>
                <a:schemeClr val="tx1"/>
              </a:solidFill>
            </a:endParaRPr>
          </a:p>
        </p:txBody>
      </p:sp>
      <p:sp>
        <p:nvSpPr>
          <p:cNvPr id="24" name="Oval 23">
            <a:extLst>
              <a:ext uri="{FF2B5EF4-FFF2-40B4-BE49-F238E27FC236}">
                <a16:creationId xmlns:a16="http://schemas.microsoft.com/office/drawing/2014/main" id="{D93D66B0-7BC8-8448-B054-99F05BA5A0DA}"/>
              </a:ext>
            </a:extLst>
          </p:cNvPr>
          <p:cNvSpPr/>
          <p:nvPr/>
        </p:nvSpPr>
        <p:spPr>
          <a:xfrm>
            <a:off x="3447318" y="5366792"/>
            <a:ext cx="1270856" cy="528008"/>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b="1" dirty="0">
                <a:solidFill>
                  <a:schemeClr val="tx1"/>
                </a:solidFill>
              </a:rPr>
              <a:t>Body </a:t>
            </a:r>
            <a:r>
              <a:rPr lang="de-DE" sz="1200" b="1" dirty="0" err="1">
                <a:solidFill>
                  <a:schemeClr val="tx1"/>
                </a:solidFill>
              </a:rPr>
              <a:t>inner</a:t>
            </a:r>
            <a:r>
              <a:rPr lang="de-DE" sz="1200" b="1" dirty="0">
                <a:solidFill>
                  <a:schemeClr val="tx1"/>
                </a:solidFill>
              </a:rPr>
              <a:t> </a:t>
            </a:r>
            <a:r>
              <a:rPr lang="de-DE" sz="1200" b="1" dirty="0" err="1">
                <a:solidFill>
                  <a:schemeClr val="tx1"/>
                </a:solidFill>
              </a:rPr>
              <a:t>borders</a:t>
            </a:r>
            <a:endParaRPr lang="de-DE" sz="1200" dirty="0">
              <a:solidFill>
                <a:schemeClr val="tx1"/>
              </a:solidFill>
            </a:endParaRPr>
          </a:p>
        </p:txBody>
      </p:sp>
      <p:sp>
        <p:nvSpPr>
          <p:cNvPr id="25" name="TextBox 24">
            <a:extLst>
              <a:ext uri="{FF2B5EF4-FFF2-40B4-BE49-F238E27FC236}">
                <a16:creationId xmlns:a16="http://schemas.microsoft.com/office/drawing/2014/main" id="{DC2ECB18-1A0B-D742-83C8-D38EA21DACA5}"/>
              </a:ext>
            </a:extLst>
          </p:cNvPr>
          <p:cNvSpPr txBox="1"/>
          <p:nvPr/>
        </p:nvSpPr>
        <p:spPr>
          <a:xfrm>
            <a:off x="6599244" y="1929123"/>
            <a:ext cx="5200343" cy="369332"/>
          </a:xfrm>
          <a:prstGeom prst="rect">
            <a:avLst/>
          </a:prstGeom>
          <a:noFill/>
        </p:spPr>
        <p:txBody>
          <a:bodyPr wrap="square" rtlCol="0">
            <a:spAutoFit/>
          </a:bodyPr>
          <a:lstStyle/>
          <a:p>
            <a:r>
              <a:rPr lang="en-US" dirty="0">
                <a:solidFill>
                  <a:schemeClr val="accent1">
                    <a:lumMod val="50000"/>
                  </a:schemeClr>
                </a:solidFill>
                <a:latin typeface="Helvetica Light" panose="020B0403020202020204" pitchFamily="34" charset="0"/>
              </a:rPr>
              <a:t>HSG Advisory Committee</a:t>
            </a:r>
          </a:p>
        </p:txBody>
      </p:sp>
      <p:sp>
        <p:nvSpPr>
          <p:cNvPr id="3" name="Slide Number Placeholder 2"/>
          <p:cNvSpPr>
            <a:spLocks noGrp="1"/>
          </p:cNvSpPr>
          <p:nvPr>
            <p:ph type="sldNum" sz="quarter" idx="12"/>
          </p:nvPr>
        </p:nvSpPr>
        <p:spPr/>
        <p:txBody>
          <a:bodyPr/>
          <a:lstStyle/>
          <a:p>
            <a:fld id="{0B1E0629-9224-461D-9E4B-F095F85B5F71}" type="slidenum">
              <a:rPr lang="en-US" smtClean="0"/>
              <a:t>13</a:t>
            </a:fld>
            <a:endParaRPr lang="en-US"/>
          </a:p>
        </p:txBody>
      </p:sp>
      <p:sp>
        <p:nvSpPr>
          <p:cNvPr id="5" name="Rectangle 4">
            <a:extLst>
              <a:ext uri="{FF2B5EF4-FFF2-40B4-BE49-F238E27FC236}">
                <a16:creationId xmlns:a16="http://schemas.microsoft.com/office/drawing/2014/main" id="{99C0741E-CF55-98C9-81A3-2BC7FA470181}"/>
              </a:ext>
            </a:extLst>
          </p:cNvPr>
          <p:cNvSpPr/>
          <p:nvPr/>
        </p:nvSpPr>
        <p:spPr>
          <a:xfrm>
            <a:off x="2800952" y="2468005"/>
            <a:ext cx="1248476" cy="698707"/>
          </a:xfrm>
          <a:prstGeom prst="rect">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Advisory Committee</a:t>
            </a:r>
          </a:p>
        </p:txBody>
      </p:sp>
      <p:sp>
        <p:nvSpPr>
          <p:cNvPr id="7" name="Rectangle: Rounded Corners 6">
            <a:extLst>
              <a:ext uri="{FF2B5EF4-FFF2-40B4-BE49-F238E27FC236}">
                <a16:creationId xmlns:a16="http://schemas.microsoft.com/office/drawing/2014/main" id="{9CDC1F58-743D-2E90-09DF-8E7830AD3DBE}"/>
              </a:ext>
            </a:extLst>
          </p:cNvPr>
          <p:cNvSpPr/>
          <p:nvPr/>
        </p:nvSpPr>
        <p:spPr>
          <a:xfrm>
            <a:off x="2686168" y="1396609"/>
            <a:ext cx="1520792" cy="772751"/>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t>Communication</a:t>
            </a:r>
          </a:p>
          <a:p>
            <a:pPr algn="ctr"/>
            <a:r>
              <a:rPr lang="en-US" sz="900" b="1" dirty="0"/>
              <a:t>Kelsey Canada</a:t>
            </a:r>
          </a:p>
          <a:p>
            <a:pPr algn="ctr"/>
            <a:r>
              <a:rPr lang="en-US" sz="900" dirty="0"/>
              <a:t>Hannah Baumeister</a:t>
            </a:r>
          </a:p>
          <a:p>
            <a:pPr algn="ctr"/>
            <a:r>
              <a:rPr lang="en-US" sz="900" dirty="0"/>
              <a:t>Gustaf Rådman </a:t>
            </a:r>
          </a:p>
        </p:txBody>
      </p:sp>
      <p:pic>
        <p:nvPicPr>
          <p:cNvPr id="9" name="Picture 8">
            <a:extLst>
              <a:ext uri="{FF2B5EF4-FFF2-40B4-BE49-F238E27FC236}">
                <a16:creationId xmlns:a16="http://schemas.microsoft.com/office/drawing/2014/main" id="{8A1811C0-F02E-7D91-00A8-9BCF23F8CA9D}"/>
              </a:ext>
            </a:extLst>
          </p:cNvPr>
          <p:cNvPicPr>
            <a:picLocks noChangeAspect="1"/>
          </p:cNvPicPr>
          <p:nvPr/>
        </p:nvPicPr>
        <p:blipFill>
          <a:blip r:embed="rId3"/>
          <a:stretch>
            <a:fillRect/>
          </a:stretch>
        </p:blipFill>
        <p:spPr>
          <a:xfrm>
            <a:off x="6640903" y="2332407"/>
            <a:ext cx="2743200" cy="1082480"/>
          </a:xfrm>
          <a:prstGeom prst="rect">
            <a:avLst/>
          </a:prstGeom>
        </p:spPr>
      </p:pic>
      <p:pic>
        <p:nvPicPr>
          <p:cNvPr id="26" name="Picture 25">
            <a:extLst>
              <a:ext uri="{FF2B5EF4-FFF2-40B4-BE49-F238E27FC236}">
                <a16:creationId xmlns:a16="http://schemas.microsoft.com/office/drawing/2014/main" id="{B101A661-0968-5995-18B4-32704992F822}"/>
              </a:ext>
            </a:extLst>
          </p:cNvPr>
          <p:cNvPicPr>
            <a:picLocks noChangeAspect="1"/>
          </p:cNvPicPr>
          <p:nvPr/>
        </p:nvPicPr>
        <p:blipFill>
          <a:blip r:embed="rId4"/>
          <a:stretch>
            <a:fillRect/>
          </a:stretch>
        </p:blipFill>
        <p:spPr>
          <a:xfrm>
            <a:off x="9481351" y="2374528"/>
            <a:ext cx="2588158" cy="973408"/>
          </a:xfrm>
          <a:prstGeom prst="rect">
            <a:avLst/>
          </a:prstGeom>
        </p:spPr>
      </p:pic>
      <p:pic>
        <p:nvPicPr>
          <p:cNvPr id="29" name="Picture 28">
            <a:extLst>
              <a:ext uri="{FF2B5EF4-FFF2-40B4-BE49-F238E27FC236}">
                <a16:creationId xmlns:a16="http://schemas.microsoft.com/office/drawing/2014/main" id="{4DC6740D-B401-D504-C04A-B1F9AC4DCEE8}"/>
              </a:ext>
            </a:extLst>
          </p:cNvPr>
          <p:cNvPicPr>
            <a:picLocks noChangeAspect="1"/>
          </p:cNvPicPr>
          <p:nvPr/>
        </p:nvPicPr>
        <p:blipFill>
          <a:blip r:embed="rId5"/>
          <a:stretch>
            <a:fillRect/>
          </a:stretch>
        </p:blipFill>
        <p:spPr>
          <a:xfrm>
            <a:off x="6795183" y="3637615"/>
            <a:ext cx="2588920" cy="1025219"/>
          </a:xfrm>
          <a:prstGeom prst="rect">
            <a:avLst/>
          </a:prstGeom>
        </p:spPr>
      </p:pic>
      <p:pic>
        <p:nvPicPr>
          <p:cNvPr id="31" name="Picture 30">
            <a:extLst>
              <a:ext uri="{FF2B5EF4-FFF2-40B4-BE49-F238E27FC236}">
                <a16:creationId xmlns:a16="http://schemas.microsoft.com/office/drawing/2014/main" id="{59AB2461-8EB6-BBC6-5017-B8AC32417F1E}"/>
              </a:ext>
            </a:extLst>
          </p:cNvPr>
          <p:cNvPicPr>
            <a:picLocks noChangeAspect="1"/>
          </p:cNvPicPr>
          <p:nvPr/>
        </p:nvPicPr>
        <p:blipFill>
          <a:blip r:embed="rId6"/>
          <a:stretch>
            <a:fillRect/>
          </a:stretch>
        </p:blipFill>
        <p:spPr>
          <a:xfrm>
            <a:off x="9506278" y="3657394"/>
            <a:ext cx="2563993" cy="985660"/>
          </a:xfrm>
          <a:prstGeom prst="rect">
            <a:avLst/>
          </a:prstGeom>
        </p:spPr>
      </p:pic>
      <p:pic>
        <p:nvPicPr>
          <p:cNvPr id="33" name="Picture 32">
            <a:extLst>
              <a:ext uri="{FF2B5EF4-FFF2-40B4-BE49-F238E27FC236}">
                <a16:creationId xmlns:a16="http://schemas.microsoft.com/office/drawing/2014/main" id="{5E5C7AA4-7E25-921C-E391-ED607DECB7C2}"/>
              </a:ext>
            </a:extLst>
          </p:cNvPr>
          <p:cNvPicPr>
            <a:picLocks noChangeAspect="1"/>
          </p:cNvPicPr>
          <p:nvPr/>
        </p:nvPicPr>
        <p:blipFill>
          <a:blip r:embed="rId7"/>
          <a:stretch>
            <a:fillRect/>
          </a:stretch>
        </p:blipFill>
        <p:spPr>
          <a:xfrm>
            <a:off x="8242837" y="4815965"/>
            <a:ext cx="2801305" cy="1082480"/>
          </a:xfrm>
          <a:prstGeom prst="rect">
            <a:avLst/>
          </a:prstGeom>
        </p:spPr>
      </p:pic>
      <p:sp>
        <p:nvSpPr>
          <p:cNvPr id="34" name="Oval 33">
            <a:extLst>
              <a:ext uri="{FF2B5EF4-FFF2-40B4-BE49-F238E27FC236}">
                <a16:creationId xmlns:a16="http://schemas.microsoft.com/office/drawing/2014/main" id="{F745D169-D0FF-B66B-BF6E-C5059808825B}"/>
              </a:ext>
            </a:extLst>
          </p:cNvPr>
          <p:cNvSpPr/>
          <p:nvPr/>
        </p:nvSpPr>
        <p:spPr>
          <a:xfrm>
            <a:off x="1112591" y="3687302"/>
            <a:ext cx="990977" cy="528008"/>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dirty="0">
                <a:solidFill>
                  <a:schemeClr val="tx1"/>
                </a:solidFill>
              </a:rPr>
              <a:t>MTL</a:t>
            </a:r>
            <a:endParaRPr lang="de-DE" sz="1400" dirty="0">
              <a:solidFill>
                <a:schemeClr val="tx1"/>
              </a:solidFill>
            </a:endParaRPr>
          </a:p>
        </p:txBody>
      </p:sp>
      <p:cxnSp>
        <p:nvCxnSpPr>
          <p:cNvPr id="35" name="Gerade Verbindung mit Pfeil 33">
            <a:extLst>
              <a:ext uri="{FF2B5EF4-FFF2-40B4-BE49-F238E27FC236}">
                <a16:creationId xmlns:a16="http://schemas.microsoft.com/office/drawing/2014/main" id="{0420775E-501B-FCA6-6C46-85A75479E0C2}"/>
              </a:ext>
            </a:extLst>
          </p:cNvPr>
          <p:cNvCxnSpPr>
            <a:cxnSpLocks/>
          </p:cNvCxnSpPr>
          <p:nvPr/>
        </p:nvCxnSpPr>
        <p:spPr>
          <a:xfrm>
            <a:off x="2103568" y="3951306"/>
            <a:ext cx="293546" cy="110401"/>
          </a:xfrm>
          <a:prstGeom prst="straightConnector1">
            <a:avLst/>
          </a:prstGeom>
          <a:ln w="28575">
            <a:solidFill>
              <a:schemeClr val="bg1">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6" name="Textfeld 25">
            <a:extLst>
              <a:ext uri="{FF2B5EF4-FFF2-40B4-BE49-F238E27FC236}">
                <a16:creationId xmlns:a16="http://schemas.microsoft.com/office/drawing/2014/main" id="{DDC0B974-FB4B-CD1C-52D3-EE43312D6F8E}"/>
              </a:ext>
            </a:extLst>
          </p:cNvPr>
          <p:cNvSpPr txBox="1"/>
          <p:nvPr/>
        </p:nvSpPr>
        <p:spPr>
          <a:xfrm>
            <a:off x="121729" y="3624852"/>
            <a:ext cx="1447370" cy="1061829"/>
          </a:xfrm>
          <a:prstGeom prst="rect">
            <a:avLst/>
          </a:prstGeom>
          <a:noFill/>
        </p:spPr>
        <p:txBody>
          <a:bodyPr wrap="square" rtlCol="0">
            <a:spAutoFit/>
          </a:bodyPr>
          <a:lstStyle/>
          <a:p>
            <a:r>
              <a:rPr lang="en-US" sz="900" b="1" dirty="0"/>
              <a:t>Jenna Adams</a:t>
            </a:r>
          </a:p>
          <a:p>
            <a:r>
              <a:rPr lang="en-US" sz="900" dirty="0"/>
              <a:t>Tammy Tran</a:t>
            </a:r>
          </a:p>
          <a:p>
            <a:r>
              <a:rPr lang="en-US" sz="900" dirty="0"/>
              <a:t>Hannah Baumeister</a:t>
            </a:r>
          </a:p>
          <a:p>
            <a:r>
              <a:rPr lang="en-US" sz="900" dirty="0"/>
              <a:t>Negar Mazloum-Farzaghi</a:t>
            </a:r>
          </a:p>
          <a:p>
            <a:r>
              <a:rPr lang="en-US" sz="900" dirty="0"/>
              <a:t>Thanh Doan</a:t>
            </a:r>
          </a:p>
          <a:p>
            <a:r>
              <a:rPr lang="en-US" sz="900" dirty="0"/>
              <a:t>Anika </a:t>
            </a:r>
            <a:r>
              <a:rPr lang="en-US" sz="900" dirty="0" err="1"/>
              <a:t>Wuestefeld</a:t>
            </a:r>
            <a:endParaRPr lang="en-US" sz="900" dirty="0"/>
          </a:p>
          <a:p>
            <a:r>
              <a:rPr lang="en-US" sz="900" dirty="0"/>
              <a:t>Anne </a:t>
            </a:r>
            <a:r>
              <a:rPr lang="en-US" sz="900" dirty="0" err="1"/>
              <a:t>Maass</a:t>
            </a:r>
            <a:endParaRPr lang="de-DE" sz="900" dirty="0"/>
          </a:p>
        </p:txBody>
      </p:sp>
    </p:spTree>
    <p:extLst>
      <p:ext uri="{BB962C8B-B14F-4D97-AF65-F5344CB8AC3E}">
        <p14:creationId xmlns:p14="http://schemas.microsoft.com/office/powerpoint/2010/main" val="1436441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500"/>
                                        <p:tgtEl>
                                          <p:spTgt spid="17"/>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par>
                                <p:cTn id="34" presetID="10" presetClass="entr" presetSubtype="0" fill="hold" nodeType="with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500"/>
                                        <p:tgtEl>
                                          <p:spTgt spid="21"/>
                                        </p:tgtEl>
                                      </p:cBhvr>
                                    </p:animEffect>
                                  </p:childTnLst>
                                </p:cTn>
                              </p:par>
                              <p:par>
                                <p:cTn id="37" presetID="10" presetClass="entr" presetSubtype="0" fill="hold" nodeType="with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500"/>
                                        <p:tgtEl>
                                          <p:spTgt spid="22"/>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500"/>
                                        <p:tgtEl>
                                          <p:spTgt spid="23"/>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fade">
                                      <p:cBhvr>
                                        <p:cTn id="45" dur="500"/>
                                        <p:tgtEl>
                                          <p:spTgt spid="24"/>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fade">
                                      <p:cBhvr>
                                        <p:cTn id="48" dur="500"/>
                                        <p:tgtEl>
                                          <p:spTgt spid="34"/>
                                        </p:tgtEl>
                                      </p:cBhvr>
                                    </p:animEffect>
                                  </p:childTnLst>
                                </p:cTn>
                              </p:par>
                              <p:par>
                                <p:cTn id="49" presetID="10" presetClass="entr" presetSubtype="0" fill="hold" nodeType="with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fade">
                                      <p:cBhvr>
                                        <p:cTn id="51" dur="500"/>
                                        <p:tgtEl>
                                          <p:spTgt spid="35"/>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6"/>
                                        </p:tgtEl>
                                        <p:attrNameLst>
                                          <p:attrName>style.visibility</p:attrName>
                                        </p:attrNameLst>
                                      </p:cBhvr>
                                      <p:to>
                                        <p:strVal val="visible"/>
                                      </p:to>
                                    </p:set>
                                    <p:animEffect transition="in" filter="fade">
                                      <p:cBhvr>
                                        <p:cTn id="54" dur="500"/>
                                        <p:tgtEl>
                                          <p:spTgt spid="36"/>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500"/>
                                        <p:tgtEl>
                                          <p:spTgt spid="19"/>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P spid="17" grpId="0" animBg="1"/>
      <p:bldP spid="18" grpId="0" animBg="1"/>
      <p:bldP spid="19" grpId="0"/>
      <p:bldP spid="20" grpId="0"/>
      <p:bldP spid="23" grpId="0" animBg="1"/>
      <p:bldP spid="24" grpId="0" animBg="1"/>
      <p:bldP spid="7" grpId="0" animBg="1"/>
      <p:bldP spid="34" grpId="0" animBg="1"/>
      <p:bldP spid="3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EB67C-E2B7-FF45-94B1-D27DD4E40597}"/>
              </a:ext>
            </a:extLst>
          </p:cNvPr>
          <p:cNvSpPr>
            <a:spLocks noGrp="1"/>
          </p:cNvSpPr>
          <p:nvPr>
            <p:ph type="title"/>
          </p:nvPr>
        </p:nvSpPr>
        <p:spPr/>
        <p:txBody>
          <a:bodyPr/>
          <a:lstStyle/>
          <a:p>
            <a:r>
              <a:rPr lang="en-US" dirty="0"/>
              <a:t>HSG Meetings</a:t>
            </a:r>
          </a:p>
        </p:txBody>
      </p:sp>
      <p:cxnSp>
        <p:nvCxnSpPr>
          <p:cNvPr id="6" name="Gerade Verbindung mit Pfeil 13">
            <a:extLst>
              <a:ext uri="{FF2B5EF4-FFF2-40B4-BE49-F238E27FC236}">
                <a16:creationId xmlns:a16="http://schemas.microsoft.com/office/drawing/2014/main" id="{BC3A6157-80FE-F046-AFA4-187218BB4679}"/>
              </a:ext>
            </a:extLst>
          </p:cNvPr>
          <p:cNvCxnSpPr/>
          <p:nvPr/>
        </p:nvCxnSpPr>
        <p:spPr>
          <a:xfrm>
            <a:off x="990524" y="4100031"/>
            <a:ext cx="10818564" cy="0"/>
          </a:xfrm>
          <a:prstGeom prst="straightConnector1">
            <a:avLst/>
          </a:prstGeom>
          <a:ln w="28575">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7" name="Textfeld 4">
            <a:extLst>
              <a:ext uri="{FF2B5EF4-FFF2-40B4-BE49-F238E27FC236}">
                <a16:creationId xmlns:a16="http://schemas.microsoft.com/office/drawing/2014/main" id="{D25A4462-1B38-D44A-A7C8-8B0215F01072}"/>
              </a:ext>
            </a:extLst>
          </p:cNvPr>
          <p:cNvSpPr txBox="1"/>
          <p:nvPr/>
        </p:nvSpPr>
        <p:spPr>
          <a:xfrm>
            <a:off x="872443" y="4173032"/>
            <a:ext cx="11256514" cy="323165"/>
          </a:xfrm>
          <a:prstGeom prst="rect">
            <a:avLst/>
          </a:prstGeom>
          <a:noFill/>
        </p:spPr>
        <p:txBody>
          <a:bodyPr wrap="square" rtlCol="0">
            <a:spAutoFit/>
          </a:bodyPr>
          <a:lstStyle/>
          <a:p>
            <a:r>
              <a:rPr lang="de-DE" sz="1500" dirty="0">
                <a:latin typeface="Helvetica" pitchFamily="2" charset="0"/>
              </a:rPr>
              <a:t>2013             2014             2015             2016            2017             2018             2019            2020          2021        2022       2023</a:t>
            </a:r>
          </a:p>
        </p:txBody>
      </p:sp>
      <p:sp>
        <p:nvSpPr>
          <p:cNvPr id="8" name="Textfeld 5">
            <a:extLst>
              <a:ext uri="{FF2B5EF4-FFF2-40B4-BE49-F238E27FC236}">
                <a16:creationId xmlns:a16="http://schemas.microsoft.com/office/drawing/2014/main" id="{BF4500AE-4E28-1843-84A8-8D653A38726D}"/>
              </a:ext>
            </a:extLst>
          </p:cNvPr>
          <p:cNvSpPr txBox="1"/>
          <p:nvPr/>
        </p:nvSpPr>
        <p:spPr>
          <a:xfrm>
            <a:off x="564669" y="3255618"/>
            <a:ext cx="1004762" cy="538609"/>
          </a:xfrm>
          <a:prstGeom prst="rect">
            <a:avLst/>
          </a:prstGeom>
          <a:noFill/>
        </p:spPr>
        <p:txBody>
          <a:bodyPr wrap="none" rtlCol="0">
            <a:spAutoFit/>
          </a:bodyPr>
          <a:lstStyle/>
          <a:p>
            <a:pPr algn="ctr"/>
            <a:r>
              <a:rPr lang="fr-FR" dirty="0">
                <a:solidFill>
                  <a:schemeClr val="tx1">
                    <a:lumMod val="65000"/>
                    <a:lumOff val="35000"/>
                  </a:schemeClr>
                </a:solidFill>
              </a:rPr>
              <a:t>UC Davis</a:t>
            </a:r>
          </a:p>
          <a:p>
            <a:pPr algn="ctr"/>
            <a:r>
              <a:rPr lang="fr-FR" sz="1100" dirty="0" err="1">
                <a:solidFill>
                  <a:schemeClr val="tx1">
                    <a:lumMod val="65000"/>
                    <a:lumOff val="35000"/>
                  </a:schemeClr>
                </a:solidFill>
              </a:rPr>
              <a:t>June</a:t>
            </a:r>
            <a:r>
              <a:rPr lang="fr-FR" sz="1100" dirty="0">
                <a:solidFill>
                  <a:schemeClr val="tx1">
                    <a:lumMod val="65000"/>
                    <a:lumOff val="35000"/>
                  </a:schemeClr>
                </a:solidFill>
              </a:rPr>
              <a:t> 2013</a:t>
            </a:r>
            <a:endParaRPr lang="de-DE" sz="1100" dirty="0">
              <a:solidFill>
                <a:schemeClr val="tx1">
                  <a:lumMod val="65000"/>
                  <a:lumOff val="35000"/>
                </a:schemeClr>
              </a:solidFill>
            </a:endParaRPr>
          </a:p>
        </p:txBody>
      </p:sp>
      <p:sp>
        <p:nvSpPr>
          <p:cNvPr id="9" name="Textfeld 18">
            <a:extLst>
              <a:ext uri="{FF2B5EF4-FFF2-40B4-BE49-F238E27FC236}">
                <a16:creationId xmlns:a16="http://schemas.microsoft.com/office/drawing/2014/main" id="{AF1CCAD3-011E-1247-9112-6028E3E6CF99}"/>
              </a:ext>
            </a:extLst>
          </p:cNvPr>
          <p:cNvSpPr txBox="1"/>
          <p:nvPr/>
        </p:nvSpPr>
        <p:spPr>
          <a:xfrm>
            <a:off x="2175842" y="4651864"/>
            <a:ext cx="1042786" cy="538609"/>
          </a:xfrm>
          <a:prstGeom prst="rect">
            <a:avLst/>
          </a:prstGeom>
          <a:noFill/>
        </p:spPr>
        <p:txBody>
          <a:bodyPr wrap="none" rtlCol="0">
            <a:spAutoFit/>
          </a:bodyPr>
          <a:lstStyle/>
          <a:p>
            <a:pPr algn="ctr"/>
            <a:r>
              <a:rPr lang="fr-FR" dirty="0">
                <a:solidFill>
                  <a:schemeClr val="tx1">
                    <a:lumMod val="65000"/>
                    <a:lumOff val="35000"/>
                  </a:schemeClr>
                </a:solidFill>
              </a:rPr>
              <a:t>UC Irvine</a:t>
            </a:r>
          </a:p>
          <a:p>
            <a:pPr algn="ctr"/>
            <a:r>
              <a:rPr lang="fr-FR" sz="1100" dirty="0" err="1">
                <a:solidFill>
                  <a:schemeClr val="tx1">
                    <a:lumMod val="65000"/>
                    <a:lumOff val="35000"/>
                  </a:schemeClr>
                </a:solidFill>
              </a:rPr>
              <a:t>Aug</a:t>
            </a:r>
            <a:r>
              <a:rPr lang="fr-FR" sz="1100" dirty="0">
                <a:solidFill>
                  <a:schemeClr val="tx1">
                    <a:lumMod val="65000"/>
                    <a:lumOff val="35000"/>
                  </a:schemeClr>
                </a:solidFill>
              </a:rPr>
              <a:t> 2014</a:t>
            </a:r>
            <a:endParaRPr lang="de-DE" sz="1100" dirty="0">
              <a:solidFill>
                <a:schemeClr val="tx1">
                  <a:lumMod val="65000"/>
                  <a:lumOff val="35000"/>
                </a:schemeClr>
              </a:solidFill>
            </a:endParaRPr>
          </a:p>
        </p:txBody>
      </p:sp>
      <p:sp>
        <p:nvSpPr>
          <p:cNvPr id="10" name="Textfeld 21">
            <a:extLst>
              <a:ext uri="{FF2B5EF4-FFF2-40B4-BE49-F238E27FC236}">
                <a16:creationId xmlns:a16="http://schemas.microsoft.com/office/drawing/2014/main" id="{D24CB814-BE1D-A041-8D3E-401E7960EE4F}"/>
              </a:ext>
            </a:extLst>
          </p:cNvPr>
          <p:cNvSpPr txBox="1"/>
          <p:nvPr/>
        </p:nvSpPr>
        <p:spPr>
          <a:xfrm>
            <a:off x="3019493" y="3255618"/>
            <a:ext cx="918521" cy="538609"/>
          </a:xfrm>
          <a:prstGeom prst="rect">
            <a:avLst/>
          </a:prstGeom>
          <a:noFill/>
        </p:spPr>
        <p:txBody>
          <a:bodyPr wrap="none" rtlCol="0">
            <a:spAutoFit/>
          </a:bodyPr>
          <a:lstStyle/>
          <a:p>
            <a:pPr algn="ctr"/>
            <a:r>
              <a:rPr lang="fr-FR" dirty="0">
                <a:solidFill>
                  <a:schemeClr val="tx1">
                    <a:lumMod val="65000"/>
                    <a:lumOff val="35000"/>
                  </a:schemeClr>
                </a:solidFill>
              </a:rPr>
              <a:t>Chicago</a:t>
            </a:r>
          </a:p>
          <a:p>
            <a:pPr algn="ctr"/>
            <a:r>
              <a:rPr lang="fr-FR" sz="1100" dirty="0" err="1">
                <a:solidFill>
                  <a:schemeClr val="tx1">
                    <a:lumMod val="65000"/>
                    <a:lumOff val="35000"/>
                  </a:schemeClr>
                </a:solidFill>
              </a:rPr>
              <a:t>Nov</a:t>
            </a:r>
            <a:r>
              <a:rPr lang="fr-FR" sz="1100" dirty="0">
                <a:solidFill>
                  <a:schemeClr val="tx1">
                    <a:lumMod val="65000"/>
                    <a:lumOff val="35000"/>
                  </a:schemeClr>
                </a:solidFill>
              </a:rPr>
              <a:t> 2015</a:t>
            </a:r>
            <a:endParaRPr lang="de-DE" sz="1100" dirty="0">
              <a:solidFill>
                <a:schemeClr val="tx1">
                  <a:lumMod val="65000"/>
                  <a:lumOff val="35000"/>
                </a:schemeClr>
              </a:solidFill>
            </a:endParaRPr>
          </a:p>
        </p:txBody>
      </p:sp>
      <p:sp>
        <p:nvSpPr>
          <p:cNvPr id="11" name="Textfeld 22">
            <a:extLst>
              <a:ext uri="{FF2B5EF4-FFF2-40B4-BE49-F238E27FC236}">
                <a16:creationId xmlns:a16="http://schemas.microsoft.com/office/drawing/2014/main" id="{947E76E4-7B33-C443-BA90-7101AFEB5ADE}"/>
              </a:ext>
            </a:extLst>
          </p:cNvPr>
          <p:cNvSpPr txBox="1"/>
          <p:nvPr/>
        </p:nvSpPr>
        <p:spPr>
          <a:xfrm>
            <a:off x="3713936" y="4756442"/>
            <a:ext cx="1116011" cy="538609"/>
          </a:xfrm>
          <a:prstGeom prst="rect">
            <a:avLst/>
          </a:prstGeom>
          <a:noFill/>
        </p:spPr>
        <p:txBody>
          <a:bodyPr wrap="none" rtlCol="0">
            <a:spAutoFit/>
          </a:bodyPr>
          <a:lstStyle/>
          <a:p>
            <a:pPr algn="ctr"/>
            <a:r>
              <a:rPr lang="fr-FR" dirty="0">
                <a:solidFill>
                  <a:schemeClr val="tx1">
                    <a:lumMod val="65000"/>
                    <a:lumOff val="35000"/>
                  </a:schemeClr>
                </a:solidFill>
              </a:rPr>
              <a:t>San Diego</a:t>
            </a:r>
          </a:p>
          <a:p>
            <a:pPr algn="ctr"/>
            <a:r>
              <a:rPr lang="fr-FR" sz="1100" dirty="0" err="1">
                <a:solidFill>
                  <a:schemeClr val="tx1">
                    <a:lumMod val="65000"/>
                    <a:lumOff val="35000"/>
                  </a:schemeClr>
                </a:solidFill>
              </a:rPr>
              <a:t>Nov</a:t>
            </a:r>
            <a:r>
              <a:rPr lang="fr-FR" sz="1100" dirty="0">
                <a:solidFill>
                  <a:schemeClr val="tx1">
                    <a:lumMod val="65000"/>
                    <a:lumOff val="35000"/>
                  </a:schemeClr>
                </a:solidFill>
              </a:rPr>
              <a:t> 2016</a:t>
            </a:r>
            <a:endParaRPr lang="de-DE" sz="1100" dirty="0">
              <a:solidFill>
                <a:schemeClr val="tx1">
                  <a:lumMod val="65000"/>
                  <a:lumOff val="35000"/>
                </a:schemeClr>
              </a:solidFill>
            </a:endParaRPr>
          </a:p>
        </p:txBody>
      </p:sp>
      <p:sp>
        <p:nvSpPr>
          <p:cNvPr id="12" name="Textfeld 23">
            <a:extLst>
              <a:ext uri="{FF2B5EF4-FFF2-40B4-BE49-F238E27FC236}">
                <a16:creationId xmlns:a16="http://schemas.microsoft.com/office/drawing/2014/main" id="{5F88F3E3-BA38-BC46-9071-EF48B8BE0ECC}"/>
              </a:ext>
            </a:extLst>
          </p:cNvPr>
          <p:cNvSpPr txBox="1"/>
          <p:nvPr/>
        </p:nvSpPr>
        <p:spPr>
          <a:xfrm>
            <a:off x="4547271" y="3201885"/>
            <a:ext cx="1056379" cy="538609"/>
          </a:xfrm>
          <a:prstGeom prst="rect">
            <a:avLst/>
          </a:prstGeom>
          <a:noFill/>
        </p:spPr>
        <p:txBody>
          <a:bodyPr wrap="none" rtlCol="0">
            <a:spAutoFit/>
          </a:bodyPr>
          <a:lstStyle/>
          <a:p>
            <a:pPr algn="ctr"/>
            <a:r>
              <a:rPr lang="fr-FR" dirty="0" err="1">
                <a:solidFill>
                  <a:schemeClr val="tx1">
                    <a:lumMod val="65000"/>
                    <a:lumOff val="35000"/>
                  </a:schemeClr>
                </a:solidFill>
              </a:rPr>
              <a:t>Montreal</a:t>
            </a:r>
            <a:endParaRPr lang="fr-FR" dirty="0">
              <a:solidFill>
                <a:schemeClr val="tx1">
                  <a:lumMod val="65000"/>
                  <a:lumOff val="35000"/>
                </a:schemeClr>
              </a:solidFill>
            </a:endParaRPr>
          </a:p>
          <a:p>
            <a:pPr algn="ctr"/>
            <a:r>
              <a:rPr lang="fr-FR" sz="1100" dirty="0">
                <a:solidFill>
                  <a:schemeClr val="tx1">
                    <a:lumMod val="65000"/>
                    <a:lumOff val="35000"/>
                  </a:schemeClr>
                </a:solidFill>
              </a:rPr>
              <a:t>April 2017</a:t>
            </a:r>
            <a:endParaRPr lang="de-DE" sz="1100" dirty="0">
              <a:solidFill>
                <a:schemeClr val="tx1">
                  <a:lumMod val="65000"/>
                  <a:lumOff val="35000"/>
                </a:schemeClr>
              </a:solidFill>
            </a:endParaRPr>
          </a:p>
        </p:txBody>
      </p:sp>
      <p:sp>
        <p:nvSpPr>
          <p:cNvPr id="13" name="Textfeld 24">
            <a:extLst>
              <a:ext uri="{FF2B5EF4-FFF2-40B4-BE49-F238E27FC236}">
                <a16:creationId xmlns:a16="http://schemas.microsoft.com/office/drawing/2014/main" id="{70BD47ED-4BC4-DE43-855C-9641CADFC631}"/>
              </a:ext>
            </a:extLst>
          </p:cNvPr>
          <p:cNvSpPr txBox="1"/>
          <p:nvPr/>
        </p:nvSpPr>
        <p:spPr>
          <a:xfrm>
            <a:off x="5626597" y="4714188"/>
            <a:ext cx="891591" cy="538609"/>
          </a:xfrm>
          <a:prstGeom prst="rect">
            <a:avLst/>
          </a:prstGeom>
          <a:noFill/>
        </p:spPr>
        <p:txBody>
          <a:bodyPr wrap="none" rtlCol="0">
            <a:spAutoFit/>
          </a:bodyPr>
          <a:lstStyle/>
          <a:p>
            <a:pPr algn="ctr"/>
            <a:r>
              <a:rPr lang="fr-FR" dirty="0">
                <a:solidFill>
                  <a:schemeClr val="tx1">
                    <a:lumMod val="65000"/>
                    <a:lumOff val="35000"/>
                  </a:schemeClr>
                </a:solidFill>
              </a:rPr>
              <a:t>London</a:t>
            </a:r>
          </a:p>
          <a:p>
            <a:pPr algn="ctr"/>
            <a:r>
              <a:rPr lang="fr-FR" sz="1100" dirty="0">
                <a:solidFill>
                  <a:schemeClr val="tx1">
                    <a:lumMod val="65000"/>
                    <a:lumOff val="35000"/>
                  </a:schemeClr>
                </a:solidFill>
              </a:rPr>
              <a:t>July 2017</a:t>
            </a:r>
            <a:endParaRPr lang="de-DE" sz="1100" dirty="0">
              <a:solidFill>
                <a:schemeClr val="tx1">
                  <a:lumMod val="65000"/>
                  <a:lumOff val="35000"/>
                </a:schemeClr>
              </a:solidFill>
            </a:endParaRPr>
          </a:p>
        </p:txBody>
      </p:sp>
      <p:sp>
        <p:nvSpPr>
          <p:cNvPr id="14" name="Textfeld 25">
            <a:extLst>
              <a:ext uri="{FF2B5EF4-FFF2-40B4-BE49-F238E27FC236}">
                <a16:creationId xmlns:a16="http://schemas.microsoft.com/office/drawing/2014/main" id="{BD313FF6-DE27-0D42-997B-804A2E224E0A}"/>
              </a:ext>
            </a:extLst>
          </p:cNvPr>
          <p:cNvSpPr txBox="1"/>
          <p:nvPr/>
        </p:nvSpPr>
        <p:spPr>
          <a:xfrm>
            <a:off x="5358316" y="3477686"/>
            <a:ext cx="1621662" cy="538609"/>
          </a:xfrm>
          <a:prstGeom prst="rect">
            <a:avLst/>
          </a:prstGeom>
          <a:noFill/>
        </p:spPr>
        <p:txBody>
          <a:bodyPr wrap="none" rtlCol="0">
            <a:spAutoFit/>
          </a:bodyPr>
          <a:lstStyle/>
          <a:p>
            <a:pPr algn="ctr"/>
            <a:r>
              <a:rPr lang="fr-FR" dirty="0">
                <a:solidFill>
                  <a:schemeClr val="tx1">
                    <a:lumMod val="65000"/>
                    <a:lumOff val="35000"/>
                  </a:schemeClr>
                </a:solidFill>
              </a:rPr>
              <a:t>Washington DC</a:t>
            </a:r>
          </a:p>
          <a:p>
            <a:pPr algn="ctr"/>
            <a:r>
              <a:rPr lang="fr-FR" sz="1100" dirty="0" err="1">
                <a:solidFill>
                  <a:schemeClr val="tx1">
                    <a:lumMod val="65000"/>
                    <a:lumOff val="35000"/>
                  </a:schemeClr>
                </a:solidFill>
              </a:rPr>
              <a:t>Nov</a:t>
            </a:r>
            <a:r>
              <a:rPr lang="fr-FR" sz="1100" dirty="0">
                <a:solidFill>
                  <a:schemeClr val="tx1">
                    <a:lumMod val="65000"/>
                    <a:lumOff val="35000"/>
                  </a:schemeClr>
                </a:solidFill>
              </a:rPr>
              <a:t> 2017</a:t>
            </a:r>
            <a:endParaRPr lang="de-DE" sz="1100" dirty="0">
              <a:solidFill>
                <a:schemeClr val="tx1">
                  <a:lumMod val="65000"/>
                  <a:lumOff val="35000"/>
                </a:schemeClr>
              </a:solidFill>
            </a:endParaRPr>
          </a:p>
        </p:txBody>
      </p:sp>
      <p:sp>
        <p:nvSpPr>
          <p:cNvPr id="15" name="Textfeld 26">
            <a:extLst>
              <a:ext uri="{FF2B5EF4-FFF2-40B4-BE49-F238E27FC236}">
                <a16:creationId xmlns:a16="http://schemas.microsoft.com/office/drawing/2014/main" id="{09B1CC36-CB48-F045-8FBC-B26F7F366124}"/>
              </a:ext>
            </a:extLst>
          </p:cNvPr>
          <p:cNvSpPr txBox="1"/>
          <p:nvPr/>
        </p:nvSpPr>
        <p:spPr>
          <a:xfrm>
            <a:off x="7710866" y="4651861"/>
            <a:ext cx="1042786" cy="538609"/>
          </a:xfrm>
          <a:prstGeom prst="rect">
            <a:avLst/>
          </a:prstGeom>
          <a:noFill/>
        </p:spPr>
        <p:txBody>
          <a:bodyPr wrap="none" rtlCol="0">
            <a:spAutoFit/>
          </a:bodyPr>
          <a:lstStyle/>
          <a:p>
            <a:pPr algn="ctr"/>
            <a:r>
              <a:rPr lang="fr-FR" dirty="0">
                <a:solidFill>
                  <a:schemeClr val="tx1">
                    <a:lumMod val="65000"/>
                    <a:lumOff val="35000"/>
                  </a:schemeClr>
                </a:solidFill>
              </a:rPr>
              <a:t>UC Irvine</a:t>
            </a:r>
          </a:p>
          <a:p>
            <a:pPr algn="ctr"/>
            <a:r>
              <a:rPr lang="fr-FR" sz="1100" dirty="0">
                <a:solidFill>
                  <a:schemeClr val="tx1">
                    <a:lumMod val="65000"/>
                    <a:lumOff val="35000"/>
                  </a:schemeClr>
                </a:solidFill>
              </a:rPr>
              <a:t>April 2018</a:t>
            </a:r>
            <a:endParaRPr lang="de-DE" sz="1100" dirty="0">
              <a:solidFill>
                <a:schemeClr val="tx1">
                  <a:lumMod val="65000"/>
                  <a:lumOff val="35000"/>
                </a:schemeClr>
              </a:solidFill>
            </a:endParaRPr>
          </a:p>
        </p:txBody>
      </p:sp>
      <p:sp>
        <p:nvSpPr>
          <p:cNvPr id="16" name="Textfeld 27">
            <a:extLst>
              <a:ext uri="{FF2B5EF4-FFF2-40B4-BE49-F238E27FC236}">
                <a16:creationId xmlns:a16="http://schemas.microsoft.com/office/drawing/2014/main" id="{42FD0631-6951-1249-96CC-8A216E23A0A2}"/>
              </a:ext>
            </a:extLst>
          </p:cNvPr>
          <p:cNvSpPr txBox="1"/>
          <p:nvPr/>
        </p:nvSpPr>
        <p:spPr>
          <a:xfrm>
            <a:off x="6112720" y="2892822"/>
            <a:ext cx="1868973" cy="538609"/>
          </a:xfrm>
          <a:prstGeom prst="rect">
            <a:avLst/>
          </a:prstGeom>
          <a:noFill/>
        </p:spPr>
        <p:txBody>
          <a:bodyPr wrap="none" rtlCol="0">
            <a:spAutoFit/>
          </a:bodyPr>
          <a:lstStyle/>
          <a:p>
            <a:pPr algn="ctr"/>
            <a:r>
              <a:rPr lang="fr-FR" dirty="0" err="1">
                <a:solidFill>
                  <a:schemeClr val="tx1">
                    <a:lumMod val="65000"/>
                    <a:lumOff val="35000"/>
                  </a:schemeClr>
                </a:solidFill>
              </a:rPr>
              <a:t>OvGU</a:t>
            </a:r>
            <a:r>
              <a:rPr lang="fr-FR" dirty="0">
                <a:solidFill>
                  <a:schemeClr val="tx1">
                    <a:lumMod val="65000"/>
                    <a:lumOff val="35000"/>
                  </a:schemeClr>
                </a:solidFill>
              </a:rPr>
              <a:t> Magdeburg</a:t>
            </a:r>
          </a:p>
          <a:p>
            <a:pPr algn="ctr"/>
            <a:r>
              <a:rPr lang="fr-FR" sz="1100" dirty="0" err="1">
                <a:solidFill>
                  <a:schemeClr val="tx1">
                    <a:lumMod val="65000"/>
                    <a:lumOff val="35000"/>
                  </a:schemeClr>
                </a:solidFill>
              </a:rPr>
              <a:t>Oct</a:t>
            </a:r>
            <a:r>
              <a:rPr lang="fr-FR" sz="1100" dirty="0">
                <a:solidFill>
                  <a:schemeClr val="tx1">
                    <a:lumMod val="65000"/>
                    <a:lumOff val="35000"/>
                  </a:schemeClr>
                </a:solidFill>
              </a:rPr>
              <a:t> 2018</a:t>
            </a:r>
            <a:endParaRPr lang="de-DE" sz="1100" dirty="0">
              <a:solidFill>
                <a:schemeClr val="tx1">
                  <a:lumMod val="65000"/>
                  <a:lumOff val="35000"/>
                </a:schemeClr>
              </a:solidFill>
            </a:endParaRPr>
          </a:p>
        </p:txBody>
      </p:sp>
      <p:cxnSp>
        <p:nvCxnSpPr>
          <p:cNvPr id="17" name="Gerade Verbindung 7">
            <a:extLst>
              <a:ext uri="{FF2B5EF4-FFF2-40B4-BE49-F238E27FC236}">
                <a16:creationId xmlns:a16="http://schemas.microsoft.com/office/drawing/2014/main" id="{2CECB3C4-84A1-F64F-95A5-F0230133B37C}"/>
              </a:ext>
            </a:extLst>
          </p:cNvPr>
          <p:cNvCxnSpPr>
            <a:cxnSpLocks/>
          </p:cNvCxnSpPr>
          <p:nvPr/>
        </p:nvCxnSpPr>
        <p:spPr>
          <a:xfrm>
            <a:off x="994222" y="3776349"/>
            <a:ext cx="0" cy="32368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28">
            <a:extLst>
              <a:ext uri="{FF2B5EF4-FFF2-40B4-BE49-F238E27FC236}">
                <a16:creationId xmlns:a16="http://schemas.microsoft.com/office/drawing/2014/main" id="{58E500F4-8A57-784E-A835-57B4DF7E057C}"/>
              </a:ext>
            </a:extLst>
          </p:cNvPr>
          <p:cNvCxnSpPr>
            <a:cxnSpLocks/>
          </p:cNvCxnSpPr>
          <p:nvPr/>
        </p:nvCxnSpPr>
        <p:spPr>
          <a:xfrm>
            <a:off x="2552905" y="4100031"/>
            <a:ext cx="0" cy="5518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Gerade Verbindung 31">
            <a:extLst>
              <a:ext uri="{FF2B5EF4-FFF2-40B4-BE49-F238E27FC236}">
                <a16:creationId xmlns:a16="http://schemas.microsoft.com/office/drawing/2014/main" id="{6CC94BFE-A328-024E-8B01-FE5210D55190}"/>
              </a:ext>
            </a:extLst>
          </p:cNvPr>
          <p:cNvCxnSpPr>
            <a:cxnSpLocks/>
          </p:cNvCxnSpPr>
          <p:nvPr/>
        </p:nvCxnSpPr>
        <p:spPr>
          <a:xfrm>
            <a:off x="3643008" y="3776349"/>
            <a:ext cx="0" cy="32368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Gerade Verbindung 32">
            <a:extLst>
              <a:ext uri="{FF2B5EF4-FFF2-40B4-BE49-F238E27FC236}">
                <a16:creationId xmlns:a16="http://schemas.microsoft.com/office/drawing/2014/main" id="{EDA0EE5E-4B11-6B41-BBAF-F55CFD9A8144}"/>
              </a:ext>
            </a:extLst>
          </p:cNvPr>
          <p:cNvCxnSpPr>
            <a:cxnSpLocks/>
          </p:cNvCxnSpPr>
          <p:nvPr/>
        </p:nvCxnSpPr>
        <p:spPr>
          <a:xfrm>
            <a:off x="4522343" y="4204610"/>
            <a:ext cx="0" cy="5518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Gerade Verbindung 33">
            <a:extLst>
              <a:ext uri="{FF2B5EF4-FFF2-40B4-BE49-F238E27FC236}">
                <a16:creationId xmlns:a16="http://schemas.microsoft.com/office/drawing/2014/main" id="{218E67AB-E3E2-9E47-9F18-3B6C32DEE0FA}"/>
              </a:ext>
            </a:extLst>
          </p:cNvPr>
          <p:cNvCxnSpPr>
            <a:cxnSpLocks/>
          </p:cNvCxnSpPr>
          <p:nvPr/>
        </p:nvCxnSpPr>
        <p:spPr>
          <a:xfrm>
            <a:off x="5283264" y="3722616"/>
            <a:ext cx="0" cy="32368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34">
            <a:extLst>
              <a:ext uri="{FF2B5EF4-FFF2-40B4-BE49-F238E27FC236}">
                <a16:creationId xmlns:a16="http://schemas.microsoft.com/office/drawing/2014/main" id="{C8875F02-F79D-3D4A-97E7-CF9CA7E58CAE}"/>
              </a:ext>
            </a:extLst>
          </p:cNvPr>
          <p:cNvCxnSpPr>
            <a:cxnSpLocks/>
          </p:cNvCxnSpPr>
          <p:nvPr/>
        </p:nvCxnSpPr>
        <p:spPr>
          <a:xfrm>
            <a:off x="5748204" y="1927300"/>
            <a:ext cx="5159" cy="215797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Gerade Verbindung 36">
            <a:extLst>
              <a:ext uri="{FF2B5EF4-FFF2-40B4-BE49-F238E27FC236}">
                <a16:creationId xmlns:a16="http://schemas.microsoft.com/office/drawing/2014/main" id="{4A8EAD2F-1296-EE4C-8562-C3E4DEF9003F}"/>
              </a:ext>
            </a:extLst>
          </p:cNvPr>
          <p:cNvCxnSpPr>
            <a:cxnSpLocks/>
          </p:cNvCxnSpPr>
          <p:nvPr/>
        </p:nvCxnSpPr>
        <p:spPr>
          <a:xfrm>
            <a:off x="5833399" y="4147951"/>
            <a:ext cx="0" cy="5518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Gerade Verbindung 37">
            <a:extLst>
              <a:ext uri="{FF2B5EF4-FFF2-40B4-BE49-F238E27FC236}">
                <a16:creationId xmlns:a16="http://schemas.microsoft.com/office/drawing/2014/main" id="{F9FE0DB0-D012-D845-A459-394127BD6900}"/>
              </a:ext>
            </a:extLst>
          </p:cNvPr>
          <p:cNvCxnSpPr>
            <a:cxnSpLocks/>
          </p:cNvCxnSpPr>
          <p:nvPr/>
        </p:nvCxnSpPr>
        <p:spPr>
          <a:xfrm>
            <a:off x="6979978" y="3452667"/>
            <a:ext cx="0" cy="5936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Gerade Verbindung 38">
            <a:extLst>
              <a:ext uri="{FF2B5EF4-FFF2-40B4-BE49-F238E27FC236}">
                <a16:creationId xmlns:a16="http://schemas.microsoft.com/office/drawing/2014/main" id="{30D2B35D-E7ED-1A4C-B705-1245C13FB370}"/>
              </a:ext>
            </a:extLst>
          </p:cNvPr>
          <p:cNvCxnSpPr>
            <a:cxnSpLocks/>
            <a:endCxn id="15" idx="1"/>
          </p:cNvCxnSpPr>
          <p:nvPr/>
        </p:nvCxnSpPr>
        <p:spPr>
          <a:xfrm>
            <a:off x="6886314" y="4334614"/>
            <a:ext cx="824552" cy="58655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6" name="Picture 2" descr="S3.3 Attendees">
            <a:extLst>
              <a:ext uri="{FF2B5EF4-FFF2-40B4-BE49-F238E27FC236}">
                <a16:creationId xmlns:a16="http://schemas.microsoft.com/office/drawing/2014/main" id="{C392EDF4-935D-DF46-AD3E-8B8501749F1B}"/>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141170" y="5296673"/>
            <a:ext cx="2455674" cy="1131912"/>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7" descr="montreal_2017.jpg">
            <a:extLst>
              <a:ext uri="{FF2B5EF4-FFF2-40B4-BE49-F238E27FC236}">
                <a16:creationId xmlns:a16="http://schemas.microsoft.com/office/drawing/2014/main" id="{3A30ADC1-5844-D045-B7CA-8B667EE2C2E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352658" y="2136186"/>
            <a:ext cx="1664271" cy="1065808"/>
          </a:xfrm>
          <a:prstGeom prst="rect">
            <a:avLst/>
          </a:prstGeom>
        </p:spPr>
      </p:pic>
      <p:pic>
        <p:nvPicPr>
          <p:cNvPr id="28" name="Picture 8" descr="20170714_170757.jpg">
            <a:extLst>
              <a:ext uri="{FF2B5EF4-FFF2-40B4-BE49-F238E27FC236}">
                <a16:creationId xmlns:a16="http://schemas.microsoft.com/office/drawing/2014/main" id="{FF5DA2AE-2A65-9146-8CA2-A25416AC7DC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836526" y="5296672"/>
            <a:ext cx="1767495" cy="1131913"/>
          </a:xfrm>
          <a:prstGeom prst="rect">
            <a:avLst/>
          </a:prstGeom>
        </p:spPr>
      </p:pic>
      <p:pic>
        <p:nvPicPr>
          <p:cNvPr id="29" name="Picture 3">
            <a:extLst>
              <a:ext uri="{FF2B5EF4-FFF2-40B4-BE49-F238E27FC236}">
                <a16:creationId xmlns:a16="http://schemas.microsoft.com/office/drawing/2014/main" id="{4772C3A4-782E-4840-85A8-05408AA7E41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41999" y="2137478"/>
            <a:ext cx="3735351" cy="1065808"/>
          </a:xfrm>
          <a:prstGeom prst="rect">
            <a:avLst/>
          </a:prstGeom>
        </p:spPr>
      </p:pic>
      <p:pic>
        <p:nvPicPr>
          <p:cNvPr id="30" name="Picture 9" descr="20180417_165402.jpg">
            <a:extLst>
              <a:ext uri="{FF2B5EF4-FFF2-40B4-BE49-F238E27FC236}">
                <a16:creationId xmlns:a16="http://schemas.microsoft.com/office/drawing/2014/main" id="{7564F74F-781F-AB41-988C-69EA46FC4AE4}"/>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7918692" y="5296671"/>
            <a:ext cx="1687476" cy="1131913"/>
          </a:xfrm>
          <a:prstGeom prst="rect">
            <a:avLst/>
          </a:prstGeom>
        </p:spPr>
      </p:pic>
      <p:pic>
        <p:nvPicPr>
          <p:cNvPr id="31" name="Grafik 46">
            <a:extLst>
              <a:ext uri="{FF2B5EF4-FFF2-40B4-BE49-F238E27FC236}">
                <a16:creationId xmlns:a16="http://schemas.microsoft.com/office/drawing/2014/main" id="{6B646FBE-679A-7248-BD11-917E14BB38BC}"/>
              </a:ext>
            </a:extLst>
          </p:cNvPr>
          <p:cNvPicPr>
            <a:picLocks noChangeAspect="1"/>
          </p:cNvPicPr>
          <p:nvPr/>
        </p:nvPicPr>
        <p:blipFill rotWithShape="1">
          <a:blip r:embed="rId7"/>
          <a:srcRect l="3092" t="12752" r="4495" b="8853"/>
          <a:stretch/>
        </p:blipFill>
        <p:spPr>
          <a:xfrm>
            <a:off x="2980974" y="5296672"/>
            <a:ext cx="2661453" cy="1135207"/>
          </a:xfrm>
          <a:prstGeom prst="rect">
            <a:avLst/>
          </a:prstGeom>
        </p:spPr>
      </p:pic>
      <p:sp>
        <p:nvSpPr>
          <p:cNvPr id="32" name="Textfeld 47">
            <a:extLst>
              <a:ext uri="{FF2B5EF4-FFF2-40B4-BE49-F238E27FC236}">
                <a16:creationId xmlns:a16="http://schemas.microsoft.com/office/drawing/2014/main" id="{B4551B4B-E320-BC45-965B-2920423643A3}"/>
              </a:ext>
            </a:extLst>
          </p:cNvPr>
          <p:cNvSpPr txBox="1"/>
          <p:nvPr/>
        </p:nvSpPr>
        <p:spPr>
          <a:xfrm>
            <a:off x="6900062" y="2322528"/>
            <a:ext cx="1116011" cy="538609"/>
          </a:xfrm>
          <a:prstGeom prst="rect">
            <a:avLst/>
          </a:prstGeom>
          <a:noFill/>
        </p:spPr>
        <p:txBody>
          <a:bodyPr wrap="none" rtlCol="0">
            <a:spAutoFit/>
          </a:bodyPr>
          <a:lstStyle/>
          <a:p>
            <a:pPr algn="ctr"/>
            <a:r>
              <a:rPr lang="fr-FR" dirty="0">
                <a:solidFill>
                  <a:schemeClr val="tx1">
                    <a:lumMod val="65000"/>
                    <a:lumOff val="35000"/>
                  </a:schemeClr>
                </a:solidFill>
              </a:rPr>
              <a:t>San Diego</a:t>
            </a:r>
          </a:p>
          <a:p>
            <a:pPr algn="ctr"/>
            <a:r>
              <a:rPr lang="fr-FR" sz="1100" dirty="0" err="1">
                <a:solidFill>
                  <a:schemeClr val="tx1">
                    <a:lumMod val="65000"/>
                    <a:lumOff val="35000"/>
                  </a:schemeClr>
                </a:solidFill>
              </a:rPr>
              <a:t>Nov</a:t>
            </a:r>
            <a:r>
              <a:rPr lang="fr-FR" sz="1100" dirty="0">
                <a:solidFill>
                  <a:schemeClr val="tx1">
                    <a:lumMod val="65000"/>
                    <a:lumOff val="35000"/>
                  </a:schemeClr>
                </a:solidFill>
              </a:rPr>
              <a:t> 2018</a:t>
            </a:r>
            <a:endParaRPr lang="de-DE" sz="1100" dirty="0">
              <a:solidFill>
                <a:schemeClr val="tx1">
                  <a:lumMod val="65000"/>
                  <a:lumOff val="35000"/>
                </a:schemeClr>
              </a:solidFill>
            </a:endParaRPr>
          </a:p>
        </p:txBody>
      </p:sp>
      <p:cxnSp>
        <p:nvCxnSpPr>
          <p:cNvPr id="33" name="Gerade Verbindung 49">
            <a:extLst>
              <a:ext uri="{FF2B5EF4-FFF2-40B4-BE49-F238E27FC236}">
                <a16:creationId xmlns:a16="http://schemas.microsoft.com/office/drawing/2014/main" id="{F06B70BE-E5FB-264A-9C4C-11A2380D3132}"/>
              </a:ext>
            </a:extLst>
          </p:cNvPr>
          <p:cNvCxnSpPr>
            <a:cxnSpLocks/>
          </p:cNvCxnSpPr>
          <p:nvPr/>
        </p:nvCxnSpPr>
        <p:spPr>
          <a:xfrm>
            <a:off x="7349743" y="2817141"/>
            <a:ext cx="0" cy="128289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Gerade Verbindung 53">
            <a:extLst>
              <a:ext uri="{FF2B5EF4-FFF2-40B4-BE49-F238E27FC236}">
                <a16:creationId xmlns:a16="http://schemas.microsoft.com/office/drawing/2014/main" id="{6D74078C-0841-0B40-AB98-2120C6A3B259}"/>
              </a:ext>
            </a:extLst>
          </p:cNvPr>
          <p:cNvCxnSpPr>
            <a:cxnSpLocks/>
          </p:cNvCxnSpPr>
          <p:nvPr/>
        </p:nvCxnSpPr>
        <p:spPr>
          <a:xfrm>
            <a:off x="9437997" y="3722616"/>
            <a:ext cx="0" cy="42533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Textfeld 54">
            <a:extLst>
              <a:ext uri="{FF2B5EF4-FFF2-40B4-BE49-F238E27FC236}">
                <a16:creationId xmlns:a16="http://schemas.microsoft.com/office/drawing/2014/main" id="{C40A7B4A-941F-0446-BAA3-F1F6BD42400B}"/>
              </a:ext>
            </a:extLst>
          </p:cNvPr>
          <p:cNvSpPr txBox="1"/>
          <p:nvPr/>
        </p:nvSpPr>
        <p:spPr>
          <a:xfrm>
            <a:off x="8703473" y="3187835"/>
            <a:ext cx="1580433" cy="538609"/>
          </a:xfrm>
          <a:prstGeom prst="rect">
            <a:avLst/>
          </a:prstGeom>
          <a:noFill/>
        </p:spPr>
        <p:txBody>
          <a:bodyPr wrap="none" rtlCol="0">
            <a:spAutoFit/>
          </a:bodyPr>
          <a:lstStyle/>
          <a:p>
            <a:pPr algn="ctr"/>
            <a:r>
              <a:rPr lang="fr-FR" dirty="0" err="1">
                <a:solidFill>
                  <a:schemeClr val="tx1">
                    <a:lumMod val="65000"/>
                    <a:lumOff val="35000"/>
                  </a:schemeClr>
                </a:solidFill>
              </a:rPr>
              <a:t>Webinar</a:t>
            </a:r>
            <a:r>
              <a:rPr lang="fr-FR" dirty="0">
                <a:solidFill>
                  <a:schemeClr val="tx1">
                    <a:lumMod val="65000"/>
                    <a:lumOff val="35000"/>
                  </a:schemeClr>
                </a:solidFill>
              </a:rPr>
              <a:t> </a:t>
            </a:r>
            <a:r>
              <a:rPr lang="fr-FR" dirty="0" err="1">
                <a:solidFill>
                  <a:schemeClr val="tx1">
                    <a:lumMod val="65000"/>
                    <a:lumOff val="35000"/>
                  </a:schemeClr>
                </a:solidFill>
              </a:rPr>
              <a:t>series</a:t>
            </a:r>
            <a:endParaRPr lang="fr-FR" dirty="0">
              <a:solidFill>
                <a:schemeClr val="tx1">
                  <a:lumMod val="65000"/>
                  <a:lumOff val="35000"/>
                </a:schemeClr>
              </a:solidFill>
            </a:endParaRPr>
          </a:p>
          <a:p>
            <a:pPr algn="ctr"/>
            <a:r>
              <a:rPr lang="fr-FR" sz="1100" dirty="0" err="1">
                <a:solidFill>
                  <a:schemeClr val="tx1">
                    <a:lumMod val="65000"/>
                    <a:lumOff val="35000"/>
                  </a:schemeClr>
                </a:solidFill>
              </a:rPr>
              <a:t>Feb</a:t>
            </a:r>
            <a:r>
              <a:rPr lang="fr-FR" sz="1100" dirty="0">
                <a:solidFill>
                  <a:schemeClr val="tx1">
                    <a:lumMod val="65000"/>
                    <a:lumOff val="35000"/>
                  </a:schemeClr>
                </a:solidFill>
              </a:rPr>
              <a:t> – </a:t>
            </a:r>
            <a:r>
              <a:rPr lang="fr-FR" sz="1100" dirty="0" err="1">
                <a:solidFill>
                  <a:schemeClr val="tx1">
                    <a:lumMod val="65000"/>
                    <a:lumOff val="35000"/>
                  </a:schemeClr>
                </a:solidFill>
              </a:rPr>
              <a:t>June</a:t>
            </a:r>
            <a:r>
              <a:rPr lang="fr-FR" sz="1100" dirty="0">
                <a:solidFill>
                  <a:schemeClr val="tx1">
                    <a:lumMod val="65000"/>
                    <a:lumOff val="35000"/>
                  </a:schemeClr>
                </a:solidFill>
              </a:rPr>
              <a:t> 2021</a:t>
            </a:r>
            <a:endParaRPr lang="de-DE" sz="1100" dirty="0">
              <a:solidFill>
                <a:schemeClr val="tx1">
                  <a:lumMod val="65000"/>
                  <a:lumOff val="35000"/>
                </a:schemeClr>
              </a:solidFill>
            </a:endParaRPr>
          </a:p>
        </p:txBody>
      </p:sp>
      <p:pic>
        <p:nvPicPr>
          <p:cNvPr id="36" name="Grafik 58" descr="Ein Bild, das Person, Wand, Gruppe, drinnen enthält.&#10;&#10;Automatisch generierte Beschreibung">
            <a:extLst>
              <a:ext uri="{FF2B5EF4-FFF2-40B4-BE49-F238E27FC236}">
                <a16:creationId xmlns:a16="http://schemas.microsoft.com/office/drawing/2014/main" id="{6383DE64-9C8B-0442-9155-BFCA0F07DBA6}"/>
              </a:ext>
            </a:extLst>
          </p:cNvPr>
          <p:cNvPicPr>
            <a:picLocks noChangeAspect="1"/>
          </p:cNvPicPr>
          <p:nvPr/>
        </p:nvPicPr>
        <p:blipFill rotWithShape="1">
          <a:blip r:embed="rId8"/>
          <a:srcRect t="33931"/>
          <a:stretch/>
        </p:blipFill>
        <p:spPr>
          <a:xfrm>
            <a:off x="7047206" y="1137638"/>
            <a:ext cx="2150905" cy="1065808"/>
          </a:xfrm>
          <a:prstGeom prst="rect">
            <a:avLst/>
          </a:prstGeom>
        </p:spPr>
      </p:pic>
      <p:pic>
        <p:nvPicPr>
          <p:cNvPr id="37" name="Grafik 60" descr="Ein Bild, das Person, Decke, drinnen, Gruppe enthält.&#10;&#10;Automatisch generierte Beschreibung">
            <a:extLst>
              <a:ext uri="{FF2B5EF4-FFF2-40B4-BE49-F238E27FC236}">
                <a16:creationId xmlns:a16="http://schemas.microsoft.com/office/drawing/2014/main" id="{DA2C316A-90D5-2240-A802-9684163CF0A5}"/>
              </a:ext>
            </a:extLst>
          </p:cNvPr>
          <p:cNvPicPr>
            <a:picLocks noChangeAspect="1"/>
          </p:cNvPicPr>
          <p:nvPr/>
        </p:nvPicPr>
        <p:blipFill rotWithShape="1">
          <a:blip r:embed="rId9"/>
          <a:srcRect l="14774" t="32751" r="7461" b="1769"/>
          <a:stretch/>
        </p:blipFill>
        <p:spPr>
          <a:xfrm>
            <a:off x="5222042" y="868893"/>
            <a:ext cx="1664272" cy="1051028"/>
          </a:xfrm>
          <a:prstGeom prst="rect">
            <a:avLst/>
          </a:prstGeom>
        </p:spPr>
      </p:pic>
      <p:sp>
        <p:nvSpPr>
          <p:cNvPr id="38" name="Textfeld 44">
            <a:extLst>
              <a:ext uri="{FF2B5EF4-FFF2-40B4-BE49-F238E27FC236}">
                <a16:creationId xmlns:a16="http://schemas.microsoft.com/office/drawing/2014/main" id="{C42659C5-4A75-9344-9A7F-80E19C9EAEE1}"/>
              </a:ext>
            </a:extLst>
          </p:cNvPr>
          <p:cNvSpPr txBox="1"/>
          <p:nvPr/>
        </p:nvSpPr>
        <p:spPr>
          <a:xfrm>
            <a:off x="749596" y="4658206"/>
            <a:ext cx="1116011" cy="538609"/>
          </a:xfrm>
          <a:prstGeom prst="rect">
            <a:avLst/>
          </a:prstGeom>
          <a:noFill/>
        </p:spPr>
        <p:txBody>
          <a:bodyPr wrap="none" rtlCol="0">
            <a:spAutoFit/>
          </a:bodyPr>
          <a:lstStyle/>
          <a:p>
            <a:pPr algn="ctr"/>
            <a:r>
              <a:rPr lang="fr-FR" dirty="0">
                <a:solidFill>
                  <a:schemeClr val="tx1">
                    <a:lumMod val="65000"/>
                    <a:lumOff val="35000"/>
                  </a:schemeClr>
                </a:solidFill>
              </a:rPr>
              <a:t>San Diego</a:t>
            </a:r>
          </a:p>
          <a:p>
            <a:pPr algn="ctr"/>
            <a:r>
              <a:rPr lang="fr-FR" sz="1100" dirty="0" err="1">
                <a:solidFill>
                  <a:schemeClr val="tx1">
                    <a:lumMod val="65000"/>
                    <a:lumOff val="35000"/>
                  </a:schemeClr>
                </a:solidFill>
              </a:rPr>
              <a:t>Nov</a:t>
            </a:r>
            <a:r>
              <a:rPr lang="fr-FR" sz="1100" dirty="0">
                <a:solidFill>
                  <a:schemeClr val="tx1">
                    <a:lumMod val="65000"/>
                    <a:lumOff val="35000"/>
                  </a:schemeClr>
                </a:solidFill>
              </a:rPr>
              <a:t> 2013</a:t>
            </a:r>
            <a:endParaRPr lang="de-DE" sz="1100" dirty="0">
              <a:solidFill>
                <a:schemeClr val="tx1">
                  <a:lumMod val="65000"/>
                  <a:lumOff val="35000"/>
                </a:schemeClr>
              </a:solidFill>
            </a:endParaRPr>
          </a:p>
        </p:txBody>
      </p:sp>
      <p:cxnSp>
        <p:nvCxnSpPr>
          <p:cNvPr id="39" name="Gerade Verbindung 45">
            <a:extLst>
              <a:ext uri="{FF2B5EF4-FFF2-40B4-BE49-F238E27FC236}">
                <a16:creationId xmlns:a16="http://schemas.microsoft.com/office/drawing/2014/main" id="{2C771D67-7515-254D-B16D-F813D3365F71}"/>
              </a:ext>
            </a:extLst>
          </p:cNvPr>
          <p:cNvCxnSpPr>
            <a:cxnSpLocks/>
          </p:cNvCxnSpPr>
          <p:nvPr/>
        </p:nvCxnSpPr>
        <p:spPr>
          <a:xfrm>
            <a:off x="1558003" y="4106374"/>
            <a:ext cx="0" cy="5518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2"/>
          </p:nvPr>
        </p:nvSpPr>
        <p:spPr/>
        <p:txBody>
          <a:bodyPr/>
          <a:lstStyle/>
          <a:p>
            <a:fld id="{0B1E0629-9224-461D-9E4B-F095F85B5F71}" type="slidenum">
              <a:rPr lang="en-US" smtClean="0"/>
              <a:t>14</a:t>
            </a:fld>
            <a:endParaRPr lang="en-US"/>
          </a:p>
        </p:txBody>
      </p:sp>
      <p:pic>
        <p:nvPicPr>
          <p:cNvPr id="9218" name="Picture 2">
            <a:extLst>
              <a:ext uri="{FF2B5EF4-FFF2-40B4-BE49-F238E27FC236}">
                <a16:creationId xmlns:a16="http://schemas.microsoft.com/office/drawing/2014/main" id="{30CA9412-BC69-D444-B9D4-1BF40A06567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744641" y="5285941"/>
            <a:ext cx="1687477" cy="1147649"/>
          </a:xfrm>
          <a:prstGeom prst="rect">
            <a:avLst/>
          </a:prstGeom>
          <a:noFill/>
          <a:extLst>
            <a:ext uri="{909E8E84-426E-40DD-AFC4-6F175D3DCCD1}">
              <a14:hiddenFill xmlns:a14="http://schemas.microsoft.com/office/drawing/2010/main">
                <a:solidFill>
                  <a:srgbClr val="FFFFFF"/>
                </a:solidFill>
              </a14:hiddenFill>
            </a:ext>
          </a:extLst>
        </p:spPr>
      </p:pic>
      <p:sp>
        <p:nvSpPr>
          <p:cNvPr id="46" name="Textfeld 54">
            <a:extLst>
              <a:ext uri="{FF2B5EF4-FFF2-40B4-BE49-F238E27FC236}">
                <a16:creationId xmlns:a16="http://schemas.microsoft.com/office/drawing/2014/main" id="{BAC34734-2A45-C46E-EED3-71A371E456B5}"/>
              </a:ext>
            </a:extLst>
          </p:cNvPr>
          <p:cNvSpPr txBox="1"/>
          <p:nvPr/>
        </p:nvSpPr>
        <p:spPr>
          <a:xfrm>
            <a:off x="10204299" y="4718920"/>
            <a:ext cx="768159" cy="538609"/>
          </a:xfrm>
          <a:prstGeom prst="rect">
            <a:avLst/>
          </a:prstGeom>
          <a:noFill/>
        </p:spPr>
        <p:txBody>
          <a:bodyPr wrap="none" rtlCol="0">
            <a:spAutoFit/>
          </a:bodyPr>
          <a:lstStyle/>
          <a:p>
            <a:pPr algn="ctr"/>
            <a:r>
              <a:rPr lang="fr-FR" dirty="0">
                <a:solidFill>
                  <a:schemeClr val="tx1">
                    <a:lumMod val="65000"/>
                    <a:lumOff val="35000"/>
                  </a:schemeClr>
                </a:solidFill>
              </a:rPr>
              <a:t>Lund</a:t>
            </a:r>
          </a:p>
          <a:p>
            <a:pPr algn="ctr"/>
            <a:r>
              <a:rPr lang="fr-FR" sz="1100" dirty="0">
                <a:solidFill>
                  <a:schemeClr val="tx1">
                    <a:lumMod val="65000"/>
                    <a:lumOff val="35000"/>
                  </a:schemeClr>
                </a:solidFill>
              </a:rPr>
              <a:t>June 2022</a:t>
            </a:r>
            <a:endParaRPr lang="de-DE" sz="1100" dirty="0">
              <a:solidFill>
                <a:schemeClr val="tx1">
                  <a:lumMod val="65000"/>
                  <a:lumOff val="35000"/>
                </a:schemeClr>
              </a:solidFill>
            </a:endParaRPr>
          </a:p>
        </p:txBody>
      </p:sp>
      <p:cxnSp>
        <p:nvCxnSpPr>
          <p:cNvPr id="47" name="Gerade Verbindung 53">
            <a:extLst>
              <a:ext uri="{FF2B5EF4-FFF2-40B4-BE49-F238E27FC236}">
                <a16:creationId xmlns:a16="http://schemas.microsoft.com/office/drawing/2014/main" id="{2B8AD265-4082-802C-3628-2C2B5C3FE29B}"/>
              </a:ext>
            </a:extLst>
          </p:cNvPr>
          <p:cNvCxnSpPr>
            <a:cxnSpLocks/>
          </p:cNvCxnSpPr>
          <p:nvPr/>
        </p:nvCxnSpPr>
        <p:spPr>
          <a:xfrm>
            <a:off x="10283906" y="4147951"/>
            <a:ext cx="0" cy="7732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Textfeld 54">
            <a:extLst>
              <a:ext uri="{FF2B5EF4-FFF2-40B4-BE49-F238E27FC236}">
                <a16:creationId xmlns:a16="http://schemas.microsoft.com/office/drawing/2014/main" id="{EB510E1E-D8D1-2F87-00D2-BF646A36999B}"/>
              </a:ext>
            </a:extLst>
          </p:cNvPr>
          <p:cNvSpPr txBox="1"/>
          <p:nvPr/>
        </p:nvSpPr>
        <p:spPr>
          <a:xfrm>
            <a:off x="9634793" y="2712173"/>
            <a:ext cx="1111202" cy="538609"/>
          </a:xfrm>
          <a:prstGeom prst="rect">
            <a:avLst/>
          </a:prstGeom>
          <a:noFill/>
        </p:spPr>
        <p:txBody>
          <a:bodyPr wrap="none" rtlCol="0">
            <a:spAutoFit/>
          </a:bodyPr>
          <a:lstStyle/>
          <a:p>
            <a:pPr algn="ctr"/>
            <a:r>
              <a:rPr lang="fr-FR" dirty="0">
                <a:solidFill>
                  <a:schemeClr val="tx1">
                    <a:lumMod val="65000"/>
                    <a:lumOff val="35000"/>
                  </a:schemeClr>
                </a:solidFill>
              </a:rPr>
              <a:t>San Diego</a:t>
            </a:r>
          </a:p>
          <a:p>
            <a:pPr algn="ctr"/>
            <a:r>
              <a:rPr lang="fr-FR" sz="1100" dirty="0" err="1">
                <a:solidFill>
                  <a:schemeClr val="tx1">
                    <a:lumMod val="65000"/>
                    <a:lumOff val="35000"/>
                  </a:schemeClr>
                </a:solidFill>
              </a:rPr>
              <a:t>Nov</a:t>
            </a:r>
            <a:r>
              <a:rPr lang="fr-FR" sz="1100" dirty="0">
                <a:solidFill>
                  <a:schemeClr val="tx1">
                    <a:lumMod val="65000"/>
                    <a:lumOff val="35000"/>
                  </a:schemeClr>
                </a:solidFill>
              </a:rPr>
              <a:t> 2022</a:t>
            </a:r>
            <a:endParaRPr lang="de-DE" sz="1100" dirty="0">
              <a:solidFill>
                <a:schemeClr val="tx1">
                  <a:lumMod val="65000"/>
                  <a:lumOff val="35000"/>
                </a:schemeClr>
              </a:solidFill>
            </a:endParaRPr>
          </a:p>
        </p:txBody>
      </p:sp>
      <p:cxnSp>
        <p:nvCxnSpPr>
          <p:cNvPr id="50" name="Gerade Verbindung 53">
            <a:extLst>
              <a:ext uri="{FF2B5EF4-FFF2-40B4-BE49-F238E27FC236}">
                <a16:creationId xmlns:a16="http://schemas.microsoft.com/office/drawing/2014/main" id="{28EB5F50-79D0-2780-0AD4-F26E9AECC5D9}"/>
              </a:ext>
            </a:extLst>
          </p:cNvPr>
          <p:cNvCxnSpPr>
            <a:cxnSpLocks/>
          </p:cNvCxnSpPr>
          <p:nvPr/>
        </p:nvCxnSpPr>
        <p:spPr>
          <a:xfrm>
            <a:off x="10409145" y="3250782"/>
            <a:ext cx="0" cy="7732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9222" name="Picture 6">
            <a:extLst>
              <a:ext uri="{FF2B5EF4-FFF2-40B4-BE49-F238E27FC236}">
                <a16:creationId xmlns:a16="http://schemas.microsoft.com/office/drawing/2014/main" id="{25E7E299-C66A-01BF-69FA-795DF62099EB}"/>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533700" y="641698"/>
            <a:ext cx="2424589" cy="1817702"/>
          </a:xfrm>
          <a:prstGeom prst="rect">
            <a:avLst/>
          </a:prstGeom>
          <a:noFill/>
          <a:extLst>
            <a:ext uri="{909E8E84-426E-40DD-AFC4-6F175D3DCCD1}">
              <a14:hiddenFill xmlns:a14="http://schemas.microsoft.com/office/drawing/2010/main">
                <a:solidFill>
                  <a:srgbClr val="FFFFFF"/>
                </a:solidFill>
              </a14:hiddenFill>
            </a:ext>
          </a:extLst>
        </p:spPr>
      </p:pic>
      <p:sp>
        <p:nvSpPr>
          <p:cNvPr id="51" name="Textfeld 54">
            <a:extLst>
              <a:ext uri="{FF2B5EF4-FFF2-40B4-BE49-F238E27FC236}">
                <a16:creationId xmlns:a16="http://schemas.microsoft.com/office/drawing/2014/main" id="{3F87C7D7-8CFD-D34A-9FE2-AC16B0C9E6AF}"/>
              </a:ext>
            </a:extLst>
          </p:cNvPr>
          <p:cNvSpPr txBox="1"/>
          <p:nvPr/>
        </p:nvSpPr>
        <p:spPr>
          <a:xfrm>
            <a:off x="10579140" y="2394949"/>
            <a:ext cx="1004890" cy="538609"/>
          </a:xfrm>
          <a:prstGeom prst="rect">
            <a:avLst/>
          </a:prstGeom>
          <a:noFill/>
        </p:spPr>
        <p:txBody>
          <a:bodyPr wrap="none" rtlCol="0">
            <a:spAutoFit/>
          </a:bodyPr>
          <a:lstStyle/>
          <a:p>
            <a:pPr algn="ctr"/>
            <a:r>
              <a:rPr lang="fr-FR" dirty="0">
                <a:solidFill>
                  <a:schemeClr val="tx1">
                    <a:lumMod val="65000"/>
                    <a:lumOff val="35000"/>
                  </a:schemeClr>
                </a:solidFill>
              </a:rPr>
              <a:t>Albacete</a:t>
            </a:r>
          </a:p>
          <a:p>
            <a:pPr algn="ctr"/>
            <a:r>
              <a:rPr lang="fr-FR" sz="1100" dirty="0">
                <a:solidFill>
                  <a:schemeClr val="tx1">
                    <a:lumMod val="65000"/>
                    <a:lumOff val="35000"/>
                  </a:schemeClr>
                </a:solidFill>
              </a:rPr>
              <a:t>Jun 2023</a:t>
            </a:r>
            <a:endParaRPr lang="de-DE" sz="1100" dirty="0">
              <a:solidFill>
                <a:schemeClr val="tx1">
                  <a:lumMod val="65000"/>
                  <a:lumOff val="35000"/>
                </a:schemeClr>
              </a:solidFill>
            </a:endParaRPr>
          </a:p>
        </p:txBody>
      </p:sp>
      <p:cxnSp>
        <p:nvCxnSpPr>
          <p:cNvPr id="52" name="Gerade Verbindung 53">
            <a:extLst>
              <a:ext uri="{FF2B5EF4-FFF2-40B4-BE49-F238E27FC236}">
                <a16:creationId xmlns:a16="http://schemas.microsoft.com/office/drawing/2014/main" id="{A465B8F1-D2C9-E7F5-0ABF-6F977DFDEE7D}"/>
              </a:ext>
            </a:extLst>
          </p:cNvPr>
          <p:cNvCxnSpPr>
            <a:cxnSpLocks/>
          </p:cNvCxnSpPr>
          <p:nvPr/>
        </p:nvCxnSpPr>
        <p:spPr>
          <a:xfrm>
            <a:off x="10972458" y="2919399"/>
            <a:ext cx="0" cy="10968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4" name="Textfeld 54">
            <a:extLst>
              <a:ext uri="{FF2B5EF4-FFF2-40B4-BE49-F238E27FC236}">
                <a16:creationId xmlns:a16="http://schemas.microsoft.com/office/drawing/2014/main" id="{9352BD2B-577F-BEC7-8BEF-FE5168D88EBF}"/>
              </a:ext>
            </a:extLst>
          </p:cNvPr>
          <p:cNvSpPr txBox="1"/>
          <p:nvPr/>
        </p:nvSpPr>
        <p:spPr>
          <a:xfrm>
            <a:off x="11160760" y="3254100"/>
            <a:ext cx="704039" cy="538609"/>
          </a:xfrm>
          <a:prstGeom prst="rect">
            <a:avLst/>
          </a:prstGeom>
          <a:noFill/>
        </p:spPr>
        <p:txBody>
          <a:bodyPr wrap="none" rtlCol="0">
            <a:spAutoFit/>
          </a:bodyPr>
          <a:lstStyle/>
          <a:p>
            <a:pPr algn="ctr"/>
            <a:r>
              <a:rPr lang="fr-FR" dirty="0">
                <a:solidFill>
                  <a:schemeClr val="tx1">
                    <a:lumMod val="65000"/>
                    <a:lumOff val="35000"/>
                  </a:schemeClr>
                </a:solidFill>
              </a:rPr>
              <a:t>Lund</a:t>
            </a:r>
          </a:p>
          <a:p>
            <a:pPr algn="ctr"/>
            <a:r>
              <a:rPr lang="fr-FR" sz="1100" dirty="0" err="1">
                <a:solidFill>
                  <a:schemeClr val="tx1">
                    <a:lumMod val="65000"/>
                    <a:lumOff val="35000"/>
                  </a:schemeClr>
                </a:solidFill>
              </a:rPr>
              <a:t>Oct</a:t>
            </a:r>
            <a:r>
              <a:rPr lang="fr-FR" sz="1100" dirty="0">
                <a:solidFill>
                  <a:schemeClr val="tx1">
                    <a:lumMod val="65000"/>
                    <a:lumOff val="35000"/>
                  </a:schemeClr>
                </a:solidFill>
              </a:rPr>
              <a:t> 2023</a:t>
            </a:r>
            <a:endParaRPr lang="de-DE" sz="1100" dirty="0">
              <a:solidFill>
                <a:schemeClr val="tx1">
                  <a:lumMod val="65000"/>
                  <a:lumOff val="35000"/>
                </a:schemeClr>
              </a:solidFill>
            </a:endParaRPr>
          </a:p>
        </p:txBody>
      </p:sp>
      <p:cxnSp>
        <p:nvCxnSpPr>
          <p:cNvPr id="55" name="Gerade Verbindung 53">
            <a:extLst>
              <a:ext uri="{FF2B5EF4-FFF2-40B4-BE49-F238E27FC236}">
                <a16:creationId xmlns:a16="http://schemas.microsoft.com/office/drawing/2014/main" id="{40A46B09-2858-BA6A-A923-9A88A5B7A442}"/>
              </a:ext>
            </a:extLst>
          </p:cNvPr>
          <p:cNvCxnSpPr>
            <a:cxnSpLocks/>
          </p:cNvCxnSpPr>
          <p:nvPr/>
        </p:nvCxnSpPr>
        <p:spPr>
          <a:xfrm>
            <a:off x="11268715" y="3794227"/>
            <a:ext cx="0" cy="3199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Gerade Verbindung 53">
            <a:extLst>
              <a:ext uri="{FF2B5EF4-FFF2-40B4-BE49-F238E27FC236}">
                <a16:creationId xmlns:a16="http://schemas.microsoft.com/office/drawing/2014/main" id="{9DC79785-36CB-3C82-704B-928EF9FFF07C}"/>
              </a:ext>
            </a:extLst>
          </p:cNvPr>
          <p:cNvCxnSpPr>
            <a:cxnSpLocks/>
          </p:cNvCxnSpPr>
          <p:nvPr/>
        </p:nvCxnSpPr>
        <p:spPr>
          <a:xfrm>
            <a:off x="11647452" y="4160562"/>
            <a:ext cx="0" cy="3199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8" name="Textfeld 54">
            <a:extLst>
              <a:ext uri="{FF2B5EF4-FFF2-40B4-BE49-F238E27FC236}">
                <a16:creationId xmlns:a16="http://schemas.microsoft.com/office/drawing/2014/main" id="{8B3CDEAC-B77C-59F7-8542-47BC2EF98FFE}"/>
              </a:ext>
            </a:extLst>
          </p:cNvPr>
          <p:cNvSpPr txBox="1"/>
          <p:nvPr/>
        </p:nvSpPr>
        <p:spPr>
          <a:xfrm>
            <a:off x="10973744" y="4420573"/>
            <a:ext cx="1101776" cy="538609"/>
          </a:xfrm>
          <a:prstGeom prst="rect">
            <a:avLst/>
          </a:prstGeom>
          <a:noFill/>
        </p:spPr>
        <p:txBody>
          <a:bodyPr wrap="none" rtlCol="0">
            <a:spAutoFit/>
          </a:bodyPr>
          <a:lstStyle/>
          <a:p>
            <a:pPr algn="ctr"/>
            <a:r>
              <a:rPr lang="fr-FR" dirty="0">
                <a:solidFill>
                  <a:schemeClr val="tx1">
                    <a:lumMod val="65000"/>
                    <a:lumOff val="35000"/>
                  </a:schemeClr>
                </a:solidFill>
              </a:rPr>
              <a:t>Baltimore</a:t>
            </a:r>
          </a:p>
          <a:p>
            <a:pPr algn="ctr"/>
            <a:r>
              <a:rPr lang="fr-FR" sz="1100" dirty="0" err="1">
                <a:solidFill>
                  <a:schemeClr val="tx1">
                    <a:lumMod val="65000"/>
                    <a:lumOff val="35000"/>
                  </a:schemeClr>
                </a:solidFill>
              </a:rPr>
              <a:t>Nov</a:t>
            </a:r>
            <a:r>
              <a:rPr lang="fr-FR" sz="1100" dirty="0">
                <a:solidFill>
                  <a:schemeClr val="tx1">
                    <a:lumMod val="65000"/>
                    <a:lumOff val="35000"/>
                  </a:schemeClr>
                </a:solidFill>
              </a:rPr>
              <a:t> 2023</a:t>
            </a:r>
            <a:endParaRPr lang="de-DE" sz="1100" dirty="0">
              <a:solidFill>
                <a:schemeClr val="tx1">
                  <a:lumMod val="65000"/>
                  <a:lumOff val="35000"/>
                </a:schemeClr>
              </a:solidFill>
            </a:endParaRPr>
          </a:p>
        </p:txBody>
      </p:sp>
    </p:spTree>
    <p:extLst>
      <p:ext uri="{BB962C8B-B14F-4D97-AF65-F5344CB8AC3E}">
        <p14:creationId xmlns:p14="http://schemas.microsoft.com/office/powerpoint/2010/main" val="30067957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645C1-ECA4-6295-C9F6-2CA5A9BD777A}"/>
              </a:ext>
            </a:extLst>
          </p:cNvPr>
          <p:cNvSpPr>
            <a:spLocks noGrp="1"/>
          </p:cNvSpPr>
          <p:nvPr>
            <p:ph type="title"/>
          </p:nvPr>
        </p:nvSpPr>
        <p:spPr/>
        <p:txBody>
          <a:bodyPr/>
          <a:lstStyle/>
          <a:p>
            <a:r>
              <a:rPr lang="en-US" dirty="0">
                <a:latin typeface="+mn-lt"/>
              </a:rPr>
              <a:t>Publications</a:t>
            </a:r>
          </a:p>
        </p:txBody>
      </p:sp>
      <p:sp>
        <p:nvSpPr>
          <p:cNvPr id="3" name="Content Placeholder 2">
            <a:extLst>
              <a:ext uri="{FF2B5EF4-FFF2-40B4-BE49-F238E27FC236}">
                <a16:creationId xmlns:a16="http://schemas.microsoft.com/office/drawing/2014/main" id="{D41B5DDD-91E7-3854-F48C-C323BE43C09C}"/>
              </a:ext>
            </a:extLst>
          </p:cNvPr>
          <p:cNvSpPr>
            <a:spLocks noGrp="1"/>
          </p:cNvSpPr>
          <p:nvPr>
            <p:ph idx="1"/>
          </p:nvPr>
        </p:nvSpPr>
        <p:spPr>
          <a:xfrm>
            <a:off x="838200" y="1867301"/>
            <a:ext cx="10731365" cy="4745254"/>
          </a:xfrm>
        </p:spPr>
        <p:txBody>
          <a:bodyPr>
            <a:noAutofit/>
          </a:bodyPr>
          <a:lstStyle/>
          <a:p>
            <a:pPr algn="l">
              <a:spcAft>
                <a:spcPts val="1200"/>
              </a:spcAft>
              <a:buFont typeface="+mj-lt"/>
              <a:buAutoNum type="arabicPeriod"/>
            </a:pPr>
            <a:r>
              <a:rPr lang="en-US" sz="1800" b="0" i="0" dirty="0">
                <a:solidFill>
                  <a:srgbClr val="444444"/>
                </a:solidFill>
                <a:effectLst/>
              </a:rPr>
              <a:t>Yushkevich, P.A., et al., for the Hippocampal Subfield Group (HSG) (2015). </a:t>
            </a:r>
            <a:r>
              <a:rPr lang="en-US" sz="1800" b="0" i="0" u="sng" dirty="0">
                <a:solidFill>
                  <a:srgbClr val="0A0E14"/>
                </a:solidFill>
                <a:effectLst/>
                <a:hlinkClick r:id="rId2"/>
              </a:rPr>
              <a:t>Quantitative comparison of 21 protocols for labeling hippocampal subfields and parahippocampal cortical subregions in in vivo MRI: initial steps towards a harmonized segmentation protocol.</a:t>
            </a:r>
            <a:r>
              <a:rPr lang="en-US" sz="1800" b="0" i="0" dirty="0">
                <a:solidFill>
                  <a:srgbClr val="444444"/>
                </a:solidFill>
                <a:effectLst/>
              </a:rPr>
              <a:t> </a:t>
            </a:r>
            <a:r>
              <a:rPr lang="en-US" sz="1800" b="0" i="1" dirty="0">
                <a:solidFill>
                  <a:srgbClr val="444444"/>
                </a:solidFill>
                <a:effectLst/>
              </a:rPr>
              <a:t>Neuroimage </a:t>
            </a:r>
            <a:r>
              <a:rPr lang="en-US" sz="1800" b="0" i="0" dirty="0">
                <a:solidFill>
                  <a:srgbClr val="444444"/>
                </a:solidFill>
                <a:effectLst/>
              </a:rPr>
              <a:t>111:526-41.</a:t>
            </a:r>
          </a:p>
          <a:p>
            <a:pPr algn="l">
              <a:spcAft>
                <a:spcPts val="1200"/>
              </a:spcAft>
              <a:buFont typeface="+mj-lt"/>
              <a:buAutoNum type="arabicPeriod"/>
            </a:pPr>
            <a:r>
              <a:rPr lang="en-US" sz="1800" b="0" i="0" dirty="0">
                <a:solidFill>
                  <a:srgbClr val="444444"/>
                </a:solidFill>
                <a:effectLst/>
              </a:rPr>
              <a:t>Wisse, L.E.M. &amp; Daugherty A. et al., for the Hippocampal Subfield Group (HSG) (2017) </a:t>
            </a:r>
            <a:r>
              <a:rPr lang="en-US" sz="1800" b="0" i="0" u="sng" dirty="0">
                <a:solidFill>
                  <a:srgbClr val="0A0E14"/>
                </a:solidFill>
                <a:effectLst/>
                <a:hlinkClick r:id="rId3"/>
              </a:rPr>
              <a:t>A harmonized segmentation protocol for hippocampal and parahippocampal subregions: why do we need one and what are the key goals?</a:t>
            </a:r>
            <a:r>
              <a:rPr lang="en-US" sz="1800" b="0" i="0" dirty="0">
                <a:solidFill>
                  <a:srgbClr val="444444"/>
                </a:solidFill>
                <a:effectLst/>
              </a:rPr>
              <a:t> </a:t>
            </a:r>
            <a:r>
              <a:rPr lang="en-US" sz="1800" b="0" i="1" dirty="0">
                <a:solidFill>
                  <a:srgbClr val="444444"/>
                </a:solidFill>
                <a:effectLst/>
              </a:rPr>
              <a:t>Hippocampus</a:t>
            </a:r>
            <a:r>
              <a:rPr lang="en-US" sz="1800" b="0" i="0" dirty="0">
                <a:solidFill>
                  <a:srgbClr val="444444"/>
                </a:solidFill>
                <a:effectLst/>
              </a:rPr>
              <a:t>. 27(1)3-11.</a:t>
            </a:r>
          </a:p>
          <a:p>
            <a:pPr algn="l">
              <a:spcAft>
                <a:spcPts val="1200"/>
              </a:spcAft>
              <a:buFont typeface="+mj-lt"/>
              <a:buAutoNum type="arabicPeriod"/>
            </a:pPr>
            <a:r>
              <a:rPr lang="en-US" sz="1800" b="0" i="0" dirty="0">
                <a:solidFill>
                  <a:srgbClr val="444444"/>
                </a:solidFill>
                <a:effectLst/>
              </a:rPr>
              <a:t>Olsen, R. K., et al., (2019). </a:t>
            </a:r>
            <a:r>
              <a:rPr lang="en-US" sz="1800" b="0" i="0" u="sng" dirty="0">
                <a:solidFill>
                  <a:srgbClr val="0A0E14"/>
                </a:solidFill>
                <a:effectLst/>
                <a:hlinkClick r:id="rId4"/>
              </a:rPr>
              <a:t>Progress Update from the Hippocampal Subfields Group</a:t>
            </a:r>
            <a:r>
              <a:rPr lang="en-US" sz="1800" b="0" i="0" dirty="0">
                <a:solidFill>
                  <a:srgbClr val="444444"/>
                </a:solidFill>
                <a:effectLst/>
              </a:rPr>
              <a:t>. </a:t>
            </a:r>
            <a:r>
              <a:rPr lang="en-US" sz="1800" b="0" i="1" dirty="0">
                <a:solidFill>
                  <a:srgbClr val="444444"/>
                </a:solidFill>
                <a:effectLst/>
              </a:rPr>
              <a:t>Alzheimer's &amp; Dementia: Diagnosis, Assessment &amp; Disease Monitoring</a:t>
            </a:r>
            <a:r>
              <a:rPr lang="en-US" sz="1800" b="0" i="0" dirty="0">
                <a:solidFill>
                  <a:srgbClr val="444444"/>
                </a:solidFill>
                <a:effectLst/>
              </a:rPr>
              <a:t>, 11, 439-449.</a:t>
            </a:r>
          </a:p>
          <a:p>
            <a:pPr algn="l">
              <a:spcAft>
                <a:spcPts val="1200"/>
              </a:spcAft>
              <a:buFont typeface="+mj-lt"/>
              <a:buAutoNum type="arabicPeriod"/>
            </a:pPr>
            <a:r>
              <a:rPr lang="en-US" sz="1800" b="0" i="0" dirty="0" err="1">
                <a:solidFill>
                  <a:srgbClr val="444444"/>
                </a:solidFill>
                <a:effectLst/>
              </a:rPr>
              <a:t>Wuestefeld</a:t>
            </a:r>
            <a:r>
              <a:rPr lang="en-US" sz="1800" b="0" i="0" dirty="0">
                <a:solidFill>
                  <a:srgbClr val="444444"/>
                </a:solidFill>
                <a:effectLst/>
              </a:rPr>
              <a:t>, A. &amp; Baumeister, H., et al. (2024). </a:t>
            </a:r>
            <a:r>
              <a:rPr lang="en-US" sz="1800" b="0" i="0" dirty="0">
                <a:solidFill>
                  <a:srgbClr val="444444"/>
                </a:solidFill>
                <a:effectLst/>
                <a:hlinkClick r:id="rId5"/>
              </a:rPr>
              <a:t>Comparison of histological delineations of medial temporal lobe cortices by four independent neuroanatomy laboratories</a:t>
            </a:r>
            <a:r>
              <a:rPr lang="en-US" sz="1800" b="0" i="0" dirty="0">
                <a:solidFill>
                  <a:srgbClr val="444444"/>
                </a:solidFill>
                <a:effectLst/>
              </a:rPr>
              <a:t>. </a:t>
            </a:r>
            <a:r>
              <a:rPr lang="en-US" sz="1800" b="0" i="1" dirty="0">
                <a:solidFill>
                  <a:srgbClr val="444444"/>
                </a:solidFill>
                <a:effectLst/>
              </a:rPr>
              <a:t>Hippocampus</a:t>
            </a:r>
            <a:r>
              <a:rPr lang="en-US" sz="1800" b="0" i="0" dirty="0">
                <a:solidFill>
                  <a:srgbClr val="444444"/>
                </a:solidFill>
                <a:effectLst/>
              </a:rPr>
              <a:t>, 1–20.</a:t>
            </a:r>
          </a:p>
          <a:p>
            <a:pPr algn="l">
              <a:spcAft>
                <a:spcPts val="1200"/>
              </a:spcAft>
              <a:buFont typeface="+mj-lt"/>
              <a:buAutoNum type="arabicPeriod"/>
            </a:pPr>
            <a:r>
              <a:rPr lang="en-US" sz="1800" u="sng" dirty="0">
                <a:effectLst/>
                <a:ea typeface="Times New Roman" panose="02020603050405020304" pitchFamily="18" charset="0"/>
              </a:rPr>
              <a:t>Canada KL*</a:t>
            </a:r>
            <a:r>
              <a:rPr lang="en-US" sz="1800" u="sng" dirty="0">
                <a:ea typeface="Times New Roman" panose="02020603050405020304" pitchFamily="18" charset="0"/>
              </a:rPr>
              <a:t> &amp;</a:t>
            </a:r>
            <a:r>
              <a:rPr lang="en-US" sz="1800" dirty="0">
                <a:effectLst/>
                <a:ea typeface="Times New Roman" panose="02020603050405020304" pitchFamily="18" charset="0"/>
              </a:rPr>
              <a:t> </a:t>
            </a:r>
            <a:r>
              <a:rPr lang="en-US" sz="1800" dirty="0" err="1">
                <a:effectLst/>
                <a:ea typeface="Times New Roman" panose="02020603050405020304" pitchFamily="18" charset="0"/>
              </a:rPr>
              <a:t>Mazolum-Farzaghi</a:t>
            </a:r>
            <a:r>
              <a:rPr lang="en-US" sz="1800" dirty="0">
                <a:effectLst/>
                <a:ea typeface="Times New Roman" panose="02020603050405020304" pitchFamily="18" charset="0"/>
              </a:rPr>
              <a:t> N*, et al. </a:t>
            </a:r>
            <a:r>
              <a:rPr lang="en-US" sz="1800" b="1" dirty="0">
                <a:effectLst/>
                <a:ea typeface="Times New Roman" panose="02020603050405020304" pitchFamily="18" charset="0"/>
              </a:rPr>
              <a:t>, </a:t>
            </a:r>
            <a:r>
              <a:rPr lang="en-US" sz="1800" dirty="0">
                <a:effectLst/>
                <a:ea typeface="Times New Roman" panose="02020603050405020304" pitchFamily="18" charset="0"/>
              </a:rPr>
              <a:t>on behalf of the Hippocampal Subfields Group. A (Sub)field guide to quality control in hippocampal subfield segmentation on high-resolution T</a:t>
            </a:r>
            <a:r>
              <a:rPr lang="en-US" sz="1800" baseline="-25000" dirty="0">
                <a:effectLst/>
                <a:ea typeface="Times New Roman" panose="02020603050405020304" pitchFamily="18" charset="0"/>
              </a:rPr>
              <a:t>2</a:t>
            </a:r>
            <a:r>
              <a:rPr lang="en-US" sz="1800" dirty="0">
                <a:effectLst/>
                <a:ea typeface="Times New Roman" panose="02020603050405020304" pitchFamily="18" charset="0"/>
              </a:rPr>
              <a:t>-weighted MRI. Under review. </a:t>
            </a:r>
            <a:endParaRPr lang="en-US" sz="1800" b="0" i="0" dirty="0">
              <a:solidFill>
                <a:srgbClr val="444444"/>
              </a:solidFill>
              <a:effectLst/>
            </a:endParaRPr>
          </a:p>
          <a:p>
            <a:pPr>
              <a:spcAft>
                <a:spcPts val="1200"/>
              </a:spcAft>
            </a:pPr>
            <a:endParaRPr lang="en-US" sz="1800" dirty="0"/>
          </a:p>
        </p:txBody>
      </p:sp>
      <p:sp>
        <p:nvSpPr>
          <p:cNvPr id="8" name="Slide Number Placeholder 7">
            <a:extLst>
              <a:ext uri="{FF2B5EF4-FFF2-40B4-BE49-F238E27FC236}">
                <a16:creationId xmlns:a16="http://schemas.microsoft.com/office/drawing/2014/main" id="{D7ECE406-CEA0-2ED5-7297-D1CCB3E3B196}"/>
              </a:ext>
            </a:extLst>
          </p:cNvPr>
          <p:cNvSpPr>
            <a:spLocks noGrp="1"/>
          </p:cNvSpPr>
          <p:nvPr>
            <p:ph type="sldNum" sz="quarter" idx="12"/>
          </p:nvPr>
        </p:nvSpPr>
        <p:spPr/>
        <p:txBody>
          <a:bodyPr/>
          <a:lstStyle/>
          <a:p>
            <a:fld id="{B7027CDE-4DE7-4D6A-A839-C8758EABC6EE}" type="slidenum">
              <a:rPr lang="en-US" smtClean="0"/>
              <a:t>15</a:t>
            </a:fld>
            <a:endParaRPr lang="en-US"/>
          </a:p>
        </p:txBody>
      </p:sp>
    </p:spTree>
    <p:extLst>
      <p:ext uri="{BB962C8B-B14F-4D97-AF65-F5344CB8AC3E}">
        <p14:creationId xmlns:p14="http://schemas.microsoft.com/office/powerpoint/2010/main" val="3807120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696E1-42EE-20A9-9E76-A4707B200578}"/>
              </a:ext>
            </a:extLst>
          </p:cNvPr>
          <p:cNvSpPr>
            <a:spLocks noGrp="1"/>
          </p:cNvSpPr>
          <p:nvPr>
            <p:ph type="title"/>
          </p:nvPr>
        </p:nvSpPr>
        <p:spPr>
          <a:xfrm>
            <a:off x="831849" y="1709738"/>
            <a:ext cx="11099955" cy="2852737"/>
          </a:xfrm>
        </p:spPr>
        <p:txBody>
          <a:bodyPr/>
          <a:lstStyle/>
          <a:p>
            <a:r>
              <a:rPr lang="en-US" dirty="0"/>
              <a:t>Methods for Protocol Development</a:t>
            </a:r>
          </a:p>
        </p:txBody>
      </p:sp>
      <p:sp>
        <p:nvSpPr>
          <p:cNvPr id="5" name="Text Placeholder 4">
            <a:extLst>
              <a:ext uri="{FF2B5EF4-FFF2-40B4-BE49-F238E27FC236}">
                <a16:creationId xmlns:a16="http://schemas.microsoft.com/office/drawing/2014/main" id="{A7107B39-4155-759A-9AE3-265F77706D85}"/>
              </a:ext>
            </a:extLst>
          </p:cNvPr>
          <p:cNvSpPr>
            <a:spLocks noGrp="1"/>
          </p:cNvSpPr>
          <p:nvPr>
            <p:ph type="body" idx="1"/>
          </p:nvPr>
        </p:nvSpPr>
        <p:spPr/>
        <p:txBody>
          <a:bodyPr/>
          <a:lstStyle/>
          <a:p>
            <a:r>
              <a:rPr lang="en-US" dirty="0"/>
              <a:t>Protocol Consensus and Reliability</a:t>
            </a:r>
          </a:p>
        </p:txBody>
      </p:sp>
      <p:sp>
        <p:nvSpPr>
          <p:cNvPr id="4" name="Slide Number Placeholder 3">
            <a:extLst>
              <a:ext uri="{FF2B5EF4-FFF2-40B4-BE49-F238E27FC236}">
                <a16:creationId xmlns:a16="http://schemas.microsoft.com/office/drawing/2014/main" id="{C308378F-1A41-9EDD-8961-F154F4D4EA9B}"/>
              </a:ext>
            </a:extLst>
          </p:cNvPr>
          <p:cNvSpPr>
            <a:spLocks noGrp="1"/>
          </p:cNvSpPr>
          <p:nvPr>
            <p:ph type="sldNum" sz="quarter" idx="12"/>
          </p:nvPr>
        </p:nvSpPr>
        <p:spPr/>
        <p:txBody>
          <a:bodyPr/>
          <a:lstStyle/>
          <a:p>
            <a:fld id="{B7027CDE-4DE7-4D6A-A839-C8758EABC6EE}" type="slidenum">
              <a:rPr lang="en-US" smtClean="0"/>
              <a:t>16</a:t>
            </a:fld>
            <a:endParaRPr lang="en-US"/>
          </a:p>
        </p:txBody>
      </p:sp>
    </p:spTree>
    <p:extLst>
      <p:ext uri="{BB962C8B-B14F-4D97-AF65-F5344CB8AC3E}">
        <p14:creationId xmlns:p14="http://schemas.microsoft.com/office/powerpoint/2010/main" val="31568778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Protocol Developed for Common Scan Type</a:t>
            </a:r>
          </a:p>
        </p:txBody>
      </p:sp>
      <p:sp>
        <p:nvSpPr>
          <p:cNvPr id="3" name="Content Placeholder 2"/>
          <p:cNvSpPr>
            <a:spLocks noGrp="1"/>
          </p:cNvSpPr>
          <p:nvPr>
            <p:ph idx="1"/>
          </p:nvPr>
        </p:nvSpPr>
        <p:spPr>
          <a:xfrm>
            <a:off x="195068" y="1892127"/>
            <a:ext cx="4541551" cy="4859192"/>
          </a:xfrm>
        </p:spPr>
        <p:txBody>
          <a:bodyPr>
            <a:normAutofit fontScale="70000" lnSpcReduction="20000"/>
          </a:bodyPr>
          <a:lstStyle/>
          <a:p>
            <a:r>
              <a:rPr lang="en-US" dirty="0"/>
              <a:t>Resolution: high in-plane (typical 0.4 x 0.4 mm)</a:t>
            </a:r>
          </a:p>
          <a:p>
            <a:pPr marL="457200" lvl="1" indent="0">
              <a:buNone/>
            </a:pPr>
            <a:r>
              <a:rPr lang="en-US" i="1" dirty="0"/>
              <a:t>The size of the subfields and landmarks are small</a:t>
            </a:r>
          </a:p>
          <a:p>
            <a:pPr marL="457200" lvl="1" indent="0">
              <a:buNone/>
            </a:pPr>
            <a:endParaRPr lang="en-US" i="1" dirty="0"/>
          </a:p>
          <a:p>
            <a:r>
              <a:rPr lang="en-US" dirty="0"/>
              <a:t>Weighting: T2 (FSE or TSE)</a:t>
            </a:r>
          </a:p>
          <a:p>
            <a:pPr marL="457200" lvl="1" indent="0">
              <a:buNone/>
            </a:pPr>
            <a:r>
              <a:rPr lang="en-US" i="1" dirty="0"/>
              <a:t>Visualization of the SRLM is important for accuracy</a:t>
            </a:r>
          </a:p>
          <a:p>
            <a:pPr lvl="1"/>
            <a:endParaRPr lang="en-US" i="1" dirty="0"/>
          </a:p>
          <a:p>
            <a:r>
              <a:rPr lang="en-US" dirty="0"/>
              <a:t>Alignment: Perpendicular to long-axis of the hippocampus</a:t>
            </a:r>
          </a:p>
          <a:p>
            <a:pPr marL="457200" lvl="1" indent="0">
              <a:buNone/>
            </a:pPr>
            <a:r>
              <a:rPr lang="en-US" i="1" dirty="0"/>
              <a:t>Some protocols will manually re-align each hemisphere with isotropic scans in post-processing</a:t>
            </a:r>
          </a:p>
          <a:p>
            <a:pPr lvl="1"/>
            <a:endParaRPr lang="en-US" i="1" dirty="0"/>
          </a:p>
          <a:p>
            <a:r>
              <a:rPr lang="en-US" dirty="0"/>
              <a:t>Acquisition: Coronal, Length of the hippocampus</a:t>
            </a:r>
          </a:p>
          <a:p>
            <a:pPr marL="457200" lvl="1" indent="0">
              <a:buNone/>
            </a:pPr>
            <a:r>
              <a:rPr lang="en-US" i="1" dirty="0"/>
              <a:t>The subfields are visualized in the coronal plane and morphometry changes anterior-posterior</a:t>
            </a:r>
          </a:p>
        </p:txBody>
      </p:sp>
      <p:pic>
        <p:nvPicPr>
          <p:cNvPr id="4" name="Picture 3"/>
          <p:cNvPicPr>
            <a:picLocks noChangeAspect="1"/>
          </p:cNvPicPr>
          <p:nvPr/>
        </p:nvPicPr>
        <p:blipFill>
          <a:blip r:embed="rId2"/>
          <a:stretch>
            <a:fillRect/>
          </a:stretch>
        </p:blipFill>
        <p:spPr>
          <a:xfrm>
            <a:off x="5076911" y="1752687"/>
            <a:ext cx="6735734" cy="4265728"/>
          </a:xfrm>
          <a:prstGeom prst="rect">
            <a:avLst/>
          </a:prstGeom>
        </p:spPr>
      </p:pic>
      <p:sp>
        <p:nvSpPr>
          <p:cNvPr id="5" name="Rectangle 4"/>
          <p:cNvSpPr/>
          <p:nvPr/>
        </p:nvSpPr>
        <p:spPr>
          <a:xfrm>
            <a:off x="5097974" y="6018415"/>
            <a:ext cx="4982095" cy="461665"/>
          </a:xfrm>
          <a:prstGeom prst="rect">
            <a:avLst/>
          </a:prstGeom>
        </p:spPr>
        <p:txBody>
          <a:bodyPr wrap="square">
            <a:spAutoFit/>
          </a:bodyPr>
          <a:lstStyle/>
          <a:p>
            <a:r>
              <a:rPr lang="en-US" sz="1200" dirty="0"/>
              <a:t>For examples and suggested parameters: </a:t>
            </a:r>
            <a:r>
              <a:rPr lang="en-US" sz="1200" dirty="0">
                <a:hlinkClick r:id="rId3"/>
              </a:rPr>
              <a:t>http://www.hippocampalsubfields.com/people/acquisition-working-group/</a:t>
            </a:r>
            <a:endParaRPr lang="en-US" sz="1200" dirty="0"/>
          </a:p>
        </p:txBody>
      </p:sp>
      <p:sp>
        <p:nvSpPr>
          <p:cNvPr id="7" name="Textfeld 10">
            <a:extLst>
              <a:ext uri="{FF2B5EF4-FFF2-40B4-BE49-F238E27FC236}">
                <a16:creationId xmlns:a16="http://schemas.microsoft.com/office/drawing/2014/main" id="{8210AE3F-05A4-9143-ADBB-E4A21A955468}"/>
              </a:ext>
            </a:extLst>
          </p:cNvPr>
          <p:cNvSpPr txBox="1"/>
          <p:nvPr/>
        </p:nvSpPr>
        <p:spPr>
          <a:xfrm>
            <a:off x="10080069" y="6018415"/>
            <a:ext cx="1273105" cy="276999"/>
          </a:xfrm>
          <a:prstGeom prst="rect">
            <a:avLst/>
          </a:prstGeom>
          <a:noFill/>
        </p:spPr>
        <p:txBody>
          <a:bodyPr wrap="none" rtlCol="0">
            <a:spAutoFit/>
          </a:bodyPr>
          <a:lstStyle/>
          <a:p>
            <a:r>
              <a:rPr lang="de-DE" sz="1200" dirty="0">
                <a:latin typeface="Helvetica Light" panose="020B0403020202020204" pitchFamily="34" charset="0"/>
              </a:rPr>
              <a:t>Wisse et al., 2022 </a:t>
            </a:r>
            <a:r>
              <a:rPr lang="de-DE" sz="1200" i="1" dirty="0">
                <a:latin typeface="Helvetica Light" panose="020B0403020202020204" pitchFamily="34" charset="0"/>
              </a:rPr>
              <a:t>HBM</a:t>
            </a:r>
            <a:endParaRPr lang="de-DE" sz="1200" dirty="0">
              <a:latin typeface="Helvetica Light" panose="020B0403020202020204" pitchFamily="34" charset="0"/>
            </a:endParaRPr>
          </a:p>
        </p:txBody>
      </p:sp>
      <p:sp>
        <p:nvSpPr>
          <p:cNvPr id="8" name="Slide Number Placeholder 7"/>
          <p:cNvSpPr>
            <a:spLocks noGrp="1"/>
          </p:cNvSpPr>
          <p:nvPr>
            <p:ph type="sldNum" sz="quarter" idx="12"/>
          </p:nvPr>
        </p:nvSpPr>
        <p:spPr/>
        <p:txBody>
          <a:bodyPr/>
          <a:lstStyle/>
          <a:p>
            <a:fld id="{0B1E0629-9224-461D-9E4B-F095F85B5F71}" type="slidenum">
              <a:rPr lang="en-US" smtClean="0"/>
              <a:t>17</a:t>
            </a:fld>
            <a:endParaRPr lang="en-US"/>
          </a:p>
        </p:txBody>
      </p:sp>
    </p:spTree>
    <p:extLst>
      <p:ext uri="{BB962C8B-B14F-4D97-AF65-F5344CB8AC3E}">
        <p14:creationId xmlns:p14="http://schemas.microsoft.com/office/powerpoint/2010/main" val="3249995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EB67C-E2B7-FF45-94B1-D27DD4E40597}"/>
              </a:ext>
            </a:extLst>
          </p:cNvPr>
          <p:cNvSpPr>
            <a:spLocks noGrp="1"/>
          </p:cNvSpPr>
          <p:nvPr>
            <p:ph type="title"/>
          </p:nvPr>
        </p:nvSpPr>
        <p:spPr/>
        <p:txBody>
          <a:bodyPr/>
          <a:lstStyle/>
          <a:p>
            <a:r>
              <a:rPr lang="en-US" dirty="0"/>
              <a:t>Protocol Development Process</a:t>
            </a:r>
          </a:p>
        </p:txBody>
      </p:sp>
      <p:sp>
        <p:nvSpPr>
          <p:cNvPr id="36" name="Rounded Rectangle 35">
            <a:extLst>
              <a:ext uri="{FF2B5EF4-FFF2-40B4-BE49-F238E27FC236}">
                <a16:creationId xmlns:a16="http://schemas.microsoft.com/office/drawing/2014/main" id="{97AC5D69-6C5D-BB45-9C7B-1E984B3794DF}"/>
              </a:ext>
            </a:extLst>
          </p:cNvPr>
          <p:cNvSpPr/>
          <p:nvPr/>
        </p:nvSpPr>
        <p:spPr>
          <a:xfrm>
            <a:off x="1357569" y="2696004"/>
            <a:ext cx="5550568" cy="2738074"/>
          </a:xfrm>
          <a:prstGeom prst="roundRect">
            <a:avLst/>
          </a:prstGeom>
          <a:solidFill>
            <a:schemeClr val="accent1">
              <a:lumMod val="40000"/>
              <a:lumOff val="60000"/>
            </a:schemeClr>
          </a:solidFill>
          <a:ln w="3810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1800">
              <a:solidFill>
                <a:schemeClr val="accent1">
                  <a:lumMod val="50000"/>
                </a:schemeClr>
              </a:solidFill>
              <a:latin typeface="Helvetica Light" panose="020B0403020202020204" pitchFamily="34" charset="0"/>
              <a:cs typeface="Arial" panose="020B0604020202020204" pitchFamily="34" charset="0"/>
            </a:endParaRPr>
          </a:p>
        </p:txBody>
      </p:sp>
      <p:grpSp>
        <p:nvGrpSpPr>
          <p:cNvPr id="9" name="Group 8">
            <a:extLst>
              <a:ext uri="{FF2B5EF4-FFF2-40B4-BE49-F238E27FC236}">
                <a16:creationId xmlns:a16="http://schemas.microsoft.com/office/drawing/2014/main" id="{E3EC49FE-FCEE-DA42-8270-BF9FB9BB682F}"/>
              </a:ext>
            </a:extLst>
          </p:cNvPr>
          <p:cNvGrpSpPr/>
          <p:nvPr/>
        </p:nvGrpSpPr>
        <p:grpSpPr>
          <a:xfrm>
            <a:off x="1943113" y="5674108"/>
            <a:ext cx="4379481" cy="470580"/>
            <a:chOff x="3870617" y="5641784"/>
            <a:chExt cx="4379481" cy="553623"/>
          </a:xfrm>
        </p:grpSpPr>
        <p:sp>
          <p:nvSpPr>
            <p:cNvPr id="37" name="Rounded Rectangle 36">
              <a:extLst>
                <a:ext uri="{FF2B5EF4-FFF2-40B4-BE49-F238E27FC236}">
                  <a16:creationId xmlns:a16="http://schemas.microsoft.com/office/drawing/2014/main" id="{9858116D-E030-0143-827D-ED2F9942F0FD}"/>
                </a:ext>
              </a:extLst>
            </p:cNvPr>
            <p:cNvSpPr/>
            <p:nvPr/>
          </p:nvSpPr>
          <p:spPr>
            <a:xfrm>
              <a:off x="3870617" y="5641784"/>
              <a:ext cx="4379481" cy="549628"/>
            </a:xfrm>
            <a:prstGeom prst="roundRect">
              <a:avLst/>
            </a:prstGeom>
            <a:solidFill>
              <a:schemeClr val="bg1">
                <a:lumMod val="85000"/>
              </a:schemeClr>
            </a:solidFill>
            <a:ln w="254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700">
                <a:latin typeface="Helvetica Light" panose="020B0403020202020204" pitchFamily="34" charset="0"/>
                <a:cs typeface="Arial" panose="020B0604020202020204" pitchFamily="34" charset="0"/>
              </a:endParaRPr>
            </a:p>
          </p:txBody>
        </p:sp>
        <p:sp>
          <p:nvSpPr>
            <p:cNvPr id="40" name="TextBox 39">
              <a:extLst>
                <a:ext uri="{FF2B5EF4-FFF2-40B4-BE49-F238E27FC236}">
                  <a16:creationId xmlns:a16="http://schemas.microsoft.com/office/drawing/2014/main" id="{D2E1108D-E244-3741-BCE5-101FF628E055}"/>
                </a:ext>
              </a:extLst>
            </p:cNvPr>
            <p:cNvSpPr txBox="1"/>
            <p:nvPr/>
          </p:nvSpPr>
          <p:spPr>
            <a:xfrm>
              <a:off x="3981426" y="5670377"/>
              <a:ext cx="4157863" cy="525030"/>
            </a:xfrm>
            <a:prstGeom prst="rect">
              <a:avLst/>
            </a:prstGeom>
            <a:noFill/>
            <a:ln w="25400">
              <a:noFill/>
            </a:ln>
          </p:spPr>
          <p:txBody>
            <a:bodyPr wrap="square" lIns="182880" tIns="91440" rIns="182880" bIns="91440" rtlCol="0">
              <a:spAutoFit/>
            </a:bodyPr>
            <a:lstStyle/>
            <a:p>
              <a:pPr algn="ctr"/>
              <a:r>
                <a:rPr lang="en-US" sz="1700" b="1" dirty="0">
                  <a:latin typeface="Helvetica Light" panose="020B0403020202020204" pitchFamily="34" charset="0"/>
                  <a:cs typeface="Arial" panose="020B0604020202020204" pitchFamily="34" charset="0"/>
                </a:rPr>
                <a:t>Step 5</a:t>
              </a:r>
              <a:r>
                <a:rPr lang="en-US" sz="1700" dirty="0">
                  <a:latin typeface="Helvetica Light" panose="020B0403020202020204" pitchFamily="34" charset="0"/>
                  <a:cs typeface="Arial" panose="020B0604020202020204" pitchFamily="34" charset="0"/>
                </a:rPr>
                <a:t>: Formal reliability analysis</a:t>
              </a:r>
            </a:p>
          </p:txBody>
        </p:sp>
      </p:grpSp>
      <p:grpSp>
        <p:nvGrpSpPr>
          <p:cNvPr id="5" name="Group 4">
            <a:extLst>
              <a:ext uri="{FF2B5EF4-FFF2-40B4-BE49-F238E27FC236}">
                <a16:creationId xmlns:a16="http://schemas.microsoft.com/office/drawing/2014/main" id="{6327A678-A100-D04A-A5A7-C499DE4B5106}"/>
              </a:ext>
            </a:extLst>
          </p:cNvPr>
          <p:cNvGrpSpPr/>
          <p:nvPr/>
        </p:nvGrpSpPr>
        <p:grpSpPr>
          <a:xfrm>
            <a:off x="1943106" y="1843482"/>
            <a:ext cx="4379495" cy="475687"/>
            <a:chOff x="3898089" y="1386305"/>
            <a:chExt cx="4379495" cy="559631"/>
          </a:xfrm>
        </p:grpSpPr>
        <p:sp>
          <p:nvSpPr>
            <p:cNvPr id="39" name="Rounded Rectangle 38">
              <a:extLst>
                <a:ext uri="{FF2B5EF4-FFF2-40B4-BE49-F238E27FC236}">
                  <a16:creationId xmlns:a16="http://schemas.microsoft.com/office/drawing/2014/main" id="{9E59DBC8-02E5-4247-B89E-001457B8B8E2}"/>
                </a:ext>
              </a:extLst>
            </p:cNvPr>
            <p:cNvSpPr/>
            <p:nvPr/>
          </p:nvSpPr>
          <p:spPr>
            <a:xfrm>
              <a:off x="3898089" y="1386305"/>
              <a:ext cx="4379495" cy="544623"/>
            </a:xfrm>
            <a:prstGeom prst="roundRect">
              <a:avLst/>
            </a:prstGeom>
            <a:solidFill>
              <a:schemeClr val="bg1">
                <a:lumMod val="85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1700">
                <a:solidFill>
                  <a:schemeClr val="tx1"/>
                </a:solidFill>
                <a:latin typeface="Helvetica Light" panose="020B0403020202020204" pitchFamily="34" charset="0"/>
                <a:cs typeface="Arial" panose="020B0604020202020204" pitchFamily="34" charset="0"/>
              </a:endParaRPr>
            </a:p>
          </p:txBody>
        </p:sp>
        <p:sp>
          <p:nvSpPr>
            <p:cNvPr id="42" name="TextBox 41">
              <a:extLst>
                <a:ext uri="{FF2B5EF4-FFF2-40B4-BE49-F238E27FC236}">
                  <a16:creationId xmlns:a16="http://schemas.microsoft.com/office/drawing/2014/main" id="{70980B64-879A-6545-96B0-71B1FBCDB223}"/>
                </a:ext>
              </a:extLst>
            </p:cNvPr>
            <p:cNvSpPr txBox="1"/>
            <p:nvPr/>
          </p:nvSpPr>
          <p:spPr>
            <a:xfrm>
              <a:off x="4044999" y="1420906"/>
              <a:ext cx="4085674" cy="52503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82880" tIns="91440" rIns="182880" bIns="91440" rtlCol="0">
              <a:spAutoFit/>
            </a:bodyPr>
            <a:lstStyle/>
            <a:p>
              <a:pPr algn="ctr"/>
              <a:r>
                <a:rPr lang="en-US" sz="1700" b="1" dirty="0">
                  <a:solidFill>
                    <a:schemeClr val="tx1"/>
                  </a:solidFill>
                  <a:latin typeface="Helvetica Light" panose="020B0403020202020204" pitchFamily="34" charset="0"/>
                  <a:cs typeface="Arial" panose="020B0604020202020204" pitchFamily="34" charset="0"/>
                </a:rPr>
                <a:t>Step 1</a:t>
              </a:r>
              <a:r>
                <a:rPr lang="en-US" sz="1700" dirty="0">
                  <a:solidFill>
                    <a:schemeClr val="tx1"/>
                  </a:solidFill>
                  <a:latin typeface="Helvetica Light" panose="020B0403020202020204" pitchFamily="34" charset="0"/>
                  <a:cs typeface="Arial" panose="020B0604020202020204" pitchFamily="34" charset="0"/>
                </a:rPr>
                <a:t>: Collect labeled histology</a:t>
              </a:r>
            </a:p>
          </p:txBody>
        </p:sp>
      </p:grpSp>
      <p:grpSp>
        <p:nvGrpSpPr>
          <p:cNvPr id="6" name="Group 5">
            <a:extLst>
              <a:ext uri="{FF2B5EF4-FFF2-40B4-BE49-F238E27FC236}">
                <a16:creationId xmlns:a16="http://schemas.microsoft.com/office/drawing/2014/main" id="{DEED85E7-108F-8647-9ACB-305895FB7AC3}"/>
              </a:ext>
            </a:extLst>
          </p:cNvPr>
          <p:cNvGrpSpPr/>
          <p:nvPr/>
        </p:nvGrpSpPr>
        <p:grpSpPr>
          <a:xfrm>
            <a:off x="1638310" y="2838334"/>
            <a:ext cx="4989087" cy="707886"/>
            <a:chOff x="3700287" y="2330981"/>
            <a:chExt cx="4989087" cy="832807"/>
          </a:xfrm>
        </p:grpSpPr>
        <p:sp>
          <p:nvSpPr>
            <p:cNvPr id="43" name="Rounded Rectangle 42">
              <a:extLst>
                <a:ext uri="{FF2B5EF4-FFF2-40B4-BE49-F238E27FC236}">
                  <a16:creationId xmlns:a16="http://schemas.microsoft.com/office/drawing/2014/main" id="{526EAFAA-5214-984B-B157-414DF9B705E4}"/>
                </a:ext>
              </a:extLst>
            </p:cNvPr>
            <p:cNvSpPr/>
            <p:nvPr/>
          </p:nvSpPr>
          <p:spPr>
            <a:xfrm>
              <a:off x="3700287" y="2380647"/>
              <a:ext cx="4989087" cy="700887"/>
            </a:xfrm>
            <a:prstGeom prst="roundRect">
              <a:avLst/>
            </a:prstGeom>
            <a:solidFill>
              <a:srgbClr val="DAE3F3"/>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1700">
                <a:solidFill>
                  <a:schemeClr val="tx1"/>
                </a:solidFill>
                <a:latin typeface="Helvetica Light" panose="020B0403020202020204" pitchFamily="34" charset="0"/>
                <a:cs typeface="Arial" panose="020B0604020202020204" pitchFamily="34" charset="0"/>
              </a:endParaRPr>
            </a:p>
          </p:txBody>
        </p:sp>
        <p:sp>
          <p:nvSpPr>
            <p:cNvPr id="44" name="TextBox 43">
              <a:extLst>
                <a:ext uri="{FF2B5EF4-FFF2-40B4-BE49-F238E27FC236}">
                  <a16:creationId xmlns:a16="http://schemas.microsoft.com/office/drawing/2014/main" id="{6C2958E4-FC45-484C-BCEE-2ECBCE5C8BE4}"/>
                </a:ext>
              </a:extLst>
            </p:cNvPr>
            <p:cNvSpPr txBox="1"/>
            <p:nvPr/>
          </p:nvSpPr>
          <p:spPr>
            <a:xfrm>
              <a:off x="3871334" y="2330981"/>
              <a:ext cx="4646992" cy="832807"/>
            </a:xfrm>
            <a:prstGeom prst="rect">
              <a:avLst/>
            </a:prstGeom>
            <a:noFill/>
            <a:ln w="25400">
              <a:noFill/>
            </a:ln>
          </p:spPr>
          <p:txBody>
            <a:bodyPr wrap="square" lIns="182880" tIns="91440" rIns="182880" bIns="91440" rtlCol="0">
              <a:spAutoFit/>
            </a:bodyPr>
            <a:lstStyle/>
            <a:p>
              <a:pPr algn="ctr"/>
              <a:r>
                <a:rPr lang="en-US" sz="1700" b="1" dirty="0">
                  <a:latin typeface="Helvetica Light" panose="020B0403020202020204" pitchFamily="34" charset="0"/>
                  <a:cs typeface="Arial" panose="020B0604020202020204" pitchFamily="34" charset="0"/>
                </a:rPr>
                <a:t>Step 2</a:t>
              </a:r>
              <a:r>
                <a:rPr lang="en-US" sz="1700" dirty="0">
                  <a:latin typeface="Helvetica Light" panose="020B0403020202020204" pitchFamily="34" charset="0"/>
                  <a:cs typeface="Arial" panose="020B0604020202020204" pitchFamily="34" charset="0"/>
                </a:rPr>
                <a:t>: Develop rules for subfield boundaries on high-resolution MRI</a:t>
              </a:r>
            </a:p>
          </p:txBody>
        </p:sp>
      </p:grpSp>
      <p:grpSp>
        <p:nvGrpSpPr>
          <p:cNvPr id="7" name="Group 6">
            <a:extLst>
              <a:ext uri="{FF2B5EF4-FFF2-40B4-BE49-F238E27FC236}">
                <a16:creationId xmlns:a16="http://schemas.microsoft.com/office/drawing/2014/main" id="{D919C017-4755-274E-A01D-490A61BD8434}"/>
              </a:ext>
            </a:extLst>
          </p:cNvPr>
          <p:cNvGrpSpPr/>
          <p:nvPr/>
        </p:nvGrpSpPr>
        <p:grpSpPr>
          <a:xfrm>
            <a:off x="1641123" y="3780336"/>
            <a:ext cx="4983460" cy="595753"/>
            <a:chOff x="3596106" y="3400580"/>
            <a:chExt cx="4983460" cy="700886"/>
          </a:xfrm>
        </p:grpSpPr>
        <p:sp>
          <p:nvSpPr>
            <p:cNvPr id="38" name="Rounded Rectangle 37">
              <a:extLst>
                <a:ext uri="{FF2B5EF4-FFF2-40B4-BE49-F238E27FC236}">
                  <a16:creationId xmlns:a16="http://schemas.microsoft.com/office/drawing/2014/main" id="{ACEEE1AE-350B-244C-92B0-37378AF80ED3}"/>
                </a:ext>
              </a:extLst>
            </p:cNvPr>
            <p:cNvSpPr/>
            <p:nvPr/>
          </p:nvSpPr>
          <p:spPr>
            <a:xfrm>
              <a:off x="3596106" y="3400580"/>
              <a:ext cx="4983460" cy="700886"/>
            </a:xfrm>
            <a:prstGeom prst="roundRect">
              <a:avLst/>
            </a:prstGeom>
            <a:solidFill>
              <a:srgbClr val="DAE3F3"/>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1700">
                <a:solidFill>
                  <a:schemeClr val="tx1"/>
                </a:solidFill>
                <a:latin typeface="Helvetica Light" panose="020B0403020202020204" pitchFamily="34" charset="0"/>
                <a:cs typeface="Arial" panose="020B0604020202020204" pitchFamily="34" charset="0"/>
              </a:endParaRPr>
            </a:p>
          </p:txBody>
        </p:sp>
        <p:sp>
          <p:nvSpPr>
            <p:cNvPr id="51" name="TextBox 50">
              <a:extLst>
                <a:ext uri="{FF2B5EF4-FFF2-40B4-BE49-F238E27FC236}">
                  <a16:creationId xmlns:a16="http://schemas.microsoft.com/office/drawing/2014/main" id="{4059CA17-53B6-0A42-9313-9374AAD36D46}"/>
                </a:ext>
              </a:extLst>
            </p:cNvPr>
            <p:cNvSpPr txBox="1"/>
            <p:nvPr/>
          </p:nvSpPr>
          <p:spPr>
            <a:xfrm>
              <a:off x="3970288" y="3504802"/>
              <a:ext cx="4235097" cy="525031"/>
            </a:xfrm>
            <a:prstGeom prst="rect">
              <a:avLst/>
            </a:prstGeom>
            <a:noFill/>
            <a:ln w="25400">
              <a:noFill/>
            </a:ln>
          </p:spPr>
          <p:txBody>
            <a:bodyPr wrap="square" lIns="182880" tIns="91440" rIns="182880" bIns="91440" rtlCol="0">
              <a:spAutoFit/>
            </a:bodyPr>
            <a:lstStyle/>
            <a:p>
              <a:pPr algn="ctr"/>
              <a:r>
                <a:rPr lang="en-US" sz="1700" b="1" dirty="0">
                  <a:latin typeface="Helvetica Light" panose="020B0403020202020204" pitchFamily="34" charset="0"/>
                  <a:cs typeface="Arial" panose="020B0604020202020204" pitchFamily="34" charset="0"/>
                </a:rPr>
                <a:t>Step 3</a:t>
              </a:r>
              <a:r>
                <a:rPr lang="en-US" sz="1700" dirty="0">
                  <a:latin typeface="Helvetica Light" panose="020B0403020202020204" pitchFamily="34" charset="0"/>
                  <a:cs typeface="Arial" panose="020B0604020202020204" pitchFamily="34" charset="0"/>
                </a:rPr>
                <a:t>: Initial feasibility check</a:t>
              </a:r>
            </a:p>
          </p:txBody>
        </p:sp>
      </p:grpSp>
      <p:grpSp>
        <p:nvGrpSpPr>
          <p:cNvPr id="8" name="Group 7">
            <a:extLst>
              <a:ext uri="{FF2B5EF4-FFF2-40B4-BE49-F238E27FC236}">
                <a16:creationId xmlns:a16="http://schemas.microsoft.com/office/drawing/2014/main" id="{CFE31F8E-9045-8C4F-80AC-28B82E8DE7EB}"/>
              </a:ext>
            </a:extLst>
          </p:cNvPr>
          <p:cNvGrpSpPr/>
          <p:nvPr/>
        </p:nvGrpSpPr>
        <p:grpSpPr>
          <a:xfrm>
            <a:off x="1641123" y="4610204"/>
            <a:ext cx="4983460" cy="707886"/>
            <a:chOff x="3596106" y="4415536"/>
            <a:chExt cx="4983460" cy="832807"/>
          </a:xfrm>
        </p:grpSpPr>
        <p:sp>
          <p:nvSpPr>
            <p:cNvPr id="50" name="Rounded Rectangle 49">
              <a:extLst>
                <a:ext uri="{FF2B5EF4-FFF2-40B4-BE49-F238E27FC236}">
                  <a16:creationId xmlns:a16="http://schemas.microsoft.com/office/drawing/2014/main" id="{24EB6FA4-A235-0F43-8814-1DBC38275971}"/>
                </a:ext>
              </a:extLst>
            </p:cNvPr>
            <p:cNvSpPr/>
            <p:nvPr/>
          </p:nvSpPr>
          <p:spPr>
            <a:xfrm>
              <a:off x="3596106" y="4448125"/>
              <a:ext cx="4983460" cy="700887"/>
            </a:xfrm>
            <a:prstGeom prst="roundRect">
              <a:avLst/>
            </a:prstGeom>
            <a:solidFill>
              <a:srgbClr val="DAE3F3"/>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1700">
                <a:solidFill>
                  <a:schemeClr val="tx1"/>
                </a:solidFill>
                <a:latin typeface="Helvetica Light" panose="020B0403020202020204" pitchFamily="34" charset="0"/>
                <a:cs typeface="Arial" panose="020B0604020202020204" pitchFamily="34" charset="0"/>
              </a:endParaRPr>
            </a:p>
          </p:txBody>
        </p:sp>
        <p:sp>
          <p:nvSpPr>
            <p:cNvPr id="41" name="TextBox 40">
              <a:extLst>
                <a:ext uri="{FF2B5EF4-FFF2-40B4-BE49-F238E27FC236}">
                  <a16:creationId xmlns:a16="http://schemas.microsoft.com/office/drawing/2014/main" id="{E395C959-05DA-7449-B1DC-1B42EA5BB013}"/>
                </a:ext>
              </a:extLst>
            </p:cNvPr>
            <p:cNvSpPr txBox="1"/>
            <p:nvPr/>
          </p:nvSpPr>
          <p:spPr>
            <a:xfrm>
              <a:off x="3938465" y="4415536"/>
              <a:ext cx="4235087" cy="832807"/>
            </a:xfrm>
            <a:prstGeom prst="rect">
              <a:avLst/>
            </a:prstGeom>
            <a:noFill/>
            <a:ln w="25400">
              <a:noFill/>
            </a:ln>
          </p:spPr>
          <p:txBody>
            <a:bodyPr wrap="square" lIns="182880" tIns="91440" rIns="182880" bIns="91440" rtlCol="0">
              <a:spAutoFit/>
            </a:bodyPr>
            <a:lstStyle/>
            <a:p>
              <a:pPr algn="ctr"/>
              <a:r>
                <a:rPr lang="en-US" sz="1700" b="1" dirty="0">
                  <a:latin typeface="Helvetica Light" panose="020B0403020202020204" pitchFamily="34" charset="0"/>
                  <a:cs typeface="Arial" panose="020B0604020202020204" pitchFamily="34" charset="0"/>
                </a:rPr>
                <a:t>Step 4</a:t>
              </a:r>
              <a:r>
                <a:rPr lang="en-US" sz="1700" dirty="0">
                  <a:latin typeface="Helvetica Light" panose="020B0403020202020204" pitchFamily="34" charset="0"/>
                  <a:cs typeface="Arial" panose="020B0604020202020204" pitchFamily="34" charset="0"/>
                </a:rPr>
                <a:t>: Collect feedback from HSG</a:t>
              </a:r>
            </a:p>
            <a:p>
              <a:pPr algn="ctr"/>
              <a:r>
                <a:rPr lang="en-US" sz="1700" i="1" dirty="0">
                  <a:latin typeface="Helvetica Light" panose="020B0403020202020204" pitchFamily="34" charset="0"/>
                  <a:cs typeface="Arial" panose="020B0604020202020204" pitchFamily="34" charset="0"/>
                </a:rPr>
                <a:t>Delphi Procedure</a:t>
              </a:r>
            </a:p>
          </p:txBody>
        </p:sp>
      </p:grpSp>
      <p:sp>
        <p:nvSpPr>
          <p:cNvPr id="11" name="Down Arrow 10">
            <a:extLst>
              <a:ext uri="{FF2B5EF4-FFF2-40B4-BE49-F238E27FC236}">
                <a16:creationId xmlns:a16="http://schemas.microsoft.com/office/drawing/2014/main" id="{9A9C97AD-D3B6-CF44-8512-6DB45D1F671F}"/>
              </a:ext>
            </a:extLst>
          </p:cNvPr>
          <p:cNvSpPr/>
          <p:nvPr/>
        </p:nvSpPr>
        <p:spPr>
          <a:xfrm>
            <a:off x="3974103" y="2313304"/>
            <a:ext cx="317500" cy="397028"/>
          </a:xfrm>
          <a:prstGeom prst="downArrow">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50000"/>
                </a:schemeClr>
              </a:solidFill>
            </a:endParaRPr>
          </a:p>
        </p:txBody>
      </p:sp>
      <p:sp>
        <p:nvSpPr>
          <p:cNvPr id="31" name="Down Arrow 30">
            <a:extLst>
              <a:ext uri="{FF2B5EF4-FFF2-40B4-BE49-F238E27FC236}">
                <a16:creationId xmlns:a16="http://schemas.microsoft.com/office/drawing/2014/main" id="{42BDC29B-5FDF-7648-BB11-BFFC16D0E805}"/>
              </a:ext>
            </a:extLst>
          </p:cNvPr>
          <p:cNvSpPr/>
          <p:nvPr/>
        </p:nvSpPr>
        <p:spPr>
          <a:xfrm>
            <a:off x="3974103" y="3492267"/>
            <a:ext cx="317500" cy="288068"/>
          </a:xfrm>
          <a:prstGeom prst="downArrow">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50000"/>
                </a:schemeClr>
              </a:solidFill>
            </a:endParaRPr>
          </a:p>
        </p:txBody>
      </p:sp>
      <p:sp>
        <p:nvSpPr>
          <p:cNvPr id="32" name="Down Arrow 31">
            <a:extLst>
              <a:ext uri="{FF2B5EF4-FFF2-40B4-BE49-F238E27FC236}">
                <a16:creationId xmlns:a16="http://schemas.microsoft.com/office/drawing/2014/main" id="{B1CBE811-9050-914B-8316-9B51F5176FD5}"/>
              </a:ext>
            </a:extLst>
          </p:cNvPr>
          <p:cNvSpPr/>
          <p:nvPr/>
        </p:nvSpPr>
        <p:spPr>
          <a:xfrm>
            <a:off x="3974103" y="4376089"/>
            <a:ext cx="317500" cy="261816"/>
          </a:xfrm>
          <a:prstGeom prst="downArrow">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50000"/>
                </a:schemeClr>
              </a:solidFill>
            </a:endParaRPr>
          </a:p>
        </p:txBody>
      </p:sp>
      <p:sp>
        <p:nvSpPr>
          <p:cNvPr id="33" name="Down Arrow 32">
            <a:extLst>
              <a:ext uri="{FF2B5EF4-FFF2-40B4-BE49-F238E27FC236}">
                <a16:creationId xmlns:a16="http://schemas.microsoft.com/office/drawing/2014/main" id="{48775F0D-625A-0C4C-94E3-79D8731DCF46}"/>
              </a:ext>
            </a:extLst>
          </p:cNvPr>
          <p:cNvSpPr/>
          <p:nvPr/>
        </p:nvSpPr>
        <p:spPr>
          <a:xfrm>
            <a:off x="3974103" y="5235564"/>
            <a:ext cx="317500" cy="428616"/>
          </a:xfrm>
          <a:prstGeom prst="downArrow">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50000"/>
                </a:schemeClr>
              </a:solidFill>
            </a:endParaRPr>
          </a:p>
        </p:txBody>
      </p:sp>
      <p:sp>
        <p:nvSpPr>
          <p:cNvPr id="59" name="Rounded Rectangle 58">
            <a:extLst>
              <a:ext uri="{FF2B5EF4-FFF2-40B4-BE49-F238E27FC236}">
                <a16:creationId xmlns:a16="http://schemas.microsoft.com/office/drawing/2014/main" id="{9DB97B40-FAEF-7044-8184-E06A9ADAB990}"/>
              </a:ext>
            </a:extLst>
          </p:cNvPr>
          <p:cNvSpPr/>
          <p:nvPr/>
        </p:nvSpPr>
        <p:spPr>
          <a:xfrm>
            <a:off x="7394165" y="1515350"/>
            <a:ext cx="2403560" cy="4951456"/>
          </a:xfrm>
          <a:prstGeom prst="roundRect">
            <a:avLst/>
          </a:prstGeom>
          <a:noFill/>
          <a:ln w="38100">
            <a:solidFill>
              <a:schemeClr val="accent1">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Curved Right Arrow 3">
            <a:extLst>
              <a:ext uri="{FF2B5EF4-FFF2-40B4-BE49-F238E27FC236}">
                <a16:creationId xmlns:a16="http://schemas.microsoft.com/office/drawing/2014/main" id="{84C19A5B-2CC8-EB4A-8DFC-ABC0DE61C63F}"/>
              </a:ext>
            </a:extLst>
          </p:cNvPr>
          <p:cNvSpPr/>
          <p:nvPr/>
        </p:nvSpPr>
        <p:spPr>
          <a:xfrm flipH="1" flipV="1">
            <a:off x="6637151" y="2984253"/>
            <a:ext cx="492700" cy="2034307"/>
          </a:xfrm>
          <a:prstGeom prst="curvedRightArrow">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50000"/>
                </a:schemeClr>
              </a:solidFill>
            </a:endParaRPr>
          </a:p>
        </p:txBody>
      </p:sp>
      <p:grpSp>
        <p:nvGrpSpPr>
          <p:cNvPr id="10" name="Group 9">
            <a:extLst>
              <a:ext uri="{FF2B5EF4-FFF2-40B4-BE49-F238E27FC236}">
                <a16:creationId xmlns:a16="http://schemas.microsoft.com/office/drawing/2014/main" id="{3F68218C-5B22-FC49-81E0-550823C6A4D0}"/>
              </a:ext>
            </a:extLst>
          </p:cNvPr>
          <p:cNvGrpSpPr/>
          <p:nvPr/>
        </p:nvGrpSpPr>
        <p:grpSpPr>
          <a:xfrm>
            <a:off x="7374038" y="1561622"/>
            <a:ext cx="2514848" cy="4362209"/>
            <a:chOff x="6154541" y="1148375"/>
            <a:chExt cx="2514848" cy="4362209"/>
          </a:xfrm>
        </p:grpSpPr>
        <p:sp>
          <p:nvSpPr>
            <p:cNvPr id="13" name="TextBox 12">
              <a:extLst>
                <a:ext uri="{FF2B5EF4-FFF2-40B4-BE49-F238E27FC236}">
                  <a16:creationId xmlns:a16="http://schemas.microsoft.com/office/drawing/2014/main" id="{DC50B118-81C2-EF44-8C0F-D6D0242B59A9}"/>
                </a:ext>
              </a:extLst>
            </p:cNvPr>
            <p:cNvSpPr txBox="1"/>
            <p:nvPr/>
          </p:nvSpPr>
          <p:spPr>
            <a:xfrm>
              <a:off x="7097677" y="1148375"/>
              <a:ext cx="569387" cy="369332"/>
            </a:xfrm>
            <a:prstGeom prst="rect">
              <a:avLst/>
            </a:prstGeom>
            <a:noFill/>
          </p:spPr>
          <p:txBody>
            <a:bodyPr wrap="none" rtlCol="0">
              <a:spAutoFit/>
            </a:bodyPr>
            <a:lstStyle/>
            <a:p>
              <a:pPr algn="ctr"/>
              <a:r>
                <a:rPr lang="en-US" b="1" dirty="0">
                  <a:latin typeface="Helvetica Light" panose="020B0403020202020204" pitchFamily="34" charset="0"/>
                </a:rPr>
                <a:t>Body</a:t>
              </a:r>
            </a:p>
          </p:txBody>
        </p:sp>
        <p:pic>
          <p:nvPicPr>
            <p:cNvPr id="34" name="Picture 33">
              <a:extLst>
                <a:ext uri="{FF2B5EF4-FFF2-40B4-BE49-F238E27FC236}">
                  <a16:creationId xmlns:a16="http://schemas.microsoft.com/office/drawing/2014/main" id="{A6B8B52B-5E26-FB43-B055-428B0E295FC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080417" y="1594738"/>
              <a:ext cx="581152" cy="474980"/>
            </a:xfrm>
            <a:prstGeom prst="rect">
              <a:avLst/>
            </a:prstGeom>
          </p:spPr>
        </p:pic>
        <p:pic>
          <p:nvPicPr>
            <p:cNvPr id="46" name="Picture 45">
              <a:extLst>
                <a:ext uri="{FF2B5EF4-FFF2-40B4-BE49-F238E27FC236}">
                  <a16:creationId xmlns:a16="http://schemas.microsoft.com/office/drawing/2014/main" id="{AD10407B-7331-F04A-AB38-7833F3A2E8F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09346" y="2728999"/>
              <a:ext cx="581152" cy="474980"/>
            </a:xfrm>
            <a:prstGeom prst="rect">
              <a:avLst/>
            </a:prstGeom>
          </p:spPr>
        </p:pic>
        <p:pic>
          <p:nvPicPr>
            <p:cNvPr id="48" name="Picture 47">
              <a:extLst>
                <a:ext uri="{FF2B5EF4-FFF2-40B4-BE49-F238E27FC236}">
                  <a16:creationId xmlns:a16="http://schemas.microsoft.com/office/drawing/2014/main" id="{9199FADE-7DD2-1649-B882-615865F7546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63049" y="2728999"/>
              <a:ext cx="581152" cy="474980"/>
            </a:xfrm>
            <a:prstGeom prst="rect">
              <a:avLst/>
            </a:prstGeom>
          </p:spPr>
        </p:pic>
        <p:pic>
          <p:nvPicPr>
            <p:cNvPr id="49" name="Picture 48">
              <a:extLst>
                <a:ext uri="{FF2B5EF4-FFF2-40B4-BE49-F238E27FC236}">
                  <a16:creationId xmlns:a16="http://schemas.microsoft.com/office/drawing/2014/main" id="{27F9F192-F651-4549-A1A7-F6BA4698155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09346" y="3596545"/>
              <a:ext cx="581152" cy="474980"/>
            </a:xfrm>
            <a:prstGeom prst="rect">
              <a:avLst/>
            </a:prstGeom>
          </p:spPr>
        </p:pic>
        <p:sp>
          <p:nvSpPr>
            <p:cNvPr id="57" name="TextBox 56">
              <a:extLst>
                <a:ext uri="{FF2B5EF4-FFF2-40B4-BE49-F238E27FC236}">
                  <a16:creationId xmlns:a16="http://schemas.microsoft.com/office/drawing/2014/main" id="{EA077E62-0EF3-E349-8653-7789591CEA7B}"/>
                </a:ext>
              </a:extLst>
            </p:cNvPr>
            <p:cNvSpPr txBox="1"/>
            <p:nvPr/>
          </p:nvSpPr>
          <p:spPr>
            <a:xfrm>
              <a:off x="6154541" y="2319604"/>
              <a:ext cx="1123394" cy="433645"/>
            </a:xfrm>
            <a:prstGeom prst="rect">
              <a:avLst/>
            </a:prstGeom>
            <a:noFill/>
          </p:spPr>
          <p:txBody>
            <a:bodyPr wrap="square" rtlCol="0">
              <a:spAutoFit/>
            </a:bodyPr>
            <a:lstStyle/>
            <a:p>
              <a:pPr algn="ctr">
                <a:lnSpc>
                  <a:spcPts val="1300"/>
                </a:lnSpc>
              </a:pPr>
              <a:r>
                <a:rPr lang="en-US" sz="1400" i="1" dirty="0">
                  <a:latin typeface="Helvetica Light" panose="020B0403020202020204" pitchFamily="34" charset="0"/>
                  <a:cs typeface="Arial" panose="020B0604020202020204" pitchFamily="34" charset="0"/>
                </a:rPr>
                <a:t>Outer boundaries</a:t>
              </a:r>
            </a:p>
          </p:txBody>
        </p:sp>
        <p:sp>
          <p:nvSpPr>
            <p:cNvPr id="58" name="TextBox 57">
              <a:extLst>
                <a:ext uri="{FF2B5EF4-FFF2-40B4-BE49-F238E27FC236}">
                  <a16:creationId xmlns:a16="http://schemas.microsoft.com/office/drawing/2014/main" id="{B16C52F0-F5BC-5343-B47C-6BAE33AC6D34}"/>
                </a:ext>
              </a:extLst>
            </p:cNvPr>
            <p:cNvSpPr txBox="1"/>
            <p:nvPr/>
          </p:nvSpPr>
          <p:spPr>
            <a:xfrm>
              <a:off x="7437861" y="2327703"/>
              <a:ext cx="1231528" cy="259045"/>
            </a:xfrm>
            <a:prstGeom prst="rect">
              <a:avLst/>
            </a:prstGeom>
            <a:noFill/>
          </p:spPr>
          <p:txBody>
            <a:bodyPr wrap="square" rtlCol="0">
              <a:spAutoFit/>
            </a:bodyPr>
            <a:lstStyle/>
            <a:p>
              <a:pPr algn="ctr">
                <a:lnSpc>
                  <a:spcPts val="1300"/>
                </a:lnSpc>
              </a:pPr>
              <a:r>
                <a:rPr lang="en-US" sz="1400" i="1" dirty="0">
                  <a:latin typeface="Helvetica Light" panose="020B0403020202020204" pitchFamily="34" charset="0"/>
                  <a:cs typeface="Arial" panose="020B0604020202020204" pitchFamily="34" charset="0"/>
                </a:rPr>
                <a:t>Inner boundaries</a:t>
              </a:r>
            </a:p>
          </p:txBody>
        </p:sp>
        <p:pic>
          <p:nvPicPr>
            <p:cNvPr id="60" name="Picture 59">
              <a:extLst>
                <a:ext uri="{FF2B5EF4-FFF2-40B4-BE49-F238E27FC236}">
                  <a16:creationId xmlns:a16="http://schemas.microsoft.com/office/drawing/2014/main" id="{94BF31FD-1C3A-DC47-A60B-851B738D1D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18521" y="4481136"/>
              <a:ext cx="581152" cy="474980"/>
            </a:xfrm>
            <a:prstGeom prst="rect">
              <a:avLst/>
            </a:prstGeom>
          </p:spPr>
        </p:pic>
        <p:cxnSp>
          <p:nvCxnSpPr>
            <p:cNvPr id="16" name="Straight Arrow Connector 15">
              <a:extLst>
                <a:ext uri="{FF2B5EF4-FFF2-40B4-BE49-F238E27FC236}">
                  <a16:creationId xmlns:a16="http://schemas.microsoft.com/office/drawing/2014/main" id="{6E8444AF-7773-B84A-8E02-A294762F9C69}"/>
                </a:ext>
              </a:extLst>
            </p:cNvPr>
            <p:cNvCxnSpPr>
              <a:cxnSpLocks/>
            </p:cNvCxnSpPr>
            <p:nvPr/>
          </p:nvCxnSpPr>
          <p:spPr>
            <a:xfrm flipH="1">
              <a:off x="6703830" y="1838658"/>
              <a:ext cx="432146" cy="467531"/>
            </a:xfrm>
            <a:prstGeom prst="straightConnector1">
              <a:avLst/>
            </a:prstGeom>
            <a:ln w="381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9043EB49-AF7A-054A-8DD9-8BFFEA64CA8C}"/>
                </a:ext>
              </a:extLst>
            </p:cNvPr>
            <p:cNvCxnSpPr>
              <a:cxnSpLocks/>
            </p:cNvCxnSpPr>
            <p:nvPr/>
          </p:nvCxnSpPr>
          <p:spPr>
            <a:xfrm>
              <a:off x="7626259" y="1838657"/>
              <a:ext cx="429768" cy="466344"/>
            </a:xfrm>
            <a:prstGeom prst="straightConnector1">
              <a:avLst/>
            </a:prstGeom>
            <a:ln w="381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10CDE2E7-BE61-7541-A2AF-17508E78BA2E}"/>
                </a:ext>
              </a:extLst>
            </p:cNvPr>
            <p:cNvCxnSpPr>
              <a:cxnSpLocks/>
            </p:cNvCxnSpPr>
            <p:nvPr/>
          </p:nvCxnSpPr>
          <p:spPr>
            <a:xfrm flipH="1">
              <a:off x="6706485" y="3197283"/>
              <a:ext cx="1" cy="352046"/>
            </a:xfrm>
            <a:prstGeom prst="straightConnector1">
              <a:avLst/>
            </a:prstGeom>
            <a:ln w="381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2" name="Straight Arrow Connector 81">
              <a:extLst>
                <a:ext uri="{FF2B5EF4-FFF2-40B4-BE49-F238E27FC236}">
                  <a16:creationId xmlns:a16="http://schemas.microsoft.com/office/drawing/2014/main" id="{950886FB-A74D-D740-BD9B-E32F0AE4C3EE}"/>
                </a:ext>
              </a:extLst>
            </p:cNvPr>
            <p:cNvCxnSpPr>
              <a:cxnSpLocks/>
            </p:cNvCxnSpPr>
            <p:nvPr/>
          </p:nvCxnSpPr>
          <p:spPr>
            <a:xfrm flipH="1">
              <a:off x="8060188" y="3197283"/>
              <a:ext cx="1" cy="352046"/>
            </a:xfrm>
            <a:prstGeom prst="straightConnector1">
              <a:avLst/>
            </a:prstGeom>
            <a:ln w="381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3" name="Straight Arrow Connector 82">
              <a:extLst>
                <a:ext uri="{FF2B5EF4-FFF2-40B4-BE49-F238E27FC236}">
                  <a16:creationId xmlns:a16="http://schemas.microsoft.com/office/drawing/2014/main" id="{F112728F-72A0-3F41-BA09-6F9F5EA7FF3C}"/>
                </a:ext>
              </a:extLst>
            </p:cNvPr>
            <p:cNvCxnSpPr>
              <a:cxnSpLocks/>
            </p:cNvCxnSpPr>
            <p:nvPr/>
          </p:nvCxnSpPr>
          <p:spPr>
            <a:xfrm flipH="1">
              <a:off x="6699922" y="4084184"/>
              <a:ext cx="1" cy="352046"/>
            </a:xfrm>
            <a:prstGeom prst="straightConnector1">
              <a:avLst/>
            </a:prstGeom>
            <a:ln w="381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id="{1C872CB7-74B9-6C44-A1A9-293856385E6D}"/>
                </a:ext>
              </a:extLst>
            </p:cNvPr>
            <p:cNvCxnSpPr>
              <a:cxnSpLocks/>
            </p:cNvCxnSpPr>
            <p:nvPr/>
          </p:nvCxnSpPr>
          <p:spPr>
            <a:xfrm>
              <a:off x="6716238" y="5006501"/>
              <a:ext cx="648759" cy="504083"/>
            </a:xfrm>
            <a:prstGeom prst="straightConnector1">
              <a:avLst/>
            </a:prstGeom>
            <a:ln w="381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87" name="Picture 86">
              <a:extLst>
                <a:ext uri="{FF2B5EF4-FFF2-40B4-BE49-F238E27FC236}">
                  <a16:creationId xmlns:a16="http://schemas.microsoft.com/office/drawing/2014/main" id="{C1138C35-BF7D-E74C-8098-E11F142E9B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63049" y="3596545"/>
              <a:ext cx="581152" cy="474980"/>
            </a:xfrm>
            <a:prstGeom prst="rect">
              <a:avLst/>
            </a:prstGeom>
          </p:spPr>
        </p:pic>
        <p:cxnSp>
          <p:nvCxnSpPr>
            <p:cNvPr id="88" name="Straight Arrow Connector 87">
              <a:extLst>
                <a:ext uri="{FF2B5EF4-FFF2-40B4-BE49-F238E27FC236}">
                  <a16:creationId xmlns:a16="http://schemas.microsoft.com/office/drawing/2014/main" id="{65B3FC5D-2E17-8F48-A6E3-B30B8EE35C4F}"/>
                </a:ext>
              </a:extLst>
            </p:cNvPr>
            <p:cNvCxnSpPr>
              <a:cxnSpLocks/>
            </p:cNvCxnSpPr>
            <p:nvPr/>
          </p:nvCxnSpPr>
          <p:spPr>
            <a:xfrm flipH="1">
              <a:off x="8053625" y="4084184"/>
              <a:ext cx="1" cy="352046"/>
            </a:xfrm>
            <a:prstGeom prst="straightConnector1">
              <a:avLst/>
            </a:prstGeom>
            <a:ln w="381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3490CC00-6757-104C-9D87-3B46DA9401F4}"/>
                </a:ext>
              </a:extLst>
            </p:cNvPr>
            <p:cNvCxnSpPr>
              <a:cxnSpLocks/>
            </p:cNvCxnSpPr>
            <p:nvPr/>
          </p:nvCxnSpPr>
          <p:spPr>
            <a:xfrm flipH="1">
              <a:off x="7382370" y="5006501"/>
              <a:ext cx="649224" cy="502920"/>
            </a:xfrm>
            <a:prstGeom prst="straightConnector1">
              <a:avLst/>
            </a:prstGeom>
            <a:ln w="381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61" name="Picture 60">
              <a:extLst>
                <a:ext uri="{FF2B5EF4-FFF2-40B4-BE49-F238E27FC236}">
                  <a16:creationId xmlns:a16="http://schemas.microsoft.com/office/drawing/2014/main" id="{263F36D3-DC5B-8E4B-AAD3-FA532A59451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69612" y="4484305"/>
              <a:ext cx="581152" cy="474980"/>
            </a:xfrm>
            <a:prstGeom prst="rect">
              <a:avLst/>
            </a:prstGeom>
          </p:spPr>
        </p:pic>
      </p:grpSp>
      <p:sp>
        <p:nvSpPr>
          <p:cNvPr id="12" name="Slide Number Placeholder 11"/>
          <p:cNvSpPr>
            <a:spLocks noGrp="1"/>
          </p:cNvSpPr>
          <p:nvPr>
            <p:ph type="sldNum" sz="quarter" idx="12"/>
          </p:nvPr>
        </p:nvSpPr>
        <p:spPr/>
        <p:txBody>
          <a:bodyPr/>
          <a:lstStyle/>
          <a:p>
            <a:fld id="{0B1E0629-9224-461D-9E4B-F095F85B5F71}" type="slidenum">
              <a:rPr lang="en-US" smtClean="0"/>
              <a:t>18</a:t>
            </a:fld>
            <a:endParaRPr lang="en-US"/>
          </a:p>
        </p:txBody>
      </p:sp>
      <p:pic>
        <p:nvPicPr>
          <p:cNvPr id="17" name="Picture 16">
            <a:extLst>
              <a:ext uri="{FF2B5EF4-FFF2-40B4-BE49-F238E27FC236}">
                <a16:creationId xmlns:a16="http://schemas.microsoft.com/office/drawing/2014/main" id="{83341ADA-22B1-6860-ACDD-A99D906A48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22737" y="5932921"/>
            <a:ext cx="581152" cy="474980"/>
          </a:xfrm>
          <a:prstGeom prst="rect">
            <a:avLst/>
          </a:prstGeom>
        </p:spPr>
      </p:pic>
    </p:spTree>
    <p:extLst>
      <p:ext uri="{BB962C8B-B14F-4D97-AF65-F5344CB8AC3E}">
        <p14:creationId xmlns:p14="http://schemas.microsoft.com/office/powerpoint/2010/main" val="6241664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EB67C-E2B7-FF45-94B1-D27DD4E40597}"/>
              </a:ext>
            </a:extLst>
          </p:cNvPr>
          <p:cNvSpPr>
            <a:spLocks noGrp="1"/>
          </p:cNvSpPr>
          <p:nvPr>
            <p:ph type="title"/>
          </p:nvPr>
        </p:nvSpPr>
        <p:spPr/>
        <p:txBody>
          <a:bodyPr/>
          <a:lstStyle/>
          <a:p>
            <a:r>
              <a:rPr lang="en-US" dirty="0"/>
              <a:t>Step 1: Collect labeled histology </a:t>
            </a:r>
          </a:p>
        </p:txBody>
      </p:sp>
      <p:grpSp>
        <p:nvGrpSpPr>
          <p:cNvPr id="22" name="Group 21">
            <a:extLst>
              <a:ext uri="{FF2B5EF4-FFF2-40B4-BE49-F238E27FC236}">
                <a16:creationId xmlns:a16="http://schemas.microsoft.com/office/drawing/2014/main" id="{F5DE420C-762E-BD4E-BAF9-860B8742C13D}"/>
              </a:ext>
            </a:extLst>
          </p:cNvPr>
          <p:cNvGrpSpPr/>
          <p:nvPr/>
        </p:nvGrpSpPr>
        <p:grpSpPr>
          <a:xfrm>
            <a:off x="8905095" y="2255765"/>
            <a:ext cx="2904247" cy="2938848"/>
            <a:chOff x="9313840" y="3492531"/>
            <a:chExt cx="2294582" cy="2344097"/>
          </a:xfrm>
        </p:grpSpPr>
        <p:pic>
          <p:nvPicPr>
            <p:cNvPr id="12" name="Picture 11">
              <a:extLst>
                <a:ext uri="{FF2B5EF4-FFF2-40B4-BE49-F238E27FC236}">
                  <a16:creationId xmlns:a16="http://schemas.microsoft.com/office/drawing/2014/main" id="{5CCD4858-1039-DE43-996D-A8EAD83AB710}"/>
                </a:ext>
              </a:extLst>
            </p:cNvPr>
            <p:cNvPicPr>
              <a:picLocks noChangeAspect="1"/>
            </p:cNvPicPr>
            <p:nvPr/>
          </p:nvPicPr>
          <p:blipFill>
            <a:blip r:embed="rId3"/>
            <a:stretch>
              <a:fillRect/>
            </a:stretch>
          </p:blipFill>
          <p:spPr>
            <a:xfrm>
              <a:off x="9313840" y="3492531"/>
              <a:ext cx="1101399" cy="1193182"/>
            </a:xfrm>
            <a:prstGeom prst="rect">
              <a:avLst/>
            </a:prstGeom>
          </p:spPr>
        </p:pic>
        <p:pic>
          <p:nvPicPr>
            <p:cNvPr id="14" name="Picture 13">
              <a:extLst>
                <a:ext uri="{FF2B5EF4-FFF2-40B4-BE49-F238E27FC236}">
                  <a16:creationId xmlns:a16="http://schemas.microsoft.com/office/drawing/2014/main" id="{61C60A45-E821-2944-9127-60ABB009B22F}"/>
                </a:ext>
              </a:extLst>
            </p:cNvPr>
            <p:cNvPicPr>
              <a:picLocks noChangeAspect="1"/>
            </p:cNvPicPr>
            <p:nvPr/>
          </p:nvPicPr>
          <p:blipFill>
            <a:blip r:embed="rId4"/>
            <a:stretch>
              <a:fillRect/>
            </a:stretch>
          </p:blipFill>
          <p:spPr>
            <a:xfrm>
              <a:off x="10415240" y="3492532"/>
              <a:ext cx="1193182" cy="1193182"/>
            </a:xfrm>
            <a:prstGeom prst="rect">
              <a:avLst/>
            </a:prstGeom>
          </p:spPr>
        </p:pic>
        <p:pic>
          <p:nvPicPr>
            <p:cNvPr id="18" name="Picture 17">
              <a:extLst>
                <a:ext uri="{FF2B5EF4-FFF2-40B4-BE49-F238E27FC236}">
                  <a16:creationId xmlns:a16="http://schemas.microsoft.com/office/drawing/2014/main" id="{A1E560E4-A857-A044-8D2C-DF446ADC3DCB}"/>
                </a:ext>
              </a:extLst>
            </p:cNvPr>
            <p:cNvPicPr>
              <a:picLocks noChangeAspect="1"/>
            </p:cNvPicPr>
            <p:nvPr/>
          </p:nvPicPr>
          <p:blipFill>
            <a:blip r:embed="rId5"/>
            <a:stretch>
              <a:fillRect/>
            </a:stretch>
          </p:blipFill>
          <p:spPr>
            <a:xfrm>
              <a:off x="9313840" y="4685713"/>
              <a:ext cx="1101399" cy="1149990"/>
            </a:xfrm>
            <a:prstGeom prst="rect">
              <a:avLst/>
            </a:prstGeom>
          </p:spPr>
        </p:pic>
        <p:pic>
          <p:nvPicPr>
            <p:cNvPr id="20" name="Picture 19">
              <a:extLst>
                <a:ext uri="{FF2B5EF4-FFF2-40B4-BE49-F238E27FC236}">
                  <a16:creationId xmlns:a16="http://schemas.microsoft.com/office/drawing/2014/main" id="{71DDDDE1-1FBA-1744-A590-9482316208E0}"/>
                </a:ext>
              </a:extLst>
            </p:cNvPr>
            <p:cNvPicPr>
              <a:picLocks noChangeAspect="1"/>
            </p:cNvPicPr>
            <p:nvPr/>
          </p:nvPicPr>
          <p:blipFill>
            <a:blip r:embed="rId6"/>
            <a:stretch>
              <a:fillRect/>
            </a:stretch>
          </p:blipFill>
          <p:spPr>
            <a:xfrm>
              <a:off x="10415239" y="4683068"/>
              <a:ext cx="1151582" cy="1153560"/>
            </a:xfrm>
            <a:prstGeom prst="rect">
              <a:avLst/>
            </a:prstGeom>
          </p:spPr>
        </p:pic>
      </p:grpSp>
      <p:sp>
        <p:nvSpPr>
          <p:cNvPr id="3" name="TextBox 2">
            <a:extLst>
              <a:ext uri="{FF2B5EF4-FFF2-40B4-BE49-F238E27FC236}">
                <a16:creationId xmlns:a16="http://schemas.microsoft.com/office/drawing/2014/main" id="{F4822A9F-20E1-3444-BE45-109736557A10}"/>
              </a:ext>
            </a:extLst>
          </p:cNvPr>
          <p:cNvSpPr txBox="1"/>
          <p:nvPr/>
        </p:nvSpPr>
        <p:spPr>
          <a:xfrm>
            <a:off x="9037249" y="1868647"/>
            <a:ext cx="1056700" cy="369332"/>
          </a:xfrm>
          <a:prstGeom prst="rect">
            <a:avLst/>
          </a:prstGeom>
          <a:noFill/>
        </p:spPr>
        <p:txBody>
          <a:bodyPr wrap="none" rtlCol="0">
            <a:spAutoFit/>
          </a:bodyPr>
          <a:lstStyle/>
          <a:p>
            <a:pPr algn="ctr"/>
            <a:r>
              <a:rPr lang="en-US" dirty="0" err="1">
                <a:latin typeface="Helvetica Light" panose="020B0403020202020204" pitchFamily="34" charset="0"/>
              </a:rPr>
              <a:t>Augustinack</a:t>
            </a:r>
            <a:endParaRPr lang="en-US" dirty="0">
              <a:latin typeface="Helvetica Light" panose="020B0403020202020204" pitchFamily="34" charset="0"/>
            </a:endParaRPr>
          </a:p>
        </p:txBody>
      </p:sp>
      <p:sp>
        <p:nvSpPr>
          <p:cNvPr id="10" name="TextBox 9">
            <a:extLst>
              <a:ext uri="{FF2B5EF4-FFF2-40B4-BE49-F238E27FC236}">
                <a16:creationId xmlns:a16="http://schemas.microsoft.com/office/drawing/2014/main" id="{D38D63C3-F6E2-6C49-8AD4-97BDABD2A01A}"/>
              </a:ext>
            </a:extLst>
          </p:cNvPr>
          <p:cNvSpPr txBox="1"/>
          <p:nvPr/>
        </p:nvSpPr>
        <p:spPr>
          <a:xfrm>
            <a:off x="10777684" y="1877540"/>
            <a:ext cx="500457" cy="369332"/>
          </a:xfrm>
          <a:prstGeom prst="rect">
            <a:avLst/>
          </a:prstGeom>
          <a:noFill/>
        </p:spPr>
        <p:txBody>
          <a:bodyPr wrap="none" rtlCol="0">
            <a:spAutoFit/>
          </a:bodyPr>
          <a:lstStyle/>
          <a:p>
            <a:pPr algn="ctr"/>
            <a:r>
              <a:rPr lang="en-US" dirty="0">
                <a:latin typeface="Helvetica Light" panose="020B0403020202020204" pitchFamily="34" charset="0"/>
              </a:rPr>
              <a:t>Ding</a:t>
            </a:r>
          </a:p>
        </p:txBody>
      </p:sp>
      <p:sp>
        <p:nvSpPr>
          <p:cNvPr id="11" name="TextBox 10">
            <a:extLst>
              <a:ext uri="{FF2B5EF4-FFF2-40B4-BE49-F238E27FC236}">
                <a16:creationId xmlns:a16="http://schemas.microsoft.com/office/drawing/2014/main" id="{FDD671A5-3F89-0245-A226-E657353A159C}"/>
              </a:ext>
            </a:extLst>
          </p:cNvPr>
          <p:cNvSpPr txBox="1"/>
          <p:nvPr/>
        </p:nvSpPr>
        <p:spPr>
          <a:xfrm>
            <a:off x="9298539" y="5165096"/>
            <a:ext cx="534121" cy="369332"/>
          </a:xfrm>
          <a:prstGeom prst="rect">
            <a:avLst/>
          </a:prstGeom>
          <a:noFill/>
        </p:spPr>
        <p:txBody>
          <a:bodyPr wrap="none" rtlCol="0">
            <a:spAutoFit/>
          </a:bodyPr>
          <a:lstStyle/>
          <a:p>
            <a:pPr algn="ctr"/>
            <a:r>
              <a:rPr lang="en-US" dirty="0" err="1">
                <a:latin typeface="Helvetica Light" panose="020B0403020202020204" pitchFamily="34" charset="0"/>
              </a:rPr>
              <a:t>Kedo</a:t>
            </a:r>
            <a:endParaRPr lang="en-US" dirty="0">
              <a:latin typeface="Helvetica Light" panose="020B0403020202020204" pitchFamily="34" charset="0"/>
            </a:endParaRPr>
          </a:p>
        </p:txBody>
      </p:sp>
      <p:sp>
        <p:nvSpPr>
          <p:cNvPr id="13" name="TextBox 12">
            <a:extLst>
              <a:ext uri="{FF2B5EF4-FFF2-40B4-BE49-F238E27FC236}">
                <a16:creationId xmlns:a16="http://schemas.microsoft.com/office/drawing/2014/main" id="{AAC962AE-A38F-1349-8522-8F0520782B27}"/>
              </a:ext>
            </a:extLst>
          </p:cNvPr>
          <p:cNvSpPr txBox="1"/>
          <p:nvPr/>
        </p:nvSpPr>
        <p:spPr>
          <a:xfrm>
            <a:off x="10648641" y="5165096"/>
            <a:ext cx="758541" cy="369332"/>
          </a:xfrm>
          <a:prstGeom prst="rect">
            <a:avLst/>
          </a:prstGeom>
          <a:noFill/>
        </p:spPr>
        <p:txBody>
          <a:bodyPr wrap="none" rtlCol="0">
            <a:spAutoFit/>
          </a:bodyPr>
          <a:lstStyle/>
          <a:p>
            <a:pPr algn="ctr"/>
            <a:r>
              <a:rPr lang="en-US" dirty="0" err="1">
                <a:latin typeface="Helvetica Light" panose="020B0403020202020204" pitchFamily="34" charset="0"/>
              </a:rPr>
              <a:t>Insausti</a:t>
            </a:r>
            <a:endParaRPr lang="en-US" dirty="0">
              <a:latin typeface="Helvetica Light" panose="020B0403020202020204" pitchFamily="34" charset="0"/>
            </a:endParaRPr>
          </a:p>
        </p:txBody>
      </p:sp>
      <p:sp>
        <p:nvSpPr>
          <p:cNvPr id="5" name="Slide Number Placeholder 4"/>
          <p:cNvSpPr>
            <a:spLocks noGrp="1"/>
          </p:cNvSpPr>
          <p:nvPr>
            <p:ph type="sldNum" sz="quarter" idx="12"/>
          </p:nvPr>
        </p:nvSpPr>
        <p:spPr/>
        <p:txBody>
          <a:bodyPr/>
          <a:lstStyle/>
          <a:p>
            <a:fld id="{0B1E0629-9224-461D-9E4B-F095F85B5F71}" type="slidenum">
              <a:rPr lang="en-US" smtClean="0"/>
              <a:t>19</a:t>
            </a:fld>
            <a:endParaRPr lang="en-US"/>
          </a:p>
        </p:txBody>
      </p:sp>
      <p:sp>
        <p:nvSpPr>
          <p:cNvPr id="7" name="TextBox 6">
            <a:extLst>
              <a:ext uri="{FF2B5EF4-FFF2-40B4-BE49-F238E27FC236}">
                <a16:creationId xmlns:a16="http://schemas.microsoft.com/office/drawing/2014/main" id="{9D9650BE-B4C7-3AB5-00A1-E49B373C0937}"/>
              </a:ext>
            </a:extLst>
          </p:cNvPr>
          <p:cNvSpPr txBox="1"/>
          <p:nvPr/>
        </p:nvSpPr>
        <p:spPr>
          <a:xfrm>
            <a:off x="-3242" y="1519198"/>
            <a:ext cx="8908336" cy="923330"/>
          </a:xfrm>
          <a:prstGeom prst="rect">
            <a:avLst/>
          </a:prstGeom>
          <a:noFill/>
        </p:spPr>
        <p:txBody>
          <a:bodyPr wrap="square">
            <a:spAutoFit/>
          </a:bodyPr>
          <a:lstStyle/>
          <a:p>
            <a:pPr algn="ctr" defTabSz="1325351">
              <a:defRPr sz="1800"/>
            </a:pPr>
            <a:r>
              <a:rPr lang="en-US" sz="1800" spc="2" dirty="0">
                <a:solidFill>
                  <a:schemeClr val="tx1"/>
                </a:solidFill>
                <a:latin typeface="Arial"/>
                <a:ea typeface="Helvetica"/>
                <a:cs typeface="Arial"/>
                <a:sym typeface="Helvetica"/>
              </a:rPr>
              <a:t>Representing between-person differences in anatomy, anterior-posterior variability, </a:t>
            </a:r>
          </a:p>
          <a:p>
            <a:pPr algn="ctr" defTabSz="1325351">
              <a:defRPr sz="1800"/>
            </a:pPr>
            <a:r>
              <a:rPr lang="en-US" sz="1800" spc="2" dirty="0">
                <a:solidFill>
                  <a:schemeClr val="tx1"/>
                </a:solidFill>
                <a:latin typeface="Arial"/>
                <a:ea typeface="Helvetica"/>
                <a:cs typeface="Arial"/>
                <a:sym typeface="Helvetica"/>
              </a:rPr>
              <a:t>and differences in histology methods</a:t>
            </a:r>
          </a:p>
          <a:p>
            <a:pPr marL="331337" indent="-331337" algn="ctr" defTabSz="1325351">
              <a:buFont typeface="Arial" panose="020B0604020202020204" pitchFamily="34" charset="0"/>
              <a:buChar char="•"/>
              <a:defRPr sz="1800"/>
            </a:pPr>
            <a:endParaRPr lang="en-US" sz="1800" b="1" spc="2" dirty="0">
              <a:solidFill>
                <a:schemeClr val="tx1"/>
              </a:solidFill>
              <a:latin typeface="Arial"/>
              <a:ea typeface="Helvetica"/>
              <a:cs typeface="Arial"/>
              <a:sym typeface="Helvetica"/>
            </a:endParaRPr>
          </a:p>
        </p:txBody>
      </p:sp>
      <p:sp>
        <p:nvSpPr>
          <p:cNvPr id="9" name="TextBox 8">
            <a:extLst>
              <a:ext uri="{FF2B5EF4-FFF2-40B4-BE49-F238E27FC236}">
                <a16:creationId xmlns:a16="http://schemas.microsoft.com/office/drawing/2014/main" id="{4793FAED-9A20-D1EE-BD7D-D75E4482B7B6}"/>
              </a:ext>
            </a:extLst>
          </p:cNvPr>
          <p:cNvSpPr txBox="1"/>
          <p:nvPr/>
        </p:nvSpPr>
        <p:spPr>
          <a:xfrm>
            <a:off x="233464" y="2374600"/>
            <a:ext cx="8618977" cy="1524007"/>
          </a:xfrm>
          <a:prstGeom prst="rect">
            <a:avLst/>
          </a:prstGeom>
          <a:noFill/>
        </p:spPr>
        <p:txBody>
          <a:bodyPr wrap="square">
            <a:spAutoFit/>
          </a:bodyPr>
          <a:lstStyle/>
          <a:p>
            <a:pPr marL="265070" indent="-265070" defTabSz="1325351">
              <a:lnSpc>
                <a:spcPct val="150000"/>
              </a:lnSpc>
              <a:buFont typeface="Arial" panose="020B0604020202020204" pitchFamily="34" charset="0"/>
              <a:buChar char="•"/>
              <a:defRPr sz="1800"/>
            </a:pPr>
            <a:r>
              <a:rPr lang="en-US" sz="1600" dirty="0">
                <a:solidFill>
                  <a:schemeClr val="tx1"/>
                </a:solidFill>
                <a:latin typeface="Arial"/>
                <a:cs typeface="Arial"/>
              </a:rPr>
              <a:t>The histology dataset includes 3 samples (6 slices each) of the hippocampal body</a:t>
            </a:r>
          </a:p>
          <a:p>
            <a:pPr marL="265070" indent="-265070" defTabSz="1325351">
              <a:lnSpc>
                <a:spcPct val="150000"/>
              </a:lnSpc>
              <a:buFont typeface="Arial" panose="020B0604020202020204" pitchFamily="34" charset="0"/>
              <a:buChar char="•"/>
              <a:defRPr sz="1800"/>
            </a:pPr>
            <a:r>
              <a:rPr lang="en-US" sz="1600" dirty="0">
                <a:solidFill>
                  <a:schemeClr val="tx1"/>
                </a:solidFill>
                <a:latin typeface="Arial"/>
                <a:cs typeface="Arial"/>
              </a:rPr>
              <a:t>All samples were segmented by at least three neuroanatomists</a:t>
            </a:r>
          </a:p>
          <a:p>
            <a:pPr marL="265070" indent="-265070" defTabSz="1325351">
              <a:lnSpc>
                <a:spcPct val="150000"/>
              </a:lnSpc>
              <a:buFont typeface="Arial" panose="020B0604020202020204" pitchFamily="34" charset="0"/>
              <a:buChar char="•"/>
              <a:defRPr sz="1800"/>
            </a:pPr>
            <a:r>
              <a:rPr lang="en-US" sz="1600" spc="2" dirty="0">
                <a:solidFill>
                  <a:schemeClr val="tx1"/>
                </a:solidFill>
                <a:latin typeface="Arial"/>
                <a:ea typeface="Helvetica"/>
                <a:cs typeface="Arial"/>
                <a:sym typeface="Helvetica"/>
              </a:rPr>
              <a:t>Additional reference materials from published sources</a:t>
            </a:r>
          </a:p>
          <a:p>
            <a:pPr marL="265070" indent="-265070" defTabSz="1325351">
              <a:lnSpc>
                <a:spcPct val="150000"/>
              </a:lnSpc>
              <a:buFont typeface="Arial" panose="020B0604020202020204" pitchFamily="34" charset="0"/>
              <a:buChar char="•"/>
              <a:defRPr sz="1800"/>
            </a:pPr>
            <a:r>
              <a:rPr lang="en-US" sz="1600" spc="2" dirty="0">
                <a:latin typeface="Arial"/>
                <a:ea typeface="Helvetica"/>
                <a:cs typeface="Arial"/>
                <a:sym typeface="Helvetica"/>
              </a:rPr>
              <a:t>See Supplement for detailed images and comparisons to harmonized protocol</a:t>
            </a:r>
            <a:endParaRPr lang="en-US" sz="1600" spc="2" dirty="0">
              <a:solidFill>
                <a:schemeClr val="tx1"/>
              </a:solidFill>
              <a:latin typeface="Arial"/>
              <a:ea typeface="Helvetica"/>
              <a:cs typeface="Arial"/>
              <a:sym typeface="Helvetica"/>
            </a:endParaRPr>
          </a:p>
        </p:txBody>
      </p:sp>
      <p:pic>
        <p:nvPicPr>
          <p:cNvPr id="17" name="Picture 16">
            <a:extLst>
              <a:ext uri="{FF2B5EF4-FFF2-40B4-BE49-F238E27FC236}">
                <a16:creationId xmlns:a16="http://schemas.microsoft.com/office/drawing/2014/main" id="{80B34A04-4543-AF1D-BF44-15AC93BEFFB4}"/>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944781" y="4076654"/>
            <a:ext cx="2086040" cy="1929589"/>
          </a:xfrm>
          <a:prstGeom prst="rect">
            <a:avLst/>
          </a:prstGeom>
          <a:ln>
            <a:solidFill>
              <a:srgbClr val="002060"/>
            </a:solidFill>
          </a:ln>
          <a:effectLst>
            <a:outerShdw blurRad="50800" dist="38100" dir="10800000" algn="r" rotWithShape="0">
              <a:prstClr val="black">
                <a:alpha val="40000"/>
              </a:prstClr>
            </a:outerShdw>
          </a:effectLst>
        </p:spPr>
      </p:pic>
      <p:pic>
        <p:nvPicPr>
          <p:cNvPr id="19" name="Picture 18">
            <a:extLst>
              <a:ext uri="{FF2B5EF4-FFF2-40B4-BE49-F238E27FC236}">
                <a16:creationId xmlns:a16="http://schemas.microsoft.com/office/drawing/2014/main" id="{BF48AA58-9F83-3486-51B1-3E9756F34823}"/>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5911419" y="4115761"/>
            <a:ext cx="2081342" cy="1939093"/>
          </a:xfrm>
          <a:prstGeom prst="rect">
            <a:avLst/>
          </a:prstGeom>
          <a:ln>
            <a:solidFill>
              <a:srgbClr val="002060"/>
            </a:solidFill>
          </a:ln>
          <a:effectLst>
            <a:outerShdw blurRad="50800" dist="38100" dir="10800000" algn="r" rotWithShape="0">
              <a:prstClr val="black">
                <a:alpha val="40000"/>
              </a:prstClr>
            </a:outerShdw>
          </a:effectLst>
        </p:spPr>
      </p:pic>
      <p:pic>
        <p:nvPicPr>
          <p:cNvPr id="21" name="Picture 20">
            <a:extLst>
              <a:ext uri="{FF2B5EF4-FFF2-40B4-BE49-F238E27FC236}">
                <a16:creationId xmlns:a16="http://schemas.microsoft.com/office/drawing/2014/main" id="{F36DE9AB-0CB2-B9E7-272F-561366CEF94D}"/>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a:stretch/>
        </p:blipFill>
        <p:spPr>
          <a:xfrm>
            <a:off x="3512494" y="4076654"/>
            <a:ext cx="1932452" cy="1939093"/>
          </a:xfrm>
          <a:prstGeom prst="rect">
            <a:avLst/>
          </a:prstGeom>
          <a:ln>
            <a:solidFill>
              <a:srgbClr val="002060"/>
            </a:solidFill>
          </a:ln>
          <a:effectLst>
            <a:outerShdw blurRad="50800" dist="38100" dir="10800000" algn="r" rotWithShape="0">
              <a:prstClr val="black">
                <a:alpha val="40000"/>
              </a:prstClr>
            </a:outerShdw>
          </a:effectLst>
        </p:spPr>
      </p:pic>
      <p:sp>
        <p:nvSpPr>
          <p:cNvPr id="24" name="TextBox 23">
            <a:extLst>
              <a:ext uri="{FF2B5EF4-FFF2-40B4-BE49-F238E27FC236}">
                <a16:creationId xmlns:a16="http://schemas.microsoft.com/office/drawing/2014/main" id="{407D68D4-A99C-F29C-702E-1E9DB21D1A46}"/>
              </a:ext>
            </a:extLst>
          </p:cNvPr>
          <p:cNvSpPr txBox="1"/>
          <p:nvPr/>
        </p:nvSpPr>
        <p:spPr>
          <a:xfrm>
            <a:off x="838199" y="6054854"/>
            <a:ext cx="7469221" cy="612155"/>
          </a:xfrm>
          <a:prstGeom prst="rect">
            <a:avLst/>
          </a:prstGeom>
          <a:noFill/>
        </p:spPr>
        <p:txBody>
          <a:bodyPr wrap="square">
            <a:spAutoFit/>
          </a:bodyPr>
          <a:lstStyle/>
          <a:p>
            <a:pPr>
              <a:lnSpc>
                <a:spcPct val="150000"/>
              </a:lnSpc>
            </a:pPr>
            <a:r>
              <a:rPr lang="en-US" sz="1200" dirty="0">
                <a:solidFill>
                  <a:schemeClr val="tx2">
                    <a:lumMod val="75000"/>
                  </a:schemeClr>
                </a:solidFill>
                <a:latin typeface="Arial"/>
                <a:cs typeface="Arial"/>
              </a:rPr>
              <a:t>Annotated histology sections of hippocampal body (left: silver stain, annotated by Drs. Amunts &amp; Kedo; middle: Nissl stain, annotated by Dr. Augustinack; right: </a:t>
            </a:r>
            <a:r>
              <a:rPr lang="en-US" sz="1200" dirty="0" err="1">
                <a:solidFill>
                  <a:schemeClr val="tx2">
                    <a:lumMod val="75000"/>
                  </a:schemeClr>
                </a:solidFill>
                <a:latin typeface="Arial"/>
                <a:cs typeface="Arial"/>
              </a:rPr>
              <a:t>Kluver</a:t>
            </a:r>
            <a:r>
              <a:rPr lang="en-US" sz="1200" dirty="0">
                <a:solidFill>
                  <a:schemeClr val="tx2">
                    <a:lumMod val="75000"/>
                  </a:schemeClr>
                </a:solidFill>
                <a:latin typeface="Arial"/>
                <a:cs typeface="Arial"/>
              </a:rPr>
              <a:t>-Barrera method, annotated by Dr. Insausti)</a:t>
            </a:r>
          </a:p>
        </p:txBody>
      </p:sp>
    </p:spTree>
    <p:extLst>
      <p:ext uri="{BB962C8B-B14F-4D97-AF65-F5344CB8AC3E}">
        <p14:creationId xmlns:p14="http://schemas.microsoft.com/office/powerpoint/2010/main" val="7929032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379A1860-450B-D24E-BD54-4C9E06E2DCB6}"/>
              </a:ext>
            </a:extLst>
          </p:cNvPr>
          <p:cNvGrpSpPr/>
          <p:nvPr/>
        </p:nvGrpSpPr>
        <p:grpSpPr>
          <a:xfrm>
            <a:off x="705393" y="5258632"/>
            <a:ext cx="11242909" cy="1292662"/>
            <a:chOff x="705394" y="4442409"/>
            <a:chExt cx="11242909" cy="1292662"/>
          </a:xfrm>
        </p:grpSpPr>
        <p:sp>
          <p:nvSpPr>
            <p:cNvPr id="8" name="Rounded Rectangle 7">
              <a:extLst>
                <a:ext uri="{FF2B5EF4-FFF2-40B4-BE49-F238E27FC236}">
                  <a16:creationId xmlns:a16="http://schemas.microsoft.com/office/drawing/2014/main" id="{C7ACA447-463B-E54A-B35A-612A0C6B0FEE}"/>
                </a:ext>
              </a:extLst>
            </p:cNvPr>
            <p:cNvSpPr/>
            <p:nvPr/>
          </p:nvSpPr>
          <p:spPr>
            <a:xfrm>
              <a:off x="705394" y="4929264"/>
              <a:ext cx="2978332" cy="489856"/>
            </a:xfrm>
            <a:prstGeom prst="roundRect">
              <a:avLst/>
            </a:prstGeom>
            <a:solidFill>
              <a:srgbClr val="E5ED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TextBox 4">
              <a:extLst>
                <a:ext uri="{FF2B5EF4-FFF2-40B4-BE49-F238E27FC236}">
                  <a16:creationId xmlns:a16="http://schemas.microsoft.com/office/drawing/2014/main" id="{AD3C49E8-E91A-4C45-9E4E-74F565407D84}"/>
                </a:ext>
              </a:extLst>
            </p:cNvPr>
            <p:cNvSpPr txBox="1"/>
            <p:nvPr/>
          </p:nvSpPr>
          <p:spPr>
            <a:xfrm>
              <a:off x="4510781" y="4442409"/>
              <a:ext cx="7437522" cy="1292662"/>
            </a:xfrm>
            <a:prstGeom prst="rect">
              <a:avLst/>
            </a:prstGeom>
            <a:noFill/>
          </p:spPr>
          <p:txBody>
            <a:bodyPr wrap="square" rtlCol="0">
              <a:spAutoFit/>
            </a:bodyPr>
            <a:lstStyle/>
            <a:p>
              <a:r>
                <a:rPr lang="en-US" sz="2600" dirty="0">
                  <a:latin typeface="Helvetica Light" panose="020B0403020202020204" pitchFamily="34" charset="0"/>
                  <a:cs typeface="Arial"/>
                </a:rPr>
                <a:t>Evaluated two options:</a:t>
              </a:r>
            </a:p>
            <a:p>
              <a:pPr marL="457200" indent="-457200">
                <a:buFont typeface="Arial" panose="020B0604020202020204" pitchFamily="34" charset="0"/>
                <a:buChar char="•"/>
              </a:pPr>
              <a:r>
                <a:rPr lang="en-US" sz="2600" dirty="0">
                  <a:latin typeface="Helvetica Light" panose="020B0403020202020204" pitchFamily="34" charset="0"/>
                  <a:cs typeface="Arial"/>
                </a:rPr>
                <a:t>Geometric (simpler, more reliable, less valid)</a:t>
              </a:r>
            </a:p>
            <a:p>
              <a:pPr marL="457200" indent="-457200">
                <a:buFont typeface="Arial" panose="020B0604020202020204" pitchFamily="34" charset="0"/>
                <a:buChar char="•"/>
              </a:pPr>
              <a:r>
                <a:rPr lang="en-US" sz="2600" dirty="0" err="1">
                  <a:latin typeface="Helvetica Light" panose="020B0403020202020204" pitchFamily="34" charset="0"/>
                  <a:cs typeface="Arial"/>
                </a:rPr>
                <a:t>Endfolial</a:t>
              </a:r>
              <a:r>
                <a:rPr lang="en-US" sz="2600" dirty="0">
                  <a:latin typeface="Helvetica Light" panose="020B0403020202020204" pitchFamily="34" charset="0"/>
                  <a:cs typeface="Arial"/>
                </a:rPr>
                <a:t> (complex, less reliable, more valid)</a:t>
              </a:r>
            </a:p>
          </p:txBody>
        </p:sp>
        <p:sp>
          <p:nvSpPr>
            <p:cNvPr id="9" name="Right Arrow 8">
              <a:extLst>
                <a:ext uri="{FF2B5EF4-FFF2-40B4-BE49-F238E27FC236}">
                  <a16:creationId xmlns:a16="http://schemas.microsoft.com/office/drawing/2014/main" id="{8063E7D7-FB10-EC44-82BC-0C114B08BB32}"/>
                </a:ext>
              </a:extLst>
            </p:cNvPr>
            <p:cNvSpPr/>
            <p:nvPr/>
          </p:nvSpPr>
          <p:spPr>
            <a:xfrm>
              <a:off x="3683726" y="4929264"/>
              <a:ext cx="731520" cy="489856"/>
            </a:xfrm>
            <a:prstGeom prst="rightArrow">
              <a:avLst/>
            </a:prstGeom>
            <a:solidFill>
              <a:srgbClr val="E5ED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2" name="Title 1">
            <a:extLst>
              <a:ext uri="{FF2B5EF4-FFF2-40B4-BE49-F238E27FC236}">
                <a16:creationId xmlns:a16="http://schemas.microsoft.com/office/drawing/2014/main" id="{2B3EB67C-E2B7-FF45-94B1-D27DD4E40597}"/>
              </a:ext>
            </a:extLst>
          </p:cNvPr>
          <p:cNvSpPr>
            <a:spLocks noGrp="1"/>
          </p:cNvSpPr>
          <p:nvPr>
            <p:ph type="title"/>
          </p:nvPr>
        </p:nvSpPr>
        <p:spPr/>
        <p:txBody>
          <a:bodyPr>
            <a:normAutofit/>
          </a:bodyPr>
          <a:lstStyle/>
          <a:p>
            <a:r>
              <a:rPr lang="en-US" dirty="0"/>
              <a:t>Step 2: Develop segmentation protocol</a:t>
            </a:r>
          </a:p>
        </p:txBody>
      </p:sp>
      <p:sp>
        <p:nvSpPr>
          <p:cNvPr id="4" name="Content Placeholder 3">
            <a:extLst>
              <a:ext uri="{FF2B5EF4-FFF2-40B4-BE49-F238E27FC236}">
                <a16:creationId xmlns:a16="http://schemas.microsoft.com/office/drawing/2014/main" id="{C1E4DE09-1D23-DA44-BD9F-357907DCF63A}"/>
              </a:ext>
            </a:extLst>
          </p:cNvPr>
          <p:cNvSpPr>
            <a:spLocks noGrp="1"/>
          </p:cNvSpPr>
          <p:nvPr>
            <p:ph idx="1"/>
          </p:nvPr>
        </p:nvSpPr>
        <p:spPr>
          <a:xfrm>
            <a:off x="330860" y="1548002"/>
            <a:ext cx="11077816" cy="4761996"/>
          </a:xfrm>
        </p:spPr>
        <p:txBody>
          <a:bodyPr>
            <a:normAutofit lnSpcReduction="10000"/>
          </a:bodyPr>
          <a:lstStyle/>
          <a:p>
            <a:r>
              <a:rPr lang="en-US" sz="3000" dirty="0"/>
              <a:t>Guided by this labeled histology, we developed a draft protocol for the inner boundaries of the hippocampal body</a:t>
            </a:r>
          </a:p>
          <a:p>
            <a:endParaRPr lang="en-US" sz="3000" dirty="0"/>
          </a:p>
          <a:p>
            <a:r>
              <a:rPr lang="en-US" sz="3000" dirty="0"/>
              <a:t>Uses MRI image contrast, anatomical landmarks, and geometric heuristics</a:t>
            </a:r>
          </a:p>
          <a:p>
            <a:pPr lvl="1"/>
            <a:endParaRPr lang="en-US" sz="3000" dirty="0"/>
          </a:p>
          <a:p>
            <a:r>
              <a:rPr lang="en-US" sz="3000" dirty="0"/>
              <a:t>Developed subfield boundaries between:</a:t>
            </a:r>
          </a:p>
          <a:p>
            <a:pPr lvl="1"/>
            <a:r>
              <a:rPr lang="en-US" sz="2600" dirty="0"/>
              <a:t>Subiculum-CA1</a:t>
            </a:r>
          </a:p>
          <a:p>
            <a:pPr lvl="1"/>
            <a:r>
              <a:rPr lang="en-US" sz="2600" dirty="0"/>
              <a:t>CA1-CA2</a:t>
            </a:r>
          </a:p>
          <a:p>
            <a:pPr lvl="1"/>
            <a:r>
              <a:rPr lang="en-US" sz="2600" dirty="0"/>
              <a:t>CA2-CA3</a:t>
            </a:r>
          </a:p>
          <a:p>
            <a:pPr lvl="1"/>
            <a:r>
              <a:rPr lang="en-US" sz="2600" dirty="0"/>
              <a:t>CA3-DG</a:t>
            </a:r>
          </a:p>
        </p:txBody>
      </p:sp>
      <p:sp>
        <p:nvSpPr>
          <p:cNvPr id="6" name="Slide Number Placeholder 5"/>
          <p:cNvSpPr>
            <a:spLocks noGrp="1"/>
          </p:cNvSpPr>
          <p:nvPr>
            <p:ph type="sldNum" sz="quarter" idx="12"/>
          </p:nvPr>
        </p:nvSpPr>
        <p:spPr/>
        <p:txBody>
          <a:bodyPr/>
          <a:lstStyle/>
          <a:p>
            <a:fld id="{0B1E0629-9224-461D-9E4B-F095F85B5F71}" type="slidenum">
              <a:rPr lang="en-US" smtClean="0"/>
              <a:t>20</a:t>
            </a:fld>
            <a:endParaRPr lang="en-US"/>
          </a:p>
        </p:txBody>
      </p:sp>
    </p:spTree>
    <p:extLst>
      <p:ext uri="{BB962C8B-B14F-4D97-AF65-F5344CB8AC3E}">
        <p14:creationId xmlns:p14="http://schemas.microsoft.com/office/powerpoint/2010/main" val="264733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5" end="5"/>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6" end="6"/>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7" end="7"/>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EB67C-E2B7-FF45-94B1-D27DD4E40597}"/>
              </a:ext>
            </a:extLst>
          </p:cNvPr>
          <p:cNvSpPr>
            <a:spLocks noGrp="1"/>
          </p:cNvSpPr>
          <p:nvPr>
            <p:ph type="title"/>
          </p:nvPr>
        </p:nvSpPr>
        <p:spPr>
          <a:xfrm>
            <a:off x="0" y="411725"/>
            <a:ext cx="11630810" cy="1008440"/>
          </a:xfrm>
        </p:spPr>
        <p:txBody>
          <a:bodyPr>
            <a:noAutofit/>
          </a:bodyPr>
          <a:lstStyle/>
          <a:p>
            <a:r>
              <a:rPr lang="en-US" dirty="0"/>
              <a:t>Step 3: Initial feasibility check</a:t>
            </a:r>
          </a:p>
        </p:txBody>
      </p:sp>
      <p:sp>
        <p:nvSpPr>
          <p:cNvPr id="10" name="Content Placeholder 4">
            <a:extLst>
              <a:ext uri="{FF2B5EF4-FFF2-40B4-BE49-F238E27FC236}">
                <a16:creationId xmlns:a16="http://schemas.microsoft.com/office/drawing/2014/main" id="{4473F21F-DF92-C74D-B8CD-9171B5310569}"/>
              </a:ext>
            </a:extLst>
          </p:cNvPr>
          <p:cNvSpPr>
            <a:spLocks noGrp="1"/>
          </p:cNvSpPr>
          <p:nvPr>
            <p:ph idx="1"/>
          </p:nvPr>
        </p:nvSpPr>
        <p:spPr>
          <a:xfrm>
            <a:off x="523658" y="1809751"/>
            <a:ext cx="5438991" cy="3931924"/>
          </a:xfrm>
        </p:spPr>
        <p:txBody>
          <a:bodyPr>
            <a:normAutofit/>
          </a:bodyPr>
          <a:lstStyle/>
          <a:p>
            <a:r>
              <a:rPr lang="en-US" dirty="0"/>
              <a:t>Two experienced raters; naïve to protocol prior to training</a:t>
            </a:r>
          </a:p>
          <a:p>
            <a:pPr marL="0" indent="0">
              <a:buNone/>
            </a:pPr>
            <a:endParaRPr lang="en-US" sz="2800" dirty="0"/>
          </a:p>
          <a:p>
            <a:r>
              <a:rPr lang="en-US" sz="2800" dirty="0"/>
              <a:t>Segmented 6 brains (varying age, disease, image quality)</a:t>
            </a:r>
          </a:p>
          <a:p>
            <a:endParaRPr lang="en-US" dirty="0"/>
          </a:p>
          <a:p>
            <a:r>
              <a:rPr lang="en-US" sz="2800" dirty="0"/>
              <a:t>Assessed inter-rater reliability for all subfields</a:t>
            </a:r>
          </a:p>
        </p:txBody>
      </p:sp>
      <p:graphicFrame>
        <p:nvGraphicFramePr>
          <p:cNvPr id="3" name="Table 2">
            <a:extLst>
              <a:ext uri="{FF2B5EF4-FFF2-40B4-BE49-F238E27FC236}">
                <a16:creationId xmlns:a16="http://schemas.microsoft.com/office/drawing/2014/main" id="{713A8D05-B7EF-154B-BA00-898D469367E0}"/>
              </a:ext>
            </a:extLst>
          </p:cNvPr>
          <p:cNvGraphicFramePr>
            <a:graphicFrameLocks noGrp="1"/>
          </p:cNvGraphicFramePr>
          <p:nvPr/>
        </p:nvGraphicFramePr>
        <p:xfrm>
          <a:off x="6548045" y="1863782"/>
          <a:ext cx="5148655" cy="4236728"/>
        </p:xfrm>
        <a:graphic>
          <a:graphicData uri="http://schemas.openxmlformats.org/drawingml/2006/table">
            <a:tbl>
              <a:tblPr firstRow="1" firstCol="1" bandRow="1">
                <a:tableStyleId>{21E4AEA4-8DFA-4A89-87EB-49C32662AFE0}</a:tableStyleId>
              </a:tblPr>
              <a:tblGrid>
                <a:gridCol w="2552602">
                  <a:extLst>
                    <a:ext uri="{9D8B030D-6E8A-4147-A177-3AD203B41FA5}">
                      <a16:colId xmlns:a16="http://schemas.microsoft.com/office/drawing/2014/main" val="2089588119"/>
                    </a:ext>
                  </a:extLst>
                </a:gridCol>
                <a:gridCol w="965366">
                  <a:extLst>
                    <a:ext uri="{9D8B030D-6E8A-4147-A177-3AD203B41FA5}">
                      <a16:colId xmlns:a16="http://schemas.microsoft.com/office/drawing/2014/main" val="3645099347"/>
                    </a:ext>
                  </a:extLst>
                </a:gridCol>
                <a:gridCol w="1630687">
                  <a:extLst>
                    <a:ext uri="{9D8B030D-6E8A-4147-A177-3AD203B41FA5}">
                      <a16:colId xmlns:a16="http://schemas.microsoft.com/office/drawing/2014/main" val="3656976780"/>
                    </a:ext>
                  </a:extLst>
                </a:gridCol>
              </a:tblGrid>
              <a:tr h="566358">
                <a:tc>
                  <a:txBody>
                    <a:bodyPr/>
                    <a:lstStyle/>
                    <a:p>
                      <a:pPr marL="0" marR="0" algn="l">
                        <a:lnSpc>
                          <a:spcPct val="107000"/>
                        </a:lnSpc>
                        <a:spcBef>
                          <a:spcPts val="0"/>
                        </a:spcBef>
                        <a:spcAft>
                          <a:spcPts val="600"/>
                        </a:spcAft>
                      </a:pPr>
                      <a:r>
                        <a:rPr lang="en-US" sz="2200" dirty="0">
                          <a:effectLst/>
                        </a:rPr>
                        <a:t>Subfield (protocol)</a:t>
                      </a:r>
                      <a:endParaRPr lang="en-US" sz="2200" b="0" i="0" dirty="0">
                        <a:effectLst/>
                        <a:latin typeface="Helvetica Light" panose="020B04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600"/>
                        </a:spcAft>
                      </a:pPr>
                      <a:r>
                        <a:rPr lang="en-US" sz="2200">
                          <a:effectLst/>
                        </a:rPr>
                        <a:t>ICC(2)</a:t>
                      </a:r>
                      <a:endParaRPr lang="en-US" sz="2200" b="0" i="0">
                        <a:effectLst/>
                        <a:latin typeface="Helvetica Light" panose="020B04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600"/>
                        </a:spcAft>
                      </a:pPr>
                      <a:r>
                        <a:rPr lang="en-US" sz="2200" dirty="0">
                          <a:effectLst/>
                        </a:rPr>
                        <a:t>Dice</a:t>
                      </a:r>
                      <a:endParaRPr lang="en-US" sz="2200" b="0" i="0" dirty="0">
                        <a:effectLst/>
                        <a:latin typeface="Helvetica Light" panose="020B0403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94884922"/>
                  </a:ext>
                </a:extLst>
              </a:tr>
              <a:tr h="526679">
                <a:tc>
                  <a:txBody>
                    <a:bodyPr/>
                    <a:lstStyle/>
                    <a:p>
                      <a:pPr marL="0" marR="0" algn="l">
                        <a:lnSpc>
                          <a:spcPct val="107000"/>
                        </a:lnSpc>
                        <a:spcBef>
                          <a:spcPts val="0"/>
                        </a:spcBef>
                        <a:spcAft>
                          <a:spcPts val="600"/>
                        </a:spcAft>
                      </a:pPr>
                      <a:r>
                        <a:rPr lang="en-US" sz="2200" dirty="0">
                          <a:effectLst/>
                        </a:rPr>
                        <a:t>Sub</a:t>
                      </a:r>
                      <a:endParaRPr lang="en-US" sz="2200" b="0" i="0" dirty="0">
                        <a:effectLst/>
                        <a:latin typeface="Helvetica Light" panose="020B04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600"/>
                        </a:spcAft>
                      </a:pPr>
                      <a:r>
                        <a:rPr lang="en-US" sz="2200" dirty="0"/>
                        <a:t>0.45</a:t>
                      </a:r>
                      <a:endParaRPr lang="en-US" sz="2200" b="0" i="0" dirty="0">
                        <a:solidFill>
                          <a:schemeClr val="tx1"/>
                        </a:solidFill>
                        <a:effectLst/>
                        <a:latin typeface="Helvetica Light" panose="020B04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600"/>
                        </a:spcAft>
                      </a:pPr>
                      <a:r>
                        <a:rPr lang="en-US" sz="2200" dirty="0"/>
                        <a:t>0.76 </a:t>
                      </a:r>
                      <a:r>
                        <a:rPr lang="en-US" sz="2200" u="sng" dirty="0"/>
                        <a:t>+</a:t>
                      </a:r>
                      <a:r>
                        <a:rPr lang="en-US" sz="2200" dirty="0"/>
                        <a:t> 0.07</a:t>
                      </a:r>
                      <a:endParaRPr lang="en-US" sz="2200" b="0" i="0" dirty="0">
                        <a:effectLst/>
                        <a:latin typeface="Helvetica Light" panose="020B0403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15938667"/>
                  </a:ext>
                </a:extLst>
              </a:tr>
              <a:tr h="526679">
                <a:tc>
                  <a:txBody>
                    <a:bodyPr/>
                    <a:lstStyle/>
                    <a:p>
                      <a:pPr marL="0" marR="0" algn="l">
                        <a:lnSpc>
                          <a:spcPct val="107000"/>
                        </a:lnSpc>
                        <a:spcBef>
                          <a:spcPts val="0"/>
                        </a:spcBef>
                        <a:spcAft>
                          <a:spcPts val="600"/>
                        </a:spcAft>
                      </a:pPr>
                      <a:r>
                        <a:rPr lang="en-US" sz="2200" dirty="0">
                          <a:effectLst/>
                        </a:rPr>
                        <a:t>CA1</a:t>
                      </a:r>
                      <a:endParaRPr lang="en-US" sz="2200" b="0" i="0" dirty="0">
                        <a:effectLst/>
                        <a:latin typeface="Helvetica Light" panose="020B04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600"/>
                        </a:spcAft>
                      </a:pPr>
                      <a:r>
                        <a:rPr lang="en-US" sz="2200" dirty="0">
                          <a:effectLst/>
                        </a:rPr>
                        <a:t>0.94</a:t>
                      </a:r>
                      <a:endParaRPr lang="en-US" sz="2200" b="0" i="0" dirty="0">
                        <a:solidFill>
                          <a:schemeClr val="tx1"/>
                        </a:solidFill>
                        <a:effectLst/>
                        <a:latin typeface="Helvetica Light" panose="020B04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600"/>
                        </a:spcAft>
                      </a:pPr>
                      <a:r>
                        <a:rPr lang="en-US" sz="2200" dirty="0"/>
                        <a:t>0.83 </a:t>
                      </a:r>
                      <a:r>
                        <a:rPr lang="en-US" sz="2200" u="sng" dirty="0"/>
                        <a:t>+</a:t>
                      </a:r>
                      <a:r>
                        <a:rPr lang="en-US" sz="2200" dirty="0"/>
                        <a:t> 0.06</a:t>
                      </a:r>
                      <a:endParaRPr lang="en-US" sz="2200" b="0" i="0" dirty="0">
                        <a:effectLst/>
                        <a:latin typeface="Helvetica Light" panose="020B0403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36688572"/>
                  </a:ext>
                </a:extLst>
              </a:tr>
              <a:tr h="526679">
                <a:tc>
                  <a:txBody>
                    <a:bodyPr/>
                    <a:lstStyle/>
                    <a:p>
                      <a:pPr marL="0" marR="0" algn="l">
                        <a:lnSpc>
                          <a:spcPct val="107000"/>
                        </a:lnSpc>
                        <a:spcBef>
                          <a:spcPts val="0"/>
                        </a:spcBef>
                        <a:spcAft>
                          <a:spcPts val="600"/>
                        </a:spcAft>
                      </a:pPr>
                      <a:r>
                        <a:rPr lang="en-US" sz="2200" dirty="0">
                          <a:effectLst/>
                        </a:rPr>
                        <a:t>CA2</a:t>
                      </a:r>
                      <a:endParaRPr lang="en-US" sz="2200" b="0" i="0" dirty="0">
                        <a:effectLst/>
                        <a:latin typeface="Helvetica Light" panose="020B04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600"/>
                        </a:spcAft>
                      </a:pPr>
                      <a:r>
                        <a:rPr lang="en-US" sz="2200" dirty="0">
                          <a:effectLst/>
                        </a:rPr>
                        <a:t>0.83</a:t>
                      </a:r>
                      <a:endParaRPr lang="en-US" sz="2200" b="0" i="0" dirty="0">
                        <a:solidFill>
                          <a:schemeClr val="tx1"/>
                        </a:solidFill>
                        <a:effectLst/>
                        <a:latin typeface="Helvetica Light" panose="020B04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600"/>
                        </a:spcAft>
                      </a:pPr>
                      <a:r>
                        <a:rPr lang="en-US" sz="2200" dirty="0"/>
                        <a:t>0.61 </a:t>
                      </a:r>
                      <a:r>
                        <a:rPr lang="en-US" sz="2200" u="sng" dirty="0"/>
                        <a:t>+</a:t>
                      </a:r>
                      <a:r>
                        <a:rPr lang="en-US" sz="2200" dirty="0"/>
                        <a:t> 0.10</a:t>
                      </a:r>
                      <a:endParaRPr lang="en-US" sz="2200" b="0" i="0" dirty="0">
                        <a:effectLst/>
                        <a:latin typeface="Helvetica Light" panose="020B0403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36616985"/>
                  </a:ext>
                </a:extLst>
              </a:tr>
              <a:tr h="526679">
                <a:tc>
                  <a:txBody>
                    <a:bodyPr/>
                    <a:lstStyle/>
                    <a:p>
                      <a:pPr marL="0" marR="0" algn="l">
                        <a:lnSpc>
                          <a:spcPct val="107000"/>
                        </a:lnSpc>
                        <a:spcBef>
                          <a:spcPts val="0"/>
                        </a:spcBef>
                        <a:spcAft>
                          <a:spcPts val="600"/>
                        </a:spcAft>
                      </a:pPr>
                      <a:r>
                        <a:rPr lang="en-US" sz="2200" dirty="0">
                          <a:effectLst/>
                        </a:rPr>
                        <a:t>CA3 (geometric)</a:t>
                      </a:r>
                      <a:endParaRPr lang="en-US" sz="2200" b="0" i="0" dirty="0">
                        <a:effectLst/>
                        <a:latin typeface="Helvetica Light" panose="020B04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600"/>
                        </a:spcAft>
                      </a:pPr>
                      <a:r>
                        <a:rPr lang="en-US" sz="2200">
                          <a:effectLst/>
                        </a:rPr>
                        <a:t>0.84</a:t>
                      </a:r>
                      <a:endParaRPr lang="en-US" sz="2200" b="0" i="0">
                        <a:solidFill>
                          <a:schemeClr val="tx1"/>
                        </a:solidFill>
                        <a:effectLst/>
                        <a:latin typeface="Helvetica Light" panose="020B04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600"/>
                        </a:spcAft>
                      </a:pPr>
                      <a:r>
                        <a:rPr lang="en-US" sz="2200" dirty="0">
                          <a:effectLst/>
                        </a:rPr>
                        <a:t>0.69 </a:t>
                      </a:r>
                      <a:r>
                        <a:rPr lang="en-US" sz="2200" u="sng" dirty="0">
                          <a:effectLst/>
                        </a:rPr>
                        <a:t>+</a:t>
                      </a:r>
                      <a:r>
                        <a:rPr lang="en-US" sz="2200" dirty="0">
                          <a:effectLst/>
                        </a:rPr>
                        <a:t> 0.07</a:t>
                      </a:r>
                      <a:endParaRPr lang="en-US" sz="2200" b="0" i="0" dirty="0">
                        <a:effectLst/>
                        <a:latin typeface="Helvetica Light" panose="020B0403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78808895"/>
                  </a:ext>
                </a:extLst>
              </a:tr>
              <a:tr h="526679">
                <a:tc>
                  <a:txBody>
                    <a:bodyPr/>
                    <a:lstStyle/>
                    <a:p>
                      <a:pPr marL="0" marR="0" algn="l">
                        <a:lnSpc>
                          <a:spcPct val="107000"/>
                        </a:lnSpc>
                        <a:spcBef>
                          <a:spcPts val="0"/>
                        </a:spcBef>
                        <a:spcAft>
                          <a:spcPts val="600"/>
                        </a:spcAft>
                      </a:pPr>
                      <a:r>
                        <a:rPr lang="en-US" sz="2200" dirty="0">
                          <a:effectLst/>
                        </a:rPr>
                        <a:t>CA3 (</a:t>
                      </a:r>
                      <a:r>
                        <a:rPr lang="en-US" sz="2200" dirty="0" err="1">
                          <a:effectLst/>
                        </a:rPr>
                        <a:t>endfolial</a:t>
                      </a:r>
                      <a:r>
                        <a:rPr lang="en-US" sz="2200" dirty="0">
                          <a:effectLst/>
                        </a:rPr>
                        <a:t>)</a:t>
                      </a:r>
                      <a:endParaRPr lang="en-US" sz="2200" b="0" i="0" dirty="0">
                        <a:effectLst/>
                        <a:latin typeface="Helvetica Light" panose="020B04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600"/>
                        </a:spcAft>
                      </a:pPr>
                      <a:r>
                        <a:rPr lang="en-US" sz="2200" dirty="0">
                          <a:effectLst/>
                        </a:rPr>
                        <a:t>0.56</a:t>
                      </a:r>
                      <a:endParaRPr lang="en-US" sz="2200" b="0" i="0" dirty="0">
                        <a:solidFill>
                          <a:schemeClr val="tx1"/>
                        </a:solidFill>
                        <a:effectLst/>
                        <a:latin typeface="Helvetica Light" panose="020B04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600"/>
                        </a:spcAft>
                      </a:pPr>
                      <a:r>
                        <a:rPr lang="en-US" sz="2200" dirty="0">
                          <a:effectLst/>
                        </a:rPr>
                        <a:t>0.62 </a:t>
                      </a:r>
                      <a:r>
                        <a:rPr lang="en-US" sz="2200" u="sng" dirty="0">
                          <a:effectLst/>
                        </a:rPr>
                        <a:t>+</a:t>
                      </a:r>
                      <a:r>
                        <a:rPr lang="en-US" sz="2200" dirty="0">
                          <a:effectLst/>
                        </a:rPr>
                        <a:t> 0.08</a:t>
                      </a:r>
                      <a:endParaRPr lang="en-US" sz="2200" b="0" i="0" dirty="0">
                        <a:effectLst/>
                        <a:latin typeface="Helvetica Light" panose="020B0403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74974039"/>
                  </a:ext>
                </a:extLst>
              </a:tr>
              <a:tr h="510296">
                <a:tc>
                  <a:txBody>
                    <a:bodyPr/>
                    <a:lstStyle/>
                    <a:p>
                      <a:pPr marL="0" marR="0" algn="l">
                        <a:lnSpc>
                          <a:spcPct val="107000"/>
                        </a:lnSpc>
                        <a:spcBef>
                          <a:spcPts val="0"/>
                        </a:spcBef>
                        <a:spcAft>
                          <a:spcPts val="600"/>
                        </a:spcAft>
                      </a:pPr>
                      <a:r>
                        <a:rPr lang="en-US" sz="2200" dirty="0">
                          <a:effectLst/>
                        </a:rPr>
                        <a:t>DG (geometric)</a:t>
                      </a:r>
                      <a:endParaRPr lang="en-US" sz="2200" b="0" i="0" dirty="0">
                        <a:effectLst/>
                        <a:latin typeface="Helvetica Light" panose="020B04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600"/>
                        </a:spcAft>
                      </a:pPr>
                      <a:r>
                        <a:rPr lang="en-US" sz="2200" dirty="0">
                          <a:effectLst/>
                        </a:rPr>
                        <a:t>0.99</a:t>
                      </a:r>
                      <a:endParaRPr lang="en-US" sz="2200" b="0" i="0" dirty="0">
                        <a:solidFill>
                          <a:schemeClr val="tx1"/>
                        </a:solidFill>
                        <a:effectLst/>
                        <a:latin typeface="Helvetica Light" panose="020B04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600"/>
                        </a:spcAft>
                      </a:pPr>
                      <a:r>
                        <a:rPr lang="en-US" sz="2200" dirty="0">
                          <a:effectLst/>
                        </a:rPr>
                        <a:t>0.79 </a:t>
                      </a:r>
                      <a:r>
                        <a:rPr lang="en-US" sz="2200" u="sng" dirty="0">
                          <a:effectLst/>
                        </a:rPr>
                        <a:t>+</a:t>
                      </a:r>
                      <a:r>
                        <a:rPr lang="en-US" sz="2200" dirty="0">
                          <a:effectLst/>
                        </a:rPr>
                        <a:t> 0.06</a:t>
                      </a:r>
                      <a:endParaRPr lang="en-US" sz="2200" b="0" i="0" dirty="0">
                        <a:effectLst/>
                        <a:latin typeface="Helvetica Light" panose="020B0403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66550973"/>
                  </a:ext>
                </a:extLst>
              </a:tr>
              <a:tr h="526679">
                <a:tc>
                  <a:txBody>
                    <a:bodyPr/>
                    <a:lstStyle/>
                    <a:p>
                      <a:pPr marL="0" marR="0" algn="l">
                        <a:lnSpc>
                          <a:spcPct val="107000"/>
                        </a:lnSpc>
                        <a:spcBef>
                          <a:spcPts val="0"/>
                        </a:spcBef>
                        <a:spcAft>
                          <a:spcPts val="600"/>
                        </a:spcAft>
                      </a:pPr>
                      <a:r>
                        <a:rPr lang="en-US" sz="2200" dirty="0">
                          <a:effectLst/>
                        </a:rPr>
                        <a:t>DG (</a:t>
                      </a:r>
                      <a:r>
                        <a:rPr lang="en-US" sz="2200" dirty="0" err="1">
                          <a:effectLst/>
                        </a:rPr>
                        <a:t>endfolial</a:t>
                      </a:r>
                      <a:r>
                        <a:rPr lang="en-US" sz="2200" dirty="0">
                          <a:effectLst/>
                        </a:rPr>
                        <a:t>)</a:t>
                      </a:r>
                      <a:endParaRPr lang="en-US" sz="2200" b="0" i="0" dirty="0">
                        <a:effectLst/>
                        <a:latin typeface="Helvetica Light" panose="020B04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600"/>
                        </a:spcAft>
                      </a:pPr>
                      <a:r>
                        <a:rPr lang="en-US" sz="2200" dirty="0">
                          <a:effectLst/>
                        </a:rPr>
                        <a:t>0.97</a:t>
                      </a:r>
                      <a:endParaRPr lang="en-US" sz="2200" b="0" i="0" dirty="0">
                        <a:effectLst/>
                        <a:latin typeface="Helvetica Light" panose="020B04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600"/>
                        </a:spcAft>
                      </a:pPr>
                      <a:r>
                        <a:rPr lang="en-US" sz="2200" dirty="0">
                          <a:effectLst/>
                        </a:rPr>
                        <a:t>0.80 </a:t>
                      </a:r>
                      <a:r>
                        <a:rPr lang="en-US" sz="2200" u="sng" dirty="0">
                          <a:effectLst/>
                        </a:rPr>
                        <a:t>+</a:t>
                      </a:r>
                      <a:r>
                        <a:rPr lang="en-US" sz="2200" dirty="0">
                          <a:effectLst/>
                        </a:rPr>
                        <a:t> 0.04</a:t>
                      </a:r>
                      <a:endParaRPr lang="en-US" sz="2200" b="0" i="0" dirty="0">
                        <a:effectLst/>
                        <a:latin typeface="Helvetica Light" panose="020B0403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43551241"/>
                  </a:ext>
                </a:extLst>
              </a:tr>
            </a:tbl>
          </a:graphicData>
        </a:graphic>
      </p:graphicFrame>
      <p:sp>
        <p:nvSpPr>
          <p:cNvPr id="4" name="Slide Number Placeholder 3"/>
          <p:cNvSpPr>
            <a:spLocks noGrp="1"/>
          </p:cNvSpPr>
          <p:nvPr>
            <p:ph type="sldNum" sz="quarter" idx="12"/>
          </p:nvPr>
        </p:nvSpPr>
        <p:spPr/>
        <p:txBody>
          <a:bodyPr/>
          <a:lstStyle/>
          <a:p>
            <a:fld id="{0B1E0629-9224-461D-9E4B-F095F85B5F71}" type="slidenum">
              <a:rPr lang="en-US" smtClean="0"/>
              <a:t>21</a:t>
            </a:fld>
            <a:endParaRPr lang="en-US"/>
          </a:p>
        </p:txBody>
      </p:sp>
    </p:spTree>
    <p:extLst>
      <p:ext uri="{BB962C8B-B14F-4D97-AF65-F5344CB8AC3E}">
        <p14:creationId xmlns:p14="http://schemas.microsoft.com/office/powerpoint/2010/main" val="5934461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EB67C-E2B7-FF45-94B1-D27DD4E40597}"/>
              </a:ext>
            </a:extLst>
          </p:cNvPr>
          <p:cNvSpPr>
            <a:spLocks noGrp="1"/>
          </p:cNvSpPr>
          <p:nvPr>
            <p:ph type="title"/>
          </p:nvPr>
        </p:nvSpPr>
        <p:spPr>
          <a:xfrm>
            <a:off x="0" y="404462"/>
            <a:ext cx="11630810" cy="1008440"/>
          </a:xfrm>
        </p:spPr>
        <p:txBody>
          <a:bodyPr>
            <a:noAutofit/>
          </a:bodyPr>
          <a:lstStyle/>
          <a:p>
            <a:r>
              <a:rPr lang="en-US" dirty="0"/>
              <a:t>Step 4: Feedback from HSG members</a:t>
            </a:r>
          </a:p>
        </p:txBody>
      </p:sp>
      <p:sp>
        <p:nvSpPr>
          <p:cNvPr id="4" name="Content Placeholder 3">
            <a:extLst>
              <a:ext uri="{FF2B5EF4-FFF2-40B4-BE49-F238E27FC236}">
                <a16:creationId xmlns:a16="http://schemas.microsoft.com/office/drawing/2014/main" id="{C1E4DE09-1D23-DA44-BD9F-357907DCF63A}"/>
              </a:ext>
            </a:extLst>
          </p:cNvPr>
          <p:cNvSpPr>
            <a:spLocks noGrp="1"/>
          </p:cNvSpPr>
          <p:nvPr>
            <p:ph idx="1"/>
          </p:nvPr>
        </p:nvSpPr>
        <p:spPr>
          <a:xfrm>
            <a:off x="561189" y="1631518"/>
            <a:ext cx="11110943" cy="2402304"/>
          </a:xfrm>
        </p:spPr>
        <p:txBody>
          <a:bodyPr>
            <a:noAutofit/>
          </a:bodyPr>
          <a:lstStyle/>
          <a:p>
            <a:r>
              <a:rPr lang="en-US" dirty="0"/>
              <a:t>Questionnaire released in December 2021 that included:</a:t>
            </a:r>
          </a:p>
          <a:p>
            <a:pPr lvl="1"/>
            <a:r>
              <a:rPr lang="en-US" dirty="0"/>
              <a:t>Written descriptions, histology, MRI</a:t>
            </a:r>
          </a:p>
          <a:p>
            <a:pPr lvl="1"/>
            <a:r>
              <a:rPr lang="en-US" dirty="0"/>
              <a:t>Initial feasibility results</a:t>
            </a:r>
          </a:p>
          <a:p>
            <a:pPr lvl="1"/>
            <a:r>
              <a:rPr lang="en-US" dirty="0"/>
              <a:t>Links to supplemental documentation, data sets, and training videos</a:t>
            </a:r>
          </a:p>
        </p:txBody>
      </p:sp>
      <p:sp>
        <p:nvSpPr>
          <p:cNvPr id="8" name="Content Placeholder 3">
            <a:extLst>
              <a:ext uri="{FF2B5EF4-FFF2-40B4-BE49-F238E27FC236}">
                <a16:creationId xmlns:a16="http://schemas.microsoft.com/office/drawing/2014/main" id="{C1E4DE09-1D23-DA44-BD9F-357907DCF63A}"/>
              </a:ext>
            </a:extLst>
          </p:cNvPr>
          <p:cNvSpPr txBox="1">
            <a:spLocks/>
          </p:cNvSpPr>
          <p:nvPr/>
        </p:nvSpPr>
        <p:spPr>
          <a:xfrm>
            <a:off x="561190" y="4033822"/>
            <a:ext cx="11110943" cy="2402304"/>
          </a:xfrm>
          <a:prstGeom prst="rect">
            <a:avLst/>
          </a:prstGeom>
        </p:spPr>
        <p:txBody>
          <a:bodyPr vert="horz" lIns="54864" tIns="91440" rtlCol="0">
            <a:no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a:buClrTx/>
              <a:buFont typeface="Arial" panose="020B0604020202020204" pitchFamily="34" charset="0"/>
              <a:buChar char="•"/>
            </a:pPr>
            <a:r>
              <a:rPr lang="en-US" dirty="0"/>
              <a:t>Questionnaire asked about:</a:t>
            </a:r>
          </a:p>
          <a:p>
            <a:pPr lvl="1">
              <a:buClrTx/>
              <a:buFont typeface="Arial" panose="020B0604020202020204" pitchFamily="34" charset="0"/>
              <a:buChar char="•"/>
            </a:pPr>
            <a:r>
              <a:rPr lang="en-US" dirty="0"/>
              <a:t>Clarity of each subfield boundary</a:t>
            </a:r>
          </a:p>
          <a:p>
            <a:pPr lvl="1">
              <a:buClrTx/>
              <a:buFont typeface="Arial" panose="020B0604020202020204" pitchFamily="34" charset="0"/>
              <a:buChar char="•"/>
            </a:pPr>
            <a:r>
              <a:rPr lang="en-US" dirty="0"/>
              <a:t>Level of agreement with each boundary</a:t>
            </a:r>
          </a:p>
          <a:p>
            <a:pPr lvl="1">
              <a:buClrTx/>
              <a:buFont typeface="Arial" panose="020B0604020202020204" pitchFamily="34" charset="0"/>
              <a:buChar char="•"/>
            </a:pPr>
            <a:r>
              <a:rPr lang="en-US" dirty="0"/>
              <a:t>Preference for CA3-DG geometric or </a:t>
            </a:r>
            <a:r>
              <a:rPr lang="en-US" dirty="0" err="1"/>
              <a:t>endfolial</a:t>
            </a:r>
            <a:r>
              <a:rPr lang="en-US" dirty="0"/>
              <a:t> rule</a:t>
            </a:r>
          </a:p>
          <a:p>
            <a:pPr lvl="1">
              <a:buClrTx/>
              <a:buFont typeface="Arial" panose="020B0604020202020204" pitchFamily="34" charset="0"/>
              <a:buChar char="•"/>
            </a:pPr>
            <a:r>
              <a:rPr lang="en-US" dirty="0"/>
              <a:t>Suggested revisions to each boundary</a:t>
            </a:r>
          </a:p>
        </p:txBody>
      </p:sp>
      <p:sp>
        <p:nvSpPr>
          <p:cNvPr id="5" name="Slide Number Placeholder 4">
            <a:extLst>
              <a:ext uri="{FF2B5EF4-FFF2-40B4-BE49-F238E27FC236}">
                <a16:creationId xmlns:a16="http://schemas.microsoft.com/office/drawing/2014/main" id="{73EEFB96-F4BD-E90F-C89F-F6C5E1334DF2}"/>
              </a:ext>
            </a:extLst>
          </p:cNvPr>
          <p:cNvSpPr>
            <a:spLocks noGrp="1"/>
          </p:cNvSpPr>
          <p:nvPr>
            <p:ph type="sldNum" sz="quarter" idx="12"/>
          </p:nvPr>
        </p:nvSpPr>
        <p:spPr/>
        <p:txBody>
          <a:bodyPr/>
          <a:lstStyle/>
          <a:p>
            <a:fld id="{B7027CDE-4DE7-4D6A-A839-C8758EABC6EE}" type="slidenum">
              <a:rPr lang="en-US" smtClean="0"/>
              <a:t>22</a:t>
            </a:fld>
            <a:endParaRPr lang="en-US"/>
          </a:p>
        </p:txBody>
      </p:sp>
    </p:spTree>
    <p:extLst>
      <p:ext uri="{BB962C8B-B14F-4D97-AF65-F5344CB8AC3E}">
        <p14:creationId xmlns:p14="http://schemas.microsoft.com/office/powerpoint/2010/main" val="176191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EB67C-E2B7-FF45-94B1-D27DD4E40597}"/>
              </a:ext>
            </a:extLst>
          </p:cNvPr>
          <p:cNvSpPr>
            <a:spLocks noGrp="1"/>
          </p:cNvSpPr>
          <p:nvPr>
            <p:ph type="title"/>
          </p:nvPr>
        </p:nvSpPr>
        <p:spPr>
          <a:xfrm>
            <a:off x="0" y="381184"/>
            <a:ext cx="11630810" cy="1008440"/>
          </a:xfrm>
        </p:spPr>
        <p:txBody>
          <a:bodyPr>
            <a:noAutofit/>
          </a:bodyPr>
          <a:lstStyle/>
          <a:p>
            <a:r>
              <a:rPr lang="en-US" dirty="0"/>
              <a:t>Step 4: Delphi Procedure for Consensus</a:t>
            </a:r>
          </a:p>
        </p:txBody>
      </p:sp>
      <p:sp>
        <p:nvSpPr>
          <p:cNvPr id="5" name="Content Placeholder 4">
            <a:extLst>
              <a:ext uri="{FF2B5EF4-FFF2-40B4-BE49-F238E27FC236}">
                <a16:creationId xmlns:a16="http://schemas.microsoft.com/office/drawing/2014/main" id="{807E67BD-B439-8B44-9E29-4897E3D784F0}"/>
              </a:ext>
            </a:extLst>
          </p:cNvPr>
          <p:cNvSpPr>
            <a:spLocks noGrp="1"/>
          </p:cNvSpPr>
          <p:nvPr>
            <p:ph idx="1"/>
          </p:nvPr>
        </p:nvSpPr>
        <p:spPr>
          <a:xfrm>
            <a:off x="152401" y="1680507"/>
            <a:ext cx="3232826" cy="5040967"/>
          </a:xfrm>
        </p:spPr>
        <p:txBody>
          <a:bodyPr>
            <a:normAutofit lnSpcReduction="10000"/>
          </a:bodyPr>
          <a:lstStyle/>
          <a:p>
            <a:pPr marL="0" indent="0">
              <a:buNone/>
            </a:pPr>
            <a:r>
              <a:rPr lang="en-US" dirty="0"/>
              <a:t>Body Outer Boundaries</a:t>
            </a:r>
          </a:p>
          <a:p>
            <a:pPr marL="265070" indent="-265070" defTabSz="1325351">
              <a:lnSpc>
                <a:spcPct val="150000"/>
              </a:lnSpc>
              <a:defRPr sz="1800"/>
            </a:pPr>
            <a:r>
              <a:rPr lang="en-CA" dirty="0">
                <a:latin typeface="Arial" panose="020B0604020202020204" pitchFamily="34" charset="0"/>
                <a:cs typeface="Arial" panose="020B0604020202020204" pitchFamily="34" charset="0"/>
              </a:rPr>
              <a:t>N = 29 laboratories participated; 72.4% of labs indicated 5+ years of experience with manual subfield segmentation</a:t>
            </a:r>
          </a:p>
          <a:p>
            <a:pPr marL="265070" indent="-265070" defTabSz="1325351">
              <a:lnSpc>
                <a:spcPct val="150000"/>
              </a:lnSpc>
              <a:defRPr sz="1800"/>
            </a:pPr>
            <a:r>
              <a:rPr lang="en-CA" dirty="0">
                <a:latin typeface="Arial" panose="020B0604020202020204" pitchFamily="34" charset="0"/>
                <a:cs typeface="Arial" panose="020B0604020202020204" pitchFamily="34" charset="0"/>
              </a:rPr>
              <a:t>All outer boundary definitions had agreement (&gt;5 on scale 1-9) and we queried opinions of description clarity</a:t>
            </a:r>
            <a:endParaRPr lang="en-US" spc="2" dirty="0">
              <a:latin typeface="Arial" panose="020B0604020202020204" pitchFamily="34" charset="0"/>
              <a:ea typeface="Helvetica"/>
              <a:cs typeface="Arial" panose="020B0604020202020204" pitchFamily="34" charset="0"/>
              <a:sym typeface="Helvetica"/>
            </a:endParaRPr>
          </a:p>
          <a:p>
            <a:endParaRPr lang="en-US" dirty="0"/>
          </a:p>
        </p:txBody>
      </p:sp>
      <p:pic>
        <p:nvPicPr>
          <p:cNvPr id="1026" name="Picture 2" descr="Head sh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69324" y="90300"/>
            <a:ext cx="1683082" cy="1683082"/>
          </a:xfrm>
          <a:prstGeom prst="ellipse">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8197683" y="58018"/>
            <a:ext cx="2141739" cy="646331"/>
          </a:xfrm>
          <a:prstGeom prst="rect">
            <a:avLst/>
          </a:prstGeom>
          <a:noFill/>
        </p:spPr>
        <p:txBody>
          <a:bodyPr wrap="square" lIns="91440" tIns="45720" rIns="91440" bIns="45720" rtlCol="0" anchor="t">
            <a:spAutoFit/>
          </a:bodyPr>
          <a:lstStyle/>
          <a:p>
            <a:pPr algn="ctr"/>
            <a:r>
              <a:rPr lang="en-US" dirty="0"/>
              <a:t>Courtesy of</a:t>
            </a:r>
          </a:p>
          <a:p>
            <a:pPr algn="ctr"/>
            <a:r>
              <a:rPr lang="en-US" dirty="0"/>
              <a:t>Dr. Valerie </a:t>
            </a:r>
            <a:r>
              <a:rPr lang="en-US" dirty="0" err="1"/>
              <a:t>Carr</a:t>
            </a:r>
            <a:endParaRPr lang="en-US" dirty="0"/>
          </a:p>
        </p:txBody>
      </p:sp>
      <p:pic>
        <p:nvPicPr>
          <p:cNvPr id="6" name="Picture 5">
            <a:extLst>
              <a:ext uri="{FF2B5EF4-FFF2-40B4-BE49-F238E27FC236}">
                <a16:creationId xmlns:a16="http://schemas.microsoft.com/office/drawing/2014/main" id="{48534038-19AC-6335-BCD5-57EC2494052E}"/>
              </a:ext>
            </a:extLst>
          </p:cNvPr>
          <p:cNvPicPr>
            <a:picLocks noChangeAspect="1"/>
          </p:cNvPicPr>
          <p:nvPr/>
        </p:nvPicPr>
        <p:blipFill rotWithShape="1">
          <a:blip r:embed="rId4"/>
          <a:srcRect r="20344"/>
          <a:stretch/>
        </p:blipFill>
        <p:spPr>
          <a:xfrm>
            <a:off x="3385227" y="1537928"/>
            <a:ext cx="7675879" cy="5053876"/>
          </a:xfrm>
          <a:prstGeom prst="rect">
            <a:avLst/>
          </a:prstGeom>
          <a:effectLst>
            <a:outerShdw blurRad="50800" dist="38100" dir="10800000" algn="r" rotWithShape="0">
              <a:prstClr val="black">
                <a:alpha val="40000"/>
              </a:prstClr>
            </a:outerShdw>
          </a:effectLst>
        </p:spPr>
      </p:pic>
      <p:sp>
        <p:nvSpPr>
          <p:cNvPr id="7" name="Slide Number Placeholder 6">
            <a:extLst>
              <a:ext uri="{FF2B5EF4-FFF2-40B4-BE49-F238E27FC236}">
                <a16:creationId xmlns:a16="http://schemas.microsoft.com/office/drawing/2014/main" id="{5C46A818-0804-B3BB-4C98-E3B9121CF60F}"/>
              </a:ext>
            </a:extLst>
          </p:cNvPr>
          <p:cNvSpPr>
            <a:spLocks noGrp="1"/>
          </p:cNvSpPr>
          <p:nvPr>
            <p:ph type="sldNum" sz="quarter" idx="12"/>
          </p:nvPr>
        </p:nvSpPr>
        <p:spPr/>
        <p:txBody>
          <a:bodyPr/>
          <a:lstStyle/>
          <a:p>
            <a:fld id="{B7027CDE-4DE7-4D6A-A839-C8758EABC6EE}" type="slidenum">
              <a:rPr lang="en-US" smtClean="0"/>
              <a:t>23</a:t>
            </a:fld>
            <a:endParaRPr lang="en-US"/>
          </a:p>
        </p:txBody>
      </p:sp>
    </p:spTree>
    <p:extLst>
      <p:ext uri="{BB962C8B-B14F-4D97-AF65-F5344CB8AC3E}">
        <p14:creationId xmlns:p14="http://schemas.microsoft.com/office/powerpoint/2010/main" val="24080634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EB67C-E2B7-FF45-94B1-D27DD4E40597}"/>
              </a:ext>
            </a:extLst>
          </p:cNvPr>
          <p:cNvSpPr>
            <a:spLocks noGrp="1"/>
          </p:cNvSpPr>
          <p:nvPr>
            <p:ph type="title"/>
          </p:nvPr>
        </p:nvSpPr>
        <p:spPr>
          <a:xfrm>
            <a:off x="0" y="381184"/>
            <a:ext cx="11630810" cy="1008440"/>
          </a:xfrm>
        </p:spPr>
        <p:txBody>
          <a:bodyPr>
            <a:noAutofit/>
          </a:bodyPr>
          <a:lstStyle/>
          <a:p>
            <a:r>
              <a:rPr lang="en-US" dirty="0"/>
              <a:t>Step 4: Delphi Procedure for Consensus</a:t>
            </a:r>
          </a:p>
        </p:txBody>
      </p:sp>
      <p:sp>
        <p:nvSpPr>
          <p:cNvPr id="5" name="Content Placeholder 4">
            <a:extLst>
              <a:ext uri="{FF2B5EF4-FFF2-40B4-BE49-F238E27FC236}">
                <a16:creationId xmlns:a16="http://schemas.microsoft.com/office/drawing/2014/main" id="{807E67BD-B439-8B44-9E29-4897E3D784F0}"/>
              </a:ext>
            </a:extLst>
          </p:cNvPr>
          <p:cNvSpPr>
            <a:spLocks noGrp="1"/>
          </p:cNvSpPr>
          <p:nvPr>
            <p:ph idx="1"/>
          </p:nvPr>
        </p:nvSpPr>
        <p:spPr>
          <a:xfrm>
            <a:off x="152401" y="1680507"/>
            <a:ext cx="3232826" cy="5040967"/>
          </a:xfrm>
        </p:spPr>
        <p:txBody>
          <a:bodyPr>
            <a:normAutofit/>
          </a:bodyPr>
          <a:lstStyle/>
          <a:p>
            <a:pPr marL="0" indent="0">
              <a:buNone/>
            </a:pPr>
            <a:r>
              <a:rPr lang="en-US" dirty="0"/>
              <a:t>Body Inner Boundaries</a:t>
            </a:r>
          </a:p>
          <a:p>
            <a:pPr marL="265070" indent="-265070" defTabSz="1325351">
              <a:lnSpc>
                <a:spcPct val="150000"/>
              </a:lnSpc>
              <a:buFont typeface="Arial" panose="020B0604020202020204" pitchFamily="34" charset="0"/>
              <a:buChar char="•"/>
              <a:defRPr sz="1800"/>
            </a:pPr>
            <a:r>
              <a:rPr lang="en-CA" sz="1800" dirty="0">
                <a:solidFill>
                  <a:schemeClr val="tx1"/>
                </a:solidFill>
                <a:latin typeface="Arial" panose="020B0604020202020204" pitchFamily="34" charset="0"/>
                <a:cs typeface="Arial" panose="020B0604020202020204" pitchFamily="34" charset="0"/>
              </a:rPr>
              <a:t>N = 26 laboratories participated, all indicating previous experience with manual subfield segmentation</a:t>
            </a:r>
          </a:p>
          <a:p>
            <a:pPr marL="265070" indent="-265070" defTabSz="1325351">
              <a:lnSpc>
                <a:spcPct val="150000"/>
              </a:lnSpc>
              <a:buFont typeface="Arial" panose="020B0604020202020204" pitchFamily="34" charset="0"/>
              <a:buChar char="•"/>
              <a:defRPr sz="1800"/>
            </a:pPr>
            <a:r>
              <a:rPr lang="en-CA" sz="1800" dirty="0">
                <a:solidFill>
                  <a:schemeClr val="tx1"/>
                </a:solidFill>
                <a:latin typeface="Arial" panose="020B0604020202020204" pitchFamily="34" charset="0"/>
                <a:cs typeface="Arial" panose="020B0604020202020204" pitchFamily="34" charset="0"/>
              </a:rPr>
              <a:t>All inner boundary definitions had agreement and we queried opinions of description clarity</a:t>
            </a:r>
            <a:endParaRPr lang="en-US" sz="1800" spc="2" dirty="0">
              <a:solidFill>
                <a:schemeClr val="tx1"/>
              </a:solidFill>
              <a:latin typeface="Arial" panose="020B0604020202020204" pitchFamily="34" charset="0"/>
              <a:ea typeface="Helvetica"/>
              <a:cs typeface="Arial" panose="020B0604020202020204" pitchFamily="34" charset="0"/>
              <a:sym typeface="Helvetica"/>
            </a:endParaRPr>
          </a:p>
        </p:txBody>
      </p:sp>
      <p:pic>
        <p:nvPicPr>
          <p:cNvPr id="1026" name="Picture 2" descr="Head sh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69324" y="90300"/>
            <a:ext cx="1683082" cy="1683082"/>
          </a:xfrm>
          <a:prstGeom prst="ellipse">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8197683" y="58018"/>
            <a:ext cx="2141739" cy="646331"/>
          </a:xfrm>
          <a:prstGeom prst="rect">
            <a:avLst/>
          </a:prstGeom>
          <a:noFill/>
        </p:spPr>
        <p:txBody>
          <a:bodyPr wrap="square" lIns="91440" tIns="45720" rIns="91440" bIns="45720" rtlCol="0" anchor="t">
            <a:spAutoFit/>
          </a:bodyPr>
          <a:lstStyle/>
          <a:p>
            <a:pPr algn="ctr"/>
            <a:r>
              <a:rPr lang="en-US" dirty="0"/>
              <a:t>Courtesy of</a:t>
            </a:r>
          </a:p>
          <a:p>
            <a:pPr algn="ctr"/>
            <a:r>
              <a:rPr lang="en-US" dirty="0"/>
              <a:t>Dr. Valerie </a:t>
            </a:r>
            <a:r>
              <a:rPr lang="en-US" dirty="0" err="1"/>
              <a:t>Carr</a:t>
            </a:r>
            <a:endParaRPr lang="en-US" dirty="0"/>
          </a:p>
        </p:txBody>
      </p:sp>
      <p:sp>
        <p:nvSpPr>
          <p:cNvPr id="4" name="Slide Number Placeholder 3"/>
          <p:cNvSpPr>
            <a:spLocks noGrp="1"/>
          </p:cNvSpPr>
          <p:nvPr>
            <p:ph type="sldNum" sz="quarter" idx="12"/>
          </p:nvPr>
        </p:nvSpPr>
        <p:spPr/>
        <p:txBody>
          <a:bodyPr/>
          <a:lstStyle/>
          <a:p>
            <a:fld id="{0B1E0629-9224-461D-9E4B-F095F85B5F71}" type="slidenum">
              <a:rPr lang="en-US" smtClean="0"/>
              <a:t>24</a:t>
            </a:fld>
            <a:endParaRPr lang="en-US"/>
          </a:p>
        </p:txBody>
      </p:sp>
      <p:pic>
        <p:nvPicPr>
          <p:cNvPr id="7" name="Picture 6">
            <a:extLst>
              <a:ext uri="{FF2B5EF4-FFF2-40B4-BE49-F238E27FC236}">
                <a16:creationId xmlns:a16="http://schemas.microsoft.com/office/drawing/2014/main" id="{2A872288-77D7-50C6-10D6-F04162CBF91E}"/>
              </a:ext>
            </a:extLst>
          </p:cNvPr>
          <p:cNvPicPr>
            <a:picLocks noChangeAspect="1"/>
          </p:cNvPicPr>
          <p:nvPr/>
        </p:nvPicPr>
        <p:blipFill rotWithShape="1">
          <a:blip r:embed="rId4"/>
          <a:srcRect r="22231"/>
          <a:stretch/>
        </p:blipFill>
        <p:spPr>
          <a:xfrm>
            <a:off x="3581401" y="1899729"/>
            <a:ext cx="8419618" cy="4456621"/>
          </a:xfrm>
          <a:prstGeom prst="rect">
            <a:avLst/>
          </a:prstGeom>
          <a:ln>
            <a:solidFill>
              <a:schemeClr val="tx1"/>
            </a:solidFill>
          </a:ln>
          <a:effectLst>
            <a:outerShdw blurRad="50800" dist="38100" dir="10800000" algn="r" rotWithShape="0">
              <a:prstClr val="black">
                <a:alpha val="40000"/>
              </a:prstClr>
            </a:outerShdw>
          </a:effectLst>
        </p:spPr>
      </p:pic>
      <p:sp>
        <p:nvSpPr>
          <p:cNvPr id="9" name="TextBox 8">
            <a:extLst>
              <a:ext uri="{FF2B5EF4-FFF2-40B4-BE49-F238E27FC236}">
                <a16:creationId xmlns:a16="http://schemas.microsoft.com/office/drawing/2014/main" id="{6C28CD77-E4F9-601B-F071-BE6EEBAC3C31}"/>
              </a:ext>
            </a:extLst>
          </p:cNvPr>
          <p:cNvSpPr txBox="1"/>
          <p:nvPr/>
        </p:nvSpPr>
        <p:spPr>
          <a:xfrm>
            <a:off x="3581401" y="6352142"/>
            <a:ext cx="6749861" cy="323165"/>
          </a:xfrm>
          <a:prstGeom prst="rect">
            <a:avLst/>
          </a:prstGeom>
          <a:noFill/>
        </p:spPr>
        <p:txBody>
          <a:bodyPr wrap="none" rtlCol="0">
            <a:spAutoFit/>
          </a:bodyPr>
          <a:lstStyle/>
          <a:p>
            <a:r>
              <a:rPr lang="en-US" sz="1500" dirty="0"/>
              <a:t>CA3-DG Definition Preference: 57.7% Geometric; 23.1% </a:t>
            </a:r>
            <a:r>
              <a:rPr lang="en-US" sz="1500" dirty="0" err="1"/>
              <a:t>Endfolial</a:t>
            </a:r>
            <a:r>
              <a:rPr lang="en-US" sz="1500" dirty="0"/>
              <a:t>; 19.2% No Opinion</a:t>
            </a:r>
          </a:p>
        </p:txBody>
      </p:sp>
    </p:spTree>
    <p:extLst>
      <p:ext uri="{BB962C8B-B14F-4D97-AF65-F5344CB8AC3E}">
        <p14:creationId xmlns:p14="http://schemas.microsoft.com/office/powerpoint/2010/main" val="7565451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1735C-F661-7A97-A421-0BEF10CC8D10}"/>
              </a:ext>
            </a:extLst>
          </p:cNvPr>
          <p:cNvSpPr>
            <a:spLocks noGrp="1"/>
          </p:cNvSpPr>
          <p:nvPr>
            <p:ph type="title"/>
          </p:nvPr>
        </p:nvSpPr>
        <p:spPr/>
        <p:txBody>
          <a:bodyPr/>
          <a:lstStyle/>
          <a:p>
            <a:r>
              <a:rPr lang="en-US" dirty="0"/>
              <a:t>Step 5: Reliability</a:t>
            </a:r>
          </a:p>
        </p:txBody>
      </p:sp>
      <p:sp>
        <p:nvSpPr>
          <p:cNvPr id="3" name="Content Placeholder 2">
            <a:extLst>
              <a:ext uri="{FF2B5EF4-FFF2-40B4-BE49-F238E27FC236}">
                <a16:creationId xmlns:a16="http://schemas.microsoft.com/office/drawing/2014/main" id="{4B4CB191-43B1-8728-DC1B-F23946AABF63}"/>
              </a:ext>
            </a:extLst>
          </p:cNvPr>
          <p:cNvSpPr>
            <a:spLocks noGrp="1"/>
          </p:cNvSpPr>
          <p:nvPr>
            <p:ph idx="1"/>
          </p:nvPr>
        </p:nvSpPr>
        <p:spPr>
          <a:xfrm>
            <a:off x="838200" y="1825625"/>
            <a:ext cx="3510280" cy="4351338"/>
          </a:xfrm>
        </p:spPr>
        <p:txBody>
          <a:bodyPr>
            <a:normAutofit fontScale="70000" lnSpcReduction="20000"/>
          </a:bodyPr>
          <a:lstStyle/>
          <a:p>
            <a:pPr marL="265070" indent="-265070" defTabSz="1325351">
              <a:lnSpc>
                <a:spcPct val="150000"/>
              </a:lnSpc>
              <a:buFont typeface="Arial" panose="020B0604020202020204" pitchFamily="34" charset="0"/>
              <a:buChar char="•"/>
              <a:defRPr sz="1800"/>
            </a:pPr>
            <a:r>
              <a:rPr lang="en-US" sz="2800" dirty="0">
                <a:solidFill>
                  <a:schemeClr val="tx2">
                    <a:lumMod val="75000"/>
                  </a:schemeClr>
                </a:solidFill>
                <a:latin typeface="Arial" panose="020B0604020202020204" pitchFamily="34" charset="0"/>
                <a:cs typeface="Arial" panose="020B0604020202020204" pitchFamily="34" charset="0"/>
              </a:rPr>
              <a:t>N = 24 brains sampled across lifespan, healthy and clinical presentations</a:t>
            </a:r>
          </a:p>
          <a:p>
            <a:pPr marL="265070" indent="-265070" defTabSz="1325351">
              <a:lnSpc>
                <a:spcPct val="150000"/>
              </a:lnSpc>
              <a:buFont typeface="Arial" panose="020B0604020202020204" pitchFamily="34" charset="0"/>
              <a:buChar char="•"/>
              <a:defRPr sz="1800"/>
            </a:pPr>
            <a:endParaRPr lang="en-US" sz="2800" spc="2" dirty="0">
              <a:solidFill>
                <a:schemeClr val="tx2">
                  <a:lumMod val="75000"/>
                </a:schemeClr>
              </a:solidFill>
              <a:latin typeface="Arial" panose="020B0604020202020204" pitchFamily="34" charset="0"/>
              <a:ea typeface="Helvetica"/>
              <a:cs typeface="Arial" panose="020B0604020202020204" pitchFamily="34" charset="0"/>
              <a:sym typeface="Helvetica"/>
            </a:endParaRPr>
          </a:p>
          <a:p>
            <a:pPr marL="265070" indent="-265070" defTabSz="1325351">
              <a:lnSpc>
                <a:spcPct val="150000"/>
              </a:lnSpc>
              <a:buFont typeface="Arial" panose="020B0604020202020204" pitchFamily="34" charset="0"/>
              <a:buChar char="•"/>
              <a:defRPr sz="1800"/>
            </a:pPr>
            <a:r>
              <a:rPr lang="en-US" sz="2800" spc="2" dirty="0">
                <a:solidFill>
                  <a:schemeClr val="tx2">
                    <a:lumMod val="75000"/>
                  </a:schemeClr>
                </a:solidFill>
                <a:latin typeface="Arial" panose="020B0604020202020204" pitchFamily="34" charset="0"/>
                <a:ea typeface="Helvetica"/>
                <a:cs typeface="Arial" panose="020B0604020202020204" pitchFamily="34" charset="0"/>
                <a:sym typeface="Helvetica"/>
              </a:rPr>
              <a:t>2 expert raters, 1 novice rater; all naïve to protocol</a:t>
            </a:r>
          </a:p>
          <a:p>
            <a:pPr marL="265070" indent="-265070" defTabSz="1325351">
              <a:lnSpc>
                <a:spcPct val="150000"/>
              </a:lnSpc>
              <a:buFont typeface="Arial" panose="020B0604020202020204" pitchFamily="34" charset="0"/>
              <a:buChar char="•"/>
              <a:defRPr sz="1800"/>
            </a:pPr>
            <a:endParaRPr lang="en-US" sz="2800" spc="2" dirty="0">
              <a:solidFill>
                <a:schemeClr val="tx2">
                  <a:lumMod val="75000"/>
                </a:schemeClr>
              </a:solidFill>
              <a:latin typeface="Arial" panose="020B0604020202020204" pitchFamily="34" charset="0"/>
              <a:ea typeface="Helvetica"/>
              <a:cs typeface="Arial" panose="020B0604020202020204" pitchFamily="34" charset="0"/>
              <a:sym typeface="Helvetica"/>
            </a:endParaRPr>
          </a:p>
          <a:p>
            <a:pPr marL="265070" indent="-265070" defTabSz="1325351">
              <a:lnSpc>
                <a:spcPct val="150000"/>
              </a:lnSpc>
              <a:buFont typeface="Arial" panose="020B0604020202020204" pitchFamily="34" charset="0"/>
              <a:buChar char="•"/>
              <a:defRPr sz="1800"/>
            </a:pPr>
            <a:r>
              <a:rPr lang="en-US" sz="2800" spc="2" dirty="0">
                <a:solidFill>
                  <a:schemeClr val="tx2">
                    <a:lumMod val="75000"/>
                  </a:schemeClr>
                </a:solidFill>
                <a:latin typeface="Arial" panose="020B0604020202020204" pitchFamily="34" charset="0"/>
                <a:ea typeface="Helvetica"/>
                <a:cs typeface="Arial" panose="020B0604020202020204" pitchFamily="34" charset="0"/>
                <a:sym typeface="Helvetica"/>
              </a:rPr>
              <a:t>Intra-Rater reliability after &gt; 2 week delay</a:t>
            </a:r>
          </a:p>
          <a:p>
            <a:endParaRPr lang="en-US" dirty="0"/>
          </a:p>
        </p:txBody>
      </p:sp>
      <p:graphicFrame>
        <p:nvGraphicFramePr>
          <p:cNvPr id="4" name="Table 3">
            <a:extLst>
              <a:ext uri="{FF2B5EF4-FFF2-40B4-BE49-F238E27FC236}">
                <a16:creationId xmlns:a16="http://schemas.microsoft.com/office/drawing/2014/main" id="{7ACD75F4-D961-00AA-F334-6FCEF1500334}"/>
              </a:ext>
            </a:extLst>
          </p:cNvPr>
          <p:cNvGraphicFramePr>
            <a:graphicFrameLocks noGrp="1"/>
          </p:cNvGraphicFramePr>
          <p:nvPr>
            <p:extLst>
              <p:ext uri="{D42A27DB-BD31-4B8C-83A1-F6EECF244321}">
                <p14:modId xmlns:p14="http://schemas.microsoft.com/office/powerpoint/2010/main" val="644933858"/>
              </p:ext>
            </p:extLst>
          </p:nvPr>
        </p:nvGraphicFramePr>
        <p:xfrm>
          <a:off x="5048587" y="2339217"/>
          <a:ext cx="5589869" cy="4003798"/>
        </p:xfrm>
        <a:graphic>
          <a:graphicData uri="http://schemas.openxmlformats.org/drawingml/2006/table">
            <a:tbl>
              <a:tblPr>
                <a:tableStyleId>{5C22544A-7EE6-4342-B048-85BDC9FD1C3A}</a:tableStyleId>
              </a:tblPr>
              <a:tblGrid>
                <a:gridCol w="960266">
                  <a:extLst>
                    <a:ext uri="{9D8B030D-6E8A-4147-A177-3AD203B41FA5}">
                      <a16:colId xmlns:a16="http://schemas.microsoft.com/office/drawing/2014/main" val="2139903626"/>
                    </a:ext>
                  </a:extLst>
                </a:gridCol>
                <a:gridCol w="1139122">
                  <a:extLst>
                    <a:ext uri="{9D8B030D-6E8A-4147-A177-3AD203B41FA5}">
                      <a16:colId xmlns:a16="http://schemas.microsoft.com/office/drawing/2014/main" val="2321653614"/>
                    </a:ext>
                  </a:extLst>
                </a:gridCol>
                <a:gridCol w="1036105">
                  <a:extLst>
                    <a:ext uri="{9D8B030D-6E8A-4147-A177-3AD203B41FA5}">
                      <a16:colId xmlns:a16="http://schemas.microsoft.com/office/drawing/2014/main" val="2731265044"/>
                    </a:ext>
                  </a:extLst>
                </a:gridCol>
                <a:gridCol w="93169">
                  <a:extLst>
                    <a:ext uri="{9D8B030D-6E8A-4147-A177-3AD203B41FA5}">
                      <a16:colId xmlns:a16="http://schemas.microsoft.com/office/drawing/2014/main" val="3307789839"/>
                    </a:ext>
                  </a:extLst>
                </a:gridCol>
                <a:gridCol w="1253199">
                  <a:extLst>
                    <a:ext uri="{9D8B030D-6E8A-4147-A177-3AD203B41FA5}">
                      <a16:colId xmlns:a16="http://schemas.microsoft.com/office/drawing/2014/main" val="3309997667"/>
                    </a:ext>
                  </a:extLst>
                </a:gridCol>
                <a:gridCol w="1108008">
                  <a:extLst>
                    <a:ext uri="{9D8B030D-6E8A-4147-A177-3AD203B41FA5}">
                      <a16:colId xmlns:a16="http://schemas.microsoft.com/office/drawing/2014/main" val="940053166"/>
                    </a:ext>
                  </a:extLst>
                </a:gridCol>
              </a:tblGrid>
              <a:tr h="566194">
                <a:tc>
                  <a:txBody>
                    <a:bodyPr/>
                    <a:lstStyle/>
                    <a:p>
                      <a:pPr algn="l" fontAlgn="b"/>
                      <a:endParaRPr lang="en-US" sz="1500" b="0" i="0" u="none" strike="noStrike" dirty="0">
                        <a:solidFill>
                          <a:srgbClr val="000000"/>
                        </a:solidFill>
                        <a:effectLst/>
                        <a:latin typeface="Arial" panose="020B0604020202020204" pitchFamily="34" charset="0"/>
                        <a:cs typeface="Arial" panose="020B0604020202020204" pitchFamily="34" charset="0"/>
                      </a:endParaRPr>
                    </a:p>
                  </a:txBody>
                  <a:tcPr marL="6626" marR="6626" marT="6626" marB="0" anchor="b">
                    <a:lnT w="12700" cap="flat" cmpd="sng" algn="ctr">
                      <a:solidFill>
                        <a:schemeClr val="tx1"/>
                      </a:solidFill>
                      <a:prstDash val="solid"/>
                      <a:round/>
                      <a:headEnd type="none" w="med" len="med"/>
                      <a:tailEnd type="none" w="med" len="med"/>
                    </a:lnT>
                    <a:solidFill>
                      <a:schemeClr val="accent6">
                        <a:lumMod val="20000"/>
                        <a:lumOff val="80000"/>
                      </a:schemeClr>
                    </a:solidFill>
                  </a:tcPr>
                </a:tc>
                <a:tc gridSpan="2">
                  <a:txBody>
                    <a:bodyPr/>
                    <a:lstStyle/>
                    <a:p>
                      <a:pPr algn="ctr" fontAlgn="b"/>
                      <a:r>
                        <a:rPr lang="en-US" sz="1500" b="1" u="none" strike="noStrike" dirty="0">
                          <a:effectLst/>
                          <a:latin typeface="Arial" panose="020B0604020202020204" pitchFamily="34" charset="0"/>
                          <a:cs typeface="Arial" panose="020B0604020202020204" pitchFamily="34" charset="0"/>
                        </a:rPr>
                        <a:t>Inter-Rater </a:t>
                      </a:r>
                    </a:p>
                    <a:p>
                      <a:pPr algn="ctr" fontAlgn="b"/>
                      <a:r>
                        <a:rPr lang="en-US" sz="1500" b="1" u="none" strike="noStrike" dirty="0">
                          <a:effectLst/>
                          <a:latin typeface="Arial" panose="020B0604020202020204" pitchFamily="34" charset="0"/>
                          <a:cs typeface="Arial" panose="020B0604020202020204" pitchFamily="34" charset="0"/>
                        </a:rPr>
                        <a:t>(3 raters, n = 24)</a:t>
                      </a:r>
                      <a:endParaRPr lang="en-US" sz="1500" b="1" i="0" u="none" strike="noStrike" dirty="0">
                        <a:solidFill>
                          <a:srgbClr val="000000"/>
                        </a:solidFill>
                        <a:effectLst/>
                        <a:latin typeface="Arial" panose="020B0604020202020204" pitchFamily="34" charset="0"/>
                        <a:cs typeface="Arial" panose="020B0604020202020204" pitchFamily="34" charset="0"/>
                      </a:endParaRPr>
                    </a:p>
                  </a:txBody>
                  <a:tcPr marL="6626" marR="6626" marT="6626" marB="0" anchor="b">
                    <a:lnT w="12700" cap="flat" cmpd="sng" algn="ctr">
                      <a:solidFill>
                        <a:schemeClr val="tx1"/>
                      </a:solidFill>
                      <a:prstDash val="solid"/>
                      <a:round/>
                      <a:headEnd type="none" w="med" len="med"/>
                      <a:tailEnd type="none" w="med" len="med"/>
                    </a:lnT>
                    <a:solidFill>
                      <a:schemeClr val="accent6">
                        <a:lumMod val="20000"/>
                        <a:lumOff val="80000"/>
                      </a:schemeClr>
                    </a:solidFill>
                  </a:tcPr>
                </a:tc>
                <a:tc hMerge="1">
                  <a:txBody>
                    <a:bodyPr/>
                    <a:lstStyle/>
                    <a:p>
                      <a:endParaRPr lang="en-US"/>
                    </a:p>
                  </a:txBody>
                  <a:tcPr/>
                </a:tc>
                <a:tc>
                  <a:txBody>
                    <a:bodyPr/>
                    <a:lstStyle/>
                    <a:p>
                      <a:pPr algn="ctr" fontAlgn="b"/>
                      <a:endParaRPr lang="en-US" sz="1500" b="1" i="0" u="none" strike="noStrike">
                        <a:solidFill>
                          <a:srgbClr val="000000"/>
                        </a:solidFill>
                        <a:effectLst/>
                        <a:latin typeface="Arial" panose="020B0604020202020204" pitchFamily="34" charset="0"/>
                        <a:cs typeface="Arial" panose="020B0604020202020204" pitchFamily="34" charset="0"/>
                      </a:endParaRPr>
                    </a:p>
                  </a:txBody>
                  <a:tcPr marL="6626" marR="6626" marT="6626" marB="0" anchor="b">
                    <a:lnT w="12700" cap="flat" cmpd="sng" algn="ctr">
                      <a:solidFill>
                        <a:schemeClr val="tx1"/>
                      </a:solidFill>
                      <a:prstDash val="solid"/>
                      <a:round/>
                      <a:headEnd type="none" w="med" len="med"/>
                      <a:tailEnd type="none" w="med" len="med"/>
                    </a:lnT>
                    <a:solidFill>
                      <a:schemeClr val="accent6">
                        <a:lumMod val="20000"/>
                        <a:lumOff val="80000"/>
                      </a:schemeClr>
                    </a:solidFill>
                  </a:tcPr>
                </a:tc>
                <a:tc gridSpan="2">
                  <a:txBody>
                    <a:bodyPr/>
                    <a:lstStyle/>
                    <a:p>
                      <a:pPr algn="ctr" fontAlgn="b"/>
                      <a:r>
                        <a:rPr lang="en-US" sz="1500" b="1" u="none" strike="noStrike" dirty="0">
                          <a:effectLst/>
                          <a:latin typeface="Arial" panose="020B0604020202020204" pitchFamily="34" charset="0"/>
                          <a:cs typeface="Arial" panose="020B0604020202020204" pitchFamily="34" charset="0"/>
                        </a:rPr>
                        <a:t>Intra-Rater </a:t>
                      </a:r>
                    </a:p>
                    <a:p>
                      <a:pPr algn="ctr" fontAlgn="b"/>
                      <a:r>
                        <a:rPr lang="en-US" sz="1500" b="1" u="none" strike="noStrike" dirty="0">
                          <a:effectLst/>
                          <a:latin typeface="Arial" panose="020B0604020202020204" pitchFamily="34" charset="0"/>
                          <a:cs typeface="Arial" panose="020B0604020202020204" pitchFamily="34" charset="0"/>
                        </a:rPr>
                        <a:t>(2 raters, n = 11)</a:t>
                      </a:r>
                      <a:endParaRPr lang="en-US" sz="1500" b="1" i="0" u="none" strike="noStrike" dirty="0">
                        <a:solidFill>
                          <a:srgbClr val="000000"/>
                        </a:solidFill>
                        <a:effectLst/>
                        <a:latin typeface="Arial" panose="020B0604020202020204" pitchFamily="34" charset="0"/>
                        <a:cs typeface="Arial" panose="020B0604020202020204" pitchFamily="34" charset="0"/>
                      </a:endParaRPr>
                    </a:p>
                  </a:txBody>
                  <a:tcPr marL="6626" marR="6626" marT="6626" marB="0" anchor="b">
                    <a:lnT w="12700" cap="flat" cmpd="sng" algn="ctr">
                      <a:solidFill>
                        <a:schemeClr val="tx1"/>
                      </a:solidFill>
                      <a:prstDash val="solid"/>
                      <a:round/>
                      <a:headEnd type="none" w="med" len="med"/>
                      <a:tailEnd type="none" w="med" len="med"/>
                    </a:lnT>
                    <a:solidFill>
                      <a:schemeClr val="accent6">
                        <a:lumMod val="20000"/>
                        <a:lumOff val="80000"/>
                      </a:schemeClr>
                    </a:solidFill>
                  </a:tcPr>
                </a:tc>
                <a:tc hMerge="1">
                  <a:txBody>
                    <a:bodyPr/>
                    <a:lstStyle/>
                    <a:p>
                      <a:endParaRPr lang="en-US"/>
                    </a:p>
                  </a:txBody>
                  <a:tcPr/>
                </a:tc>
                <a:extLst>
                  <a:ext uri="{0D108BD9-81ED-4DB2-BD59-A6C34878D82A}">
                    <a16:rowId xmlns:a16="http://schemas.microsoft.com/office/drawing/2014/main" val="1492253533"/>
                  </a:ext>
                </a:extLst>
              </a:tr>
              <a:tr h="566194">
                <a:tc>
                  <a:txBody>
                    <a:bodyPr/>
                    <a:lstStyle/>
                    <a:p>
                      <a:pPr algn="l" fontAlgn="b"/>
                      <a:r>
                        <a:rPr lang="en-US" sz="1500" b="1" u="none" strike="noStrike" dirty="0">
                          <a:effectLst/>
                          <a:latin typeface="Arial" panose="020B0604020202020204" pitchFamily="34" charset="0"/>
                          <a:cs typeface="Arial" panose="020B0604020202020204" pitchFamily="34" charset="0"/>
                        </a:rPr>
                        <a:t>Region</a:t>
                      </a:r>
                      <a:endParaRPr lang="en-US" sz="1500" b="1" i="0" u="none" strike="noStrike" dirty="0">
                        <a:solidFill>
                          <a:srgbClr val="000000"/>
                        </a:solidFill>
                        <a:effectLst/>
                        <a:latin typeface="Arial" panose="020B0604020202020204" pitchFamily="34" charset="0"/>
                        <a:cs typeface="Arial" panose="020B0604020202020204" pitchFamily="34" charset="0"/>
                      </a:endParaRPr>
                    </a:p>
                  </a:txBody>
                  <a:tcPr marL="6626" marR="6626" marT="6626" marB="0" anchor="b">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b"/>
                      <a:r>
                        <a:rPr lang="en-US" sz="1500" b="1" u="none" strike="noStrike" dirty="0">
                          <a:effectLst/>
                          <a:latin typeface="Arial" panose="020B0604020202020204" pitchFamily="34" charset="0"/>
                          <a:cs typeface="Arial" panose="020B0604020202020204" pitchFamily="34" charset="0"/>
                        </a:rPr>
                        <a:t>ICC(2,k)</a:t>
                      </a:r>
                      <a:endParaRPr lang="en-US" sz="1500" b="1" i="0" u="none" strike="noStrike" dirty="0">
                        <a:solidFill>
                          <a:srgbClr val="000000"/>
                        </a:solidFill>
                        <a:effectLst/>
                        <a:latin typeface="Arial" panose="020B0604020202020204" pitchFamily="34" charset="0"/>
                        <a:cs typeface="Arial" panose="020B0604020202020204" pitchFamily="34" charset="0"/>
                      </a:endParaRPr>
                    </a:p>
                  </a:txBody>
                  <a:tcPr marL="6626" marR="6626" marT="6626" marB="0" anchor="b">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b"/>
                      <a:r>
                        <a:rPr lang="en-US" sz="1500" b="1" u="none" strike="noStrike" dirty="0">
                          <a:effectLst/>
                          <a:latin typeface="Arial" panose="020B0604020202020204" pitchFamily="34" charset="0"/>
                          <a:cs typeface="Arial" panose="020B0604020202020204" pitchFamily="34" charset="0"/>
                        </a:rPr>
                        <a:t>Avg. DSC</a:t>
                      </a:r>
                      <a:endParaRPr lang="en-US" sz="1500" b="1" i="0" u="none" strike="noStrike" dirty="0">
                        <a:solidFill>
                          <a:srgbClr val="000000"/>
                        </a:solidFill>
                        <a:effectLst/>
                        <a:latin typeface="Arial" panose="020B0604020202020204" pitchFamily="34" charset="0"/>
                        <a:cs typeface="Arial" panose="020B0604020202020204" pitchFamily="34" charset="0"/>
                      </a:endParaRPr>
                    </a:p>
                  </a:txBody>
                  <a:tcPr marL="6626" marR="6626" marT="6626" marB="0" anchor="b">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b"/>
                      <a:r>
                        <a:rPr lang="en-US" sz="1500" b="1" u="none" strike="noStrike">
                          <a:effectLst/>
                          <a:latin typeface="Arial" panose="020B0604020202020204" pitchFamily="34" charset="0"/>
                          <a:cs typeface="Arial" panose="020B0604020202020204" pitchFamily="34" charset="0"/>
                        </a:rPr>
                        <a:t> </a:t>
                      </a:r>
                      <a:endParaRPr lang="en-US" sz="1500" b="1" i="0" u="none" strike="noStrike">
                        <a:solidFill>
                          <a:srgbClr val="000000"/>
                        </a:solidFill>
                        <a:effectLst/>
                        <a:latin typeface="Arial" panose="020B0604020202020204" pitchFamily="34" charset="0"/>
                        <a:cs typeface="Arial" panose="020B0604020202020204" pitchFamily="34" charset="0"/>
                      </a:endParaRPr>
                    </a:p>
                  </a:txBody>
                  <a:tcPr marL="6626" marR="6626" marT="6626" marB="0" anchor="b">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b"/>
                      <a:r>
                        <a:rPr lang="en-US" sz="1500" b="1" u="none" strike="noStrike" dirty="0">
                          <a:effectLst/>
                          <a:latin typeface="Arial" panose="020B0604020202020204" pitchFamily="34" charset="0"/>
                          <a:cs typeface="Arial" panose="020B0604020202020204" pitchFamily="34" charset="0"/>
                        </a:rPr>
                        <a:t>Avg. ICC(2)</a:t>
                      </a:r>
                      <a:endParaRPr lang="en-US" sz="1500" b="1" i="0" u="none" strike="noStrike" dirty="0">
                        <a:solidFill>
                          <a:srgbClr val="000000"/>
                        </a:solidFill>
                        <a:effectLst/>
                        <a:latin typeface="Arial" panose="020B0604020202020204" pitchFamily="34" charset="0"/>
                        <a:cs typeface="Arial" panose="020B0604020202020204" pitchFamily="34" charset="0"/>
                      </a:endParaRPr>
                    </a:p>
                  </a:txBody>
                  <a:tcPr marL="6626" marR="6626" marT="6626" marB="0" anchor="b">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b"/>
                      <a:r>
                        <a:rPr lang="en-US" sz="1500" b="1" u="none" strike="noStrike" dirty="0">
                          <a:effectLst/>
                          <a:latin typeface="Arial" panose="020B0604020202020204" pitchFamily="34" charset="0"/>
                          <a:cs typeface="Arial" panose="020B0604020202020204" pitchFamily="34" charset="0"/>
                        </a:rPr>
                        <a:t>Avg. DSC</a:t>
                      </a:r>
                      <a:endParaRPr lang="en-US" sz="1500" b="1" i="0" u="none" strike="noStrike" dirty="0">
                        <a:solidFill>
                          <a:srgbClr val="000000"/>
                        </a:solidFill>
                        <a:effectLst/>
                        <a:latin typeface="Arial" panose="020B0604020202020204" pitchFamily="34" charset="0"/>
                        <a:cs typeface="Arial" panose="020B0604020202020204" pitchFamily="34" charset="0"/>
                      </a:endParaRPr>
                    </a:p>
                  </a:txBody>
                  <a:tcPr marL="6626" marR="6626" marT="6626" marB="0" anchor="b">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273837360"/>
                  </a:ext>
                </a:extLst>
              </a:tr>
              <a:tr h="287141">
                <a:tc>
                  <a:txBody>
                    <a:bodyPr/>
                    <a:lstStyle/>
                    <a:p>
                      <a:pPr algn="l" fontAlgn="b"/>
                      <a:r>
                        <a:rPr lang="en-US" sz="1500" u="none" strike="noStrike">
                          <a:effectLst/>
                          <a:latin typeface="Arial" panose="020B0604020202020204" pitchFamily="34" charset="0"/>
                          <a:cs typeface="Arial" panose="020B0604020202020204" pitchFamily="34" charset="0"/>
                        </a:rPr>
                        <a:t>Sub, L</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6626" marR="6626" marT="6626" marB="0" anchor="b">
                    <a:lnT w="12700" cap="flat" cmpd="sng" algn="ctr">
                      <a:solidFill>
                        <a:schemeClr val="tx1"/>
                      </a:solidFill>
                      <a:prstDash val="solid"/>
                      <a:round/>
                      <a:headEnd type="none" w="med" len="med"/>
                      <a:tailEnd type="none" w="med" len="med"/>
                    </a:lnT>
                    <a:solidFill>
                      <a:schemeClr val="accent6">
                        <a:lumMod val="20000"/>
                        <a:lumOff val="80000"/>
                      </a:schemeClr>
                    </a:solidFill>
                  </a:tcPr>
                </a:tc>
                <a:tc>
                  <a:txBody>
                    <a:bodyPr/>
                    <a:lstStyle/>
                    <a:p>
                      <a:pPr algn="ctr" fontAlgn="b"/>
                      <a:r>
                        <a:rPr lang="en-US" sz="1500" u="none" strike="noStrike" dirty="0">
                          <a:effectLst/>
                          <a:latin typeface="Arial" panose="020B0604020202020204" pitchFamily="34" charset="0"/>
                          <a:cs typeface="Arial" panose="020B0604020202020204" pitchFamily="34" charset="0"/>
                        </a:rPr>
                        <a:t>0.87</a:t>
                      </a:r>
                      <a:endParaRPr lang="en-US" sz="1500" b="0" i="0" u="none" strike="noStrike" dirty="0">
                        <a:solidFill>
                          <a:srgbClr val="000000"/>
                        </a:solidFill>
                        <a:effectLst/>
                        <a:latin typeface="Arial" panose="020B0604020202020204" pitchFamily="34" charset="0"/>
                        <a:cs typeface="Arial" panose="020B0604020202020204" pitchFamily="34" charset="0"/>
                      </a:endParaRPr>
                    </a:p>
                  </a:txBody>
                  <a:tcPr marL="6626" marR="6626" marT="6626" marB="0" anchor="b">
                    <a:lnT w="12700" cap="flat" cmpd="sng" algn="ctr">
                      <a:solidFill>
                        <a:schemeClr val="tx1"/>
                      </a:solidFill>
                      <a:prstDash val="solid"/>
                      <a:round/>
                      <a:headEnd type="none" w="med" len="med"/>
                      <a:tailEnd type="none" w="med" len="med"/>
                    </a:lnT>
                    <a:solidFill>
                      <a:schemeClr val="accent6">
                        <a:lumMod val="20000"/>
                        <a:lumOff val="80000"/>
                      </a:schemeClr>
                    </a:solidFill>
                  </a:tcPr>
                </a:tc>
                <a:tc>
                  <a:txBody>
                    <a:bodyPr/>
                    <a:lstStyle/>
                    <a:p>
                      <a:pPr algn="ctr" fontAlgn="b"/>
                      <a:r>
                        <a:rPr lang="en-US" sz="1500" u="none" strike="noStrike">
                          <a:effectLst/>
                          <a:latin typeface="Arial" panose="020B0604020202020204" pitchFamily="34" charset="0"/>
                          <a:cs typeface="Arial" panose="020B0604020202020204" pitchFamily="34" charset="0"/>
                        </a:rPr>
                        <a:t>0.86</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6626" marR="6626" marT="6626" marB="0" anchor="b">
                    <a:lnT w="12700" cap="flat" cmpd="sng" algn="ctr">
                      <a:solidFill>
                        <a:schemeClr val="tx1"/>
                      </a:solidFill>
                      <a:prstDash val="solid"/>
                      <a:round/>
                      <a:headEnd type="none" w="med" len="med"/>
                      <a:tailEnd type="none" w="med" len="med"/>
                    </a:lnT>
                    <a:solidFill>
                      <a:schemeClr val="accent6">
                        <a:lumMod val="20000"/>
                        <a:lumOff val="80000"/>
                      </a:schemeClr>
                    </a:solidFill>
                  </a:tcPr>
                </a:tc>
                <a:tc>
                  <a:txBody>
                    <a:bodyPr/>
                    <a:lstStyle/>
                    <a:p>
                      <a:pPr algn="ctr" fontAlgn="b"/>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6626" marR="6626" marT="6626" marB="0" anchor="b">
                    <a:lnT w="12700" cap="flat" cmpd="sng" algn="ctr">
                      <a:solidFill>
                        <a:schemeClr val="tx1"/>
                      </a:solidFill>
                      <a:prstDash val="solid"/>
                      <a:round/>
                      <a:headEnd type="none" w="med" len="med"/>
                      <a:tailEnd type="none" w="med" len="med"/>
                    </a:lnT>
                    <a:solidFill>
                      <a:schemeClr val="accent6">
                        <a:lumMod val="20000"/>
                        <a:lumOff val="80000"/>
                      </a:schemeClr>
                    </a:solidFill>
                  </a:tcPr>
                </a:tc>
                <a:tc>
                  <a:txBody>
                    <a:bodyPr/>
                    <a:lstStyle/>
                    <a:p>
                      <a:pPr algn="ctr" fontAlgn="b"/>
                      <a:r>
                        <a:rPr lang="en-US" sz="1500" u="none" strike="noStrike">
                          <a:effectLst/>
                          <a:latin typeface="Arial" panose="020B0604020202020204" pitchFamily="34" charset="0"/>
                          <a:cs typeface="Arial" panose="020B0604020202020204" pitchFamily="34" charset="0"/>
                        </a:rPr>
                        <a:t>0.87</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6626" marR="6626" marT="6626" marB="0" anchor="b">
                    <a:lnT w="12700" cap="flat" cmpd="sng" algn="ctr">
                      <a:solidFill>
                        <a:schemeClr val="tx1"/>
                      </a:solidFill>
                      <a:prstDash val="solid"/>
                      <a:round/>
                      <a:headEnd type="none" w="med" len="med"/>
                      <a:tailEnd type="none" w="med" len="med"/>
                    </a:lnT>
                    <a:solidFill>
                      <a:schemeClr val="accent6">
                        <a:lumMod val="20000"/>
                        <a:lumOff val="80000"/>
                      </a:schemeClr>
                    </a:solidFill>
                  </a:tcPr>
                </a:tc>
                <a:tc>
                  <a:txBody>
                    <a:bodyPr/>
                    <a:lstStyle/>
                    <a:p>
                      <a:pPr algn="ctr" fontAlgn="b"/>
                      <a:r>
                        <a:rPr lang="en-US" sz="1500" u="none" strike="noStrike" dirty="0">
                          <a:effectLst/>
                          <a:latin typeface="Arial" panose="020B0604020202020204" pitchFamily="34" charset="0"/>
                          <a:cs typeface="Arial" panose="020B0604020202020204" pitchFamily="34" charset="0"/>
                        </a:rPr>
                        <a:t>0.90</a:t>
                      </a:r>
                      <a:endParaRPr lang="en-US" sz="1500" b="0" i="0" u="none" strike="noStrike" dirty="0">
                        <a:solidFill>
                          <a:srgbClr val="000000"/>
                        </a:solidFill>
                        <a:effectLst/>
                        <a:latin typeface="Arial" panose="020B0604020202020204" pitchFamily="34" charset="0"/>
                        <a:cs typeface="Arial" panose="020B0604020202020204" pitchFamily="34" charset="0"/>
                      </a:endParaRPr>
                    </a:p>
                  </a:txBody>
                  <a:tcPr marL="6626" marR="6626" marT="6626" marB="0" anchor="b">
                    <a:lnT w="12700" cap="flat" cmpd="sng" algn="ctr">
                      <a:solidFill>
                        <a:schemeClr val="tx1"/>
                      </a:solidFill>
                      <a:prstDash val="solid"/>
                      <a:round/>
                      <a:headEnd type="none" w="med" len="med"/>
                      <a:tailEnd type="none" w="med" len="med"/>
                    </a:lnT>
                    <a:solidFill>
                      <a:schemeClr val="accent6">
                        <a:lumMod val="20000"/>
                        <a:lumOff val="80000"/>
                      </a:schemeClr>
                    </a:solidFill>
                  </a:tcPr>
                </a:tc>
                <a:extLst>
                  <a:ext uri="{0D108BD9-81ED-4DB2-BD59-A6C34878D82A}">
                    <a16:rowId xmlns:a16="http://schemas.microsoft.com/office/drawing/2014/main" val="4054342169"/>
                  </a:ext>
                </a:extLst>
              </a:tr>
              <a:tr h="287141">
                <a:tc>
                  <a:txBody>
                    <a:bodyPr/>
                    <a:lstStyle/>
                    <a:p>
                      <a:pPr algn="l" fontAlgn="b"/>
                      <a:r>
                        <a:rPr lang="en-US" sz="1500" u="none" strike="noStrike">
                          <a:effectLst/>
                          <a:latin typeface="Arial" panose="020B0604020202020204" pitchFamily="34" charset="0"/>
                          <a:cs typeface="Arial" panose="020B0604020202020204" pitchFamily="34" charset="0"/>
                        </a:rPr>
                        <a:t>Sub, R</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6626" marR="6626" marT="6626" marB="0" anchor="b">
                    <a:solidFill>
                      <a:schemeClr val="accent6">
                        <a:lumMod val="20000"/>
                        <a:lumOff val="80000"/>
                      </a:schemeClr>
                    </a:solidFill>
                  </a:tcPr>
                </a:tc>
                <a:tc>
                  <a:txBody>
                    <a:bodyPr/>
                    <a:lstStyle/>
                    <a:p>
                      <a:pPr algn="ctr" fontAlgn="b"/>
                      <a:r>
                        <a:rPr lang="en-US" sz="1500" u="none" strike="noStrike">
                          <a:effectLst/>
                          <a:latin typeface="Arial" panose="020B0604020202020204" pitchFamily="34" charset="0"/>
                          <a:cs typeface="Arial" panose="020B0604020202020204" pitchFamily="34" charset="0"/>
                        </a:rPr>
                        <a:t>0.87</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6626" marR="6626" marT="6626" marB="0" anchor="b">
                    <a:solidFill>
                      <a:schemeClr val="accent6">
                        <a:lumMod val="20000"/>
                        <a:lumOff val="80000"/>
                      </a:schemeClr>
                    </a:solidFill>
                  </a:tcPr>
                </a:tc>
                <a:tc>
                  <a:txBody>
                    <a:bodyPr/>
                    <a:lstStyle/>
                    <a:p>
                      <a:pPr algn="ctr" fontAlgn="b"/>
                      <a:r>
                        <a:rPr lang="en-US" sz="1500" u="none" strike="noStrike" dirty="0">
                          <a:effectLst/>
                          <a:latin typeface="Arial" panose="020B0604020202020204" pitchFamily="34" charset="0"/>
                          <a:cs typeface="Arial" panose="020B0604020202020204" pitchFamily="34" charset="0"/>
                        </a:rPr>
                        <a:t>0.84</a:t>
                      </a:r>
                      <a:endParaRPr lang="en-US" sz="1500" b="0" i="0" u="none" strike="noStrike" dirty="0">
                        <a:solidFill>
                          <a:srgbClr val="000000"/>
                        </a:solidFill>
                        <a:effectLst/>
                        <a:latin typeface="Arial" panose="020B0604020202020204" pitchFamily="34" charset="0"/>
                        <a:cs typeface="Arial" panose="020B0604020202020204" pitchFamily="34" charset="0"/>
                      </a:endParaRPr>
                    </a:p>
                  </a:txBody>
                  <a:tcPr marL="6626" marR="6626" marT="6626" marB="0" anchor="b">
                    <a:solidFill>
                      <a:schemeClr val="accent6">
                        <a:lumMod val="20000"/>
                        <a:lumOff val="80000"/>
                      </a:schemeClr>
                    </a:solidFill>
                  </a:tcPr>
                </a:tc>
                <a:tc>
                  <a:txBody>
                    <a:bodyPr/>
                    <a:lstStyle/>
                    <a:p>
                      <a:pPr algn="ctr" fontAlgn="b"/>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6626" marR="6626" marT="6626" marB="0" anchor="b">
                    <a:solidFill>
                      <a:schemeClr val="accent6">
                        <a:lumMod val="20000"/>
                        <a:lumOff val="80000"/>
                      </a:schemeClr>
                    </a:solidFill>
                  </a:tcPr>
                </a:tc>
                <a:tc>
                  <a:txBody>
                    <a:bodyPr/>
                    <a:lstStyle/>
                    <a:p>
                      <a:pPr algn="ctr" fontAlgn="b"/>
                      <a:r>
                        <a:rPr lang="en-US" sz="1500" u="none" strike="noStrike">
                          <a:effectLst/>
                          <a:latin typeface="Arial" panose="020B0604020202020204" pitchFamily="34" charset="0"/>
                          <a:cs typeface="Arial" panose="020B0604020202020204" pitchFamily="34" charset="0"/>
                        </a:rPr>
                        <a:t>0.93</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6626" marR="6626" marT="6626" marB="0" anchor="b">
                    <a:solidFill>
                      <a:schemeClr val="accent6">
                        <a:lumMod val="20000"/>
                        <a:lumOff val="80000"/>
                      </a:schemeClr>
                    </a:solidFill>
                  </a:tcPr>
                </a:tc>
                <a:tc>
                  <a:txBody>
                    <a:bodyPr/>
                    <a:lstStyle/>
                    <a:p>
                      <a:pPr algn="ctr" fontAlgn="b"/>
                      <a:r>
                        <a:rPr lang="en-US" sz="1500" u="none" strike="noStrike">
                          <a:effectLst/>
                          <a:latin typeface="Arial" panose="020B0604020202020204" pitchFamily="34" charset="0"/>
                          <a:cs typeface="Arial" panose="020B0604020202020204" pitchFamily="34" charset="0"/>
                        </a:rPr>
                        <a:t>0.89</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6626" marR="6626" marT="6626" marB="0" anchor="b">
                    <a:solidFill>
                      <a:schemeClr val="accent6">
                        <a:lumMod val="20000"/>
                        <a:lumOff val="80000"/>
                      </a:schemeClr>
                    </a:solidFill>
                  </a:tcPr>
                </a:tc>
                <a:extLst>
                  <a:ext uri="{0D108BD9-81ED-4DB2-BD59-A6C34878D82A}">
                    <a16:rowId xmlns:a16="http://schemas.microsoft.com/office/drawing/2014/main" val="2147676894"/>
                  </a:ext>
                </a:extLst>
              </a:tr>
              <a:tr h="287141">
                <a:tc>
                  <a:txBody>
                    <a:bodyPr/>
                    <a:lstStyle/>
                    <a:p>
                      <a:pPr algn="l" fontAlgn="b"/>
                      <a:r>
                        <a:rPr lang="en-US" sz="1500" u="none" strike="noStrike">
                          <a:effectLst/>
                          <a:latin typeface="Arial" panose="020B0604020202020204" pitchFamily="34" charset="0"/>
                          <a:cs typeface="Arial" panose="020B0604020202020204" pitchFamily="34" charset="0"/>
                        </a:rPr>
                        <a:t>CA1, L</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6626" marR="6626" marT="6626" marB="0" anchor="b">
                    <a:solidFill>
                      <a:schemeClr val="accent6">
                        <a:lumMod val="20000"/>
                        <a:lumOff val="80000"/>
                      </a:schemeClr>
                    </a:solidFill>
                  </a:tcPr>
                </a:tc>
                <a:tc>
                  <a:txBody>
                    <a:bodyPr/>
                    <a:lstStyle/>
                    <a:p>
                      <a:pPr algn="ctr" fontAlgn="b"/>
                      <a:r>
                        <a:rPr lang="en-US" sz="1500" u="none" strike="noStrike">
                          <a:effectLst/>
                          <a:latin typeface="Arial" panose="020B0604020202020204" pitchFamily="34" charset="0"/>
                          <a:cs typeface="Arial" panose="020B0604020202020204" pitchFamily="34" charset="0"/>
                        </a:rPr>
                        <a:t>0.88</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6626" marR="6626" marT="6626" marB="0" anchor="b">
                    <a:solidFill>
                      <a:schemeClr val="accent6">
                        <a:lumMod val="20000"/>
                        <a:lumOff val="80000"/>
                      </a:schemeClr>
                    </a:solidFill>
                  </a:tcPr>
                </a:tc>
                <a:tc>
                  <a:txBody>
                    <a:bodyPr/>
                    <a:lstStyle/>
                    <a:p>
                      <a:pPr algn="ctr" fontAlgn="b"/>
                      <a:r>
                        <a:rPr lang="en-US" sz="1500" u="none" strike="noStrike">
                          <a:effectLst/>
                          <a:latin typeface="Arial" panose="020B0604020202020204" pitchFamily="34" charset="0"/>
                          <a:cs typeface="Arial" panose="020B0604020202020204" pitchFamily="34" charset="0"/>
                        </a:rPr>
                        <a:t>0.84</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6626" marR="6626" marT="6626" marB="0" anchor="b">
                    <a:solidFill>
                      <a:schemeClr val="accent6">
                        <a:lumMod val="20000"/>
                        <a:lumOff val="80000"/>
                      </a:schemeClr>
                    </a:solidFill>
                  </a:tcPr>
                </a:tc>
                <a:tc>
                  <a:txBody>
                    <a:bodyPr/>
                    <a:lstStyle/>
                    <a:p>
                      <a:pPr algn="ctr" fontAlgn="b"/>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6626" marR="6626" marT="6626" marB="0" anchor="b">
                    <a:solidFill>
                      <a:schemeClr val="accent6">
                        <a:lumMod val="20000"/>
                        <a:lumOff val="80000"/>
                      </a:schemeClr>
                    </a:solidFill>
                  </a:tcPr>
                </a:tc>
                <a:tc>
                  <a:txBody>
                    <a:bodyPr/>
                    <a:lstStyle/>
                    <a:p>
                      <a:pPr algn="ctr" fontAlgn="b"/>
                      <a:r>
                        <a:rPr lang="en-US" sz="1500" u="none" strike="noStrike">
                          <a:effectLst/>
                          <a:latin typeface="Arial" panose="020B0604020202020204" pitchFamily="34" charset="0"/>
                          <a:cs typeface="Arial" panose="020B0604020202020204" pitchFamily="34" charset="0"/>
                        </a:rPr>
                        <a:t>0.84</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6626" marR="6626" marT="6626" marB="0" anchor="b">
                    <a:solidFill>
                      <a:schemeClr val="accent6">
                        <a:lumMod val="20000"/>
                        <a:lumOff val="80000"/>
                      </a:schemeClr>
                    </a:solidFill>
                  </a:tcPr>
                </a:tc>
                <a:tc>
                  <a:txBody>
                    <a:bodyPr/>
                    <a:lstStyle/>
                    <a:p>
                      <a:pPr algn="ctr" fontAlgn="b"/>
                      <a:r>
                        <a:rPr lang="en-US" sz="1500" u="none" strike="noStrike">
                          <a:effectLst/>
                          <a:latin typeface="Arial" panose="020B0604020202020204" pitchFamily="34" charset="0"/>
                          <a:cs typeface="Arial" panose="020B0604020202020204" pitchFamily="34" charset="0"/>
                        </a:rPr>
                        <a:t>0.88</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6626" marR="6626" marT="6626" marB="0" anchor="b">
                    <a:solidFill>
                      <a:schemeClr val="accent6">
                        <a:lumMod val="20000"/>
                        <a:lumOff val="80000"/>
                      </a:schemeClr>
                    </a:solidFill>
                  </a:tcPr>
                </a:tc>
                <a:extLst>
                  <a:ext uri="{0D108BD9-81ED-4DB2-BD59-A6C34878D82A}">
                    <a16:rowId xmlns:a16="http://schemas.microsoft.com/office/drawing/2014/main" val="691686753"/>
                  </a:ext>
                </a:extLst>
              </a:tr>
              <a:tr h="287141">
                <a:tc>
                  <a:txBody>
                    <a:bodyPr/>
                    <a:lstStyle/>
                    <a:p>
                      <a:pPr algn="l" fontAlgn="b"/>
                      <a:r>
                        <a:rPr lang="en-US" sz="1500" u="none" strike="noStrike">
                          <a:effectLst/>
                          <a:latin typeface="Arial" panose="020B0604020202020204" pitchFamily="34" charset="0"/>
                          <a:cs typeface="Arial" panose="020B0604020202020204" pitchFamily="34" charset="0"/>
                        </a:rPr>
                        <a:t>CA1, R</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6626" marR="6626" marT="6626" marB="0" anchor="b">
                    <a:solidFill>
                      <a:schemeClr val="accent6">
                        <a:lumMod val="20000"/>
                        <a:lumOff val="80000"/>
                      </a:schemeClr>
                    </a:solidFill>
                  </a:tcPr>
                </a:tc>
                <a:tc>
                  <a:txBody>
                    <a:bodyPr/>
                    <a:lstStyle/>
                    <a:p>
                      <a:pPr algn="ctr" fontAlgn="b"/>
                      <a:r>
                        <a:rPr lang="en-US" sz="1500" u="none" strike="noStrike">
                          <a:effectLst/>
                          <a:latin typeface="Arial" panose="020B0604020202020204" pitchFamily="34" charset="0"/>
                          <a:cs typeface="Arial" panose="020B0604020202020204" pitchFamily="34" charset="0"/>
                        </a:rPr>
                        <a:t>0.94</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6626" marR="6626" marT="6626" marB="0" anchor="b">
                    <a:solidFill>
                      <a:schemeClr val="accent6">
                        <a:lumMod val="20000"/>
                        <a:lumOff val="80000"/>
                      </a:schemeClr>
                    </a:solidFill>
                  </a:tcPr>
                </a:tc>
                <a:tc>
                  <a:txBody>
                    <a:bodyPr/>
                    <a:lstStyle/>
                    <a:p>
                      <a:pPr algn="ctr" fontAlgn="b"/>
                      <a:r>
                        <a:rPr lang="en-US" sz="1500" u="none" strike="noStrike">
                          <a:effectLst/>
                          <a:latin typeface="Arial" panose="020B0604020202020204" pitchFamily="34" charset="0"/>
                          <a:cs typeface="Arial" panose="020B0604020202020204" pitchFamily="34" charset="0"/>
                        </a:rPr>
                        <a:t>0.83</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6626" marR="6626" marT="6626" marB="0" anchor="b">
                    <a:solidFill>
                      <a:schemeClr val="accent6">
                        <a:lumMod val="20000"/>
                        <a:lumOff val="80000"/>
                      </a:schemeClr>
                    </a:solidFill>
                  </a:tcPr>
                </a:tc>
                <a:tc>
                  <a:txBody>
                    <a:bodyPr/>
                    <a:lstStyle/>
                    <a:p>
                      <a:pPr algn="ctr" fontAlgn="b"/>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6626" marR="6626" marT="6626" marB="0" anchor="b">
                    <a:solidFill>
                      <a:schemeClr val="accent6">
                        <a:lumMod val="20000"/>
                        <a:lumOff val="80000"/>
                      </a:schemeClr>
                    </a:solidFill>
                  </a:tcPr>
                </a:tc>
                <a:tc>
                  <a:txBody>
                    <a:bodyPr/>
                    <a:lstStyle/>
                    <a:p>
                      <a:pPr algn="ctr" fontAlgn="b"/>
                      <a:r>
                        <a:rPr lang="en-US" sz="1500" u="none" strike="noStrike" dirty="0">
                          <a:effectLst/>
                          <a:latin typeface="Arial" panose="020B0604020202020204" pitchFamily="34" charset="0"/>
                          <a:cs typeface="Arial" panose="020B0604020202020204" pitchFamily="34" charset="0"/>
                        </a:rPr>
                        <a:t>0.88</a:t>
                      </a:r>
                      <a:endParaRPr lang="en-US" sz="1500" b="0" i="0" u="none" strike="noStrike" dirty="0">
                        <a:solidFill>
                          <a:srgbClr val="000000"/>
                        </a:solidFill>
                        <a:effectLst/>
                        <a:latin typeface="Arial" panose="020B0604020202020204" pitchFamily="34" charset="0"/>
                        <a:cs typeface="Arial" panose="020B0604020202020204" pitchFamily="34" charset="0"/>
                      </a:endParaRPr>
                    </a:p>
                  </a:txBody>
                  <a:tcPr marL="6626" marR="6626" marT="6626" marB="0" anchor="b">
                    <a:solidFill>
                      <a:schemeClr val="accent6">
                        <a:lumMod val="20000"/>
                        <a:lumOff val="80000"/>
                      </a:schemeClr>
                    </a:solidFill>
                  </a:tcPr>
                </a:tc>
                <a:tc>
                  <a:txBody>
                    <a:bodyPr/>
                    <a:lstStyle/>
                    <a:p>
                      <a:pPr algn="ctr" fontAlgn="b"/>
                      <a:r>
                        <a:rPr lang="en-US" sz="1500" u="none" strike="noStrike">
                          <a:effectLst/>
                          <a:latin typeface="Arial" panose="020B0604020202020204" pitchFamily="34" charset="0"/>
                          <a:cs typeface="Arial" panose="020B0604020202020204" pitchFamily="34" charset="0"/>
                        </a:rPr>
                        <a:t>0.88</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6626" marR="6626" marT="6626" marB="0" anchor="b">
                    <a:solidFill>
                      <a:schemeClr val="accent6">
                        <a:lumMod val="20000"/>
                        <a:lumOff val="80000"/>
                      </a:schemeClr>
                    </a:solidFill>
                  </a:tcPr>
                </a:tc>
                <a:extLst>
                  <a:ext uri="{0D108BD9-81ED-4DB2-BD59-A6C34878D82A}">
                    <a16:rowId xmlns:a16="http://schemas.microsoft.com/office/drawing/2014/main" val="3903699611"/>
                  </a:ext>
                </a:extLst>
              </a:tr>
              <a:tr h="287141">
                <a:tc>
                  <a:txBody>
                    <a:bodyPr/>
                    <a:lstStyle/>
                    <a:p>
                      <a:pPr algn="l" fontAlgn="b"/>
                      <a:r>
                        <a:rPr lang="en-US" sz="1500" u="none" strike="noStrike">
                          <a:effectLst/>
                          <a:latin typeface="Arial" panose="020B0604020202020204" pitchFamily="34" charset="0"/>
                          <a:cs typeface="Arial" panose="020B0604020202020204" pitchFamily="34" charset="0"/>
                        </a:rPr>
                        <a:t>CA2, L</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6626" marR="6626" marT="6626" marB="0" anchor="b">
                    <a:solidFill>
                      <a:schemeClr val="accent6">
                        <a:lumMod val="20000"/>
                        <a:lumOff val="80000"/>
                      </a:schemeClr>
                    </a:solidFill>
                  </a:tcPr>
                </a:tc>
                <a:tc>
                  <a:txBody>
                    <a:bodyPr/>
                    <a:lstStyle/>
                    <a:p>
                      <a:pPr algn="ctr" fontAlgn="b"/>
                      <a:r>
                        <a:rPr lang="en-US" sz="1500" u="none" strike="noStrike" dirty="0">
                          <a:effectLst/>
                          <a:latin typeface="Arial" panose="020B0604020202020204" pitchFamily="34" charset="0"/>
                          <a:cs typeface="Arial" panose="020B0604020202020204" pitchFamily="34" charset="0"/>
                        </a:rPr>
                        <a:t>0.66</a:t>
                      </a:r>
                      <a:endParaRPr lang="en-US" sz="1500" b="0" i="0" u="none" strike="noStrike" dirty="0">
                        <a:solidFill>
                          <a:srgbClr val="000000"/>
                        </a:solidFill>
                        <a:effectLst/>
                        <a:latin typeface="Arial" panose="020B0604020202020204" pitchFamily="34" charset="0"/>
                        <a:cs typeface="Arial" panose="020B0604020202020204" pitchFamily="34" charset="0"/>
                      </a:endParaRPr>
                    </a:p>
                  </a:txBody>
                  <a:tcPr marL="6626" marR="6626" marT="6626" marB="0" anchor="b">
                    <a:solidFill>
                      <a:schemeClr val="accent6">
                        <a:lumMod val="20000"/>
                        <a:lumOff val="80000"/>
                      </a:schemeClr>
                    </a:solidFill>
                  </a:tcPr>
                </a:tc>
                <a:tc>
                  <a:txBody>
                    <a:bodyPr/>
                    <a:lstStyle/>
                    <a:p>
                      <a:pPr algn="ctr" fontAlgn="b"/>
                      <a:r>
                        <a:rPr lang="en-US" sz="1500" u="none" strike="noStrike">
                          <a:effectLst/>
                          <a:latin typeface="Arial" panose="020B0604020202020204" pitchFamily="34" charset="0"/>
                          <a:cs typeface="Arial" panose="020B0604020202020204" pitchFamily="34" charset="0"/>
                        </a:rPr>
                        <a:t>0.61</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6626" marR="6626" marT="6626" marB="0" anchor="b">
                    <a:solidFill>
                      <a:schemeClr val="accent6">
                        <a:lumMod val="20000"/>
                        <a:lumOff val="80000"/>
                      </a:schemeClr>
                    </a:solidFill>
                  </a:tcPr>
                </a:tc>
                <a:tc>
                  <a:txBody>
                    <a:bodyPr/>
                    <a:lstStyle/>
                    <a:p>
                      <a:pPr algn="ctr" fontAlgn="b"/>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6626" marR="6626" marT="6626" marB="0" anchor="b">
                    <a:solidFill>
                      <a:schemeClr val="accent6">
                        <a:lumMod val="20000"/>
                        <a:lumOff val="80000"/>
                      </a:schemeClr>
                    </a:solidFill>
                  </a:tcPr>
                </a:tc>
                <a:tc>
                  <a:txBody>
                    <a:bodyPr/>
                    <a:lstStyle/>
                    <a:p>
                      <a:pPr algn="ctr" fontAlgn="b"/>
                      <a:r>
                        <a:rPr lang="en-US" sz="1500" u="none" strike="noStrike">
                          <a:effectLst/>
                          <a:latin typeface="Arial" panose="020B0604020202020204" pitchFamily="34" charset="0"/>
                          <a:cs typeface="Arial" panose="020B0604020202020204" pitchFamily="34" charset="0"/>
                        </a:rPr>
                        <a:t>0.89</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6626" marR="6626" marT="6626" marB="0" anchor="b">
                    <a:solidFill>
                      <a:schemeClr val="accent6">
                        <a:lumMod val="20000"/>
                        <a:lumOff val="80000"/>
                      </a:schemeClr>
                    </a:solidFill>
                  </a:tcPr>
                </a:tc>
                <a:tc>
                  <a:txBody>
                    <a:bodyPr/>
                    <a:lstStyle/>
                    <a:p>
                      <a:pPr algn="ctr" fontAlgn="b"/>
                      <a:r>
                        <a:rPr lang="en-US" sz="1500" u="none" strike="noStrike">
                          <a:effectLst/>
                          <a:latin typeface="Arial" panose="020B0604020202020204" pitchFamily="34" charset="0"/>
                          <a:cs typeface="Arial" panose="020B0604020202020204" pitchFamily="34" charset="0"/>
                        </a:rPr>
                        <a:t>0.73</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6626" marR="6626" marT="6626" marB="0" anchor="b">
                    <a:solidFill>
                      <a:schemeClr val="accent6">
                        <a:lumMod val="20000"/>
                        <a:lumOff val="80000"/>
                      </a:schemeClr>
                    </a:solidFill>
                  </a:tcPr>
                </a:tc>
                <a:extLst>
                  <a:ext uri="{0D108BD9-81ED-4DB2-BD59-A6C34878D82A}">
                    <a16:rowId xmlns:a16="http://schemas.microsoft.com/office/drawing/2014/main" val="1140314834"/>
                  </a:ext>
                </a:extLst>
              </a:tr>
              <a:tr h="287141">
                <a:tc>
                  <a:txBody>
                    <a:bodyPr/>
                    <a:lstStyle/>
                    <a:p>
                      <a:pPr algn="l" fontAlgn="b"/>
                      <a:r>
                        <a:rPr lang="en-US" sz="1500" u="none" strike="noStrike" dirty="0">
                          <a:effectLst/>
                          <a:latin typeface="Arial" panose="020B0604020202020204" pitchFamily="34" charset="0"/>
                          <a:cs typeface="Arial" panose="020B0604020202020204" pitchFamily="34" charset="0"/>
                        </a:rPr>
                        <a:t>CA2, R</a:t>
                      </a:r>
                      <a:endParaRPr lang="en-US" sz="1500" b="0" i="0" u="none" strike="noStrike" dirty="0">
                        <a:solidFill>
                          <a:srgbClr val="000000"/>
                        </a:solidFill>
                        <a:effectLst/>
                        <a:latin typeface="Arial" panose="020B0604020202020204" pitchFamily="34" charset="0"/>
                        <a:cs typeface="Arial" panose="020B0604020202020204" pitchFamily="34" charset="0"/>
                      </a:endParaRPr>
                    </a:p>
                  </a:txBody>
                  <a:tcPr marL="6626" marR="6626" marT="6626" marB="0" anchor="b">
                    <a:solidFill>
                      <a:schemeClr val="accent6">
                        <a:lumMod val="20000"/>
                        <a:lumOff val="80000"/>
                      </a:schemeClr>
                    </a:solidFill>
                  </a:tcPr>
                </a:tc>
                <a:tc>
                  <a:txBody>
                    <a:bodyPr/>
                    <a:lstStyle/>
                    <a:p>
                      <a:pPr algn="ctr" fontAlgn="b"/>
                      <a:r>
                        <a:rPr lang="en-US" sz="1500" u="none" strike="noStrike">
                          <a:effectLst/>
                          <a:latin typeface="Arial" panose="020B0604020202020204" pitchFamily="34" charset="0"/>
                          <a:cs typeface="Arial" panose="020B0604020202020204" pitchFamily="34" charset="0"/>
                        </a:rPr>
                        <a:t>0.76</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6626" marR="6626" marT="6626" marB="0" anchor="b">
                    <a:solidFill>
                      <a:schemeClr val="accent6">
                        <a:lumMod val="20000"/>
                        <a:lumOff val="80000"/>
                      </a:schemeClr>
                    </a:solidFill>
                  </a:tcPr>
                </a:tc>
                <a:tc>
                  <a:txBody>
                    <a:bodyPr/>
                    <a:lstStyle/>
                    <a:p>
                      <a:pPr algn="ctr" fontAlgn="b"/>
                      <a:r>
                        <a:rPr lang="en-US" sz="1500" u="none" strike="noStrike">
                          <a:effectLst/>
                          <a:latin typeface="Arial" panose="020B0604020202020204" pitchFamily="34" charset="0"/>
                          <a:cs typeface="Arial" panose="020B0604020202020204" pitchFamily="34" charset="0"/>
                        </a:rPr>
                        <a:t>0.62</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6626" marR="6626" marT="6626" marB="0" anchor="b">
                    <a:solidFill>
                      <a:schemeClr val="accent6">
                        <a:lumMod val="20000"/>
                        <a:lumOff val="80000"/>
                      </a:schemeClr>
                    </a:solidFill>
                  </a:tcPr>
                </a:tc>
                <a:tc>
                  <a:txBody>
                    <a:bodyPr/>
                    <a:lstStyle/>
                    <a:p>
                      <a:pPr algn="ctr" fontAlgn="b"/>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6626" marR="6626" marT="6626" marB="0" anchor="b">
                    <a:solidFill>
                      <a:schemeClr val="accent6">
                        <a:lumMod val="20000"/>
                        <a:lumOff val="80000"/>
                      </a:schemeClr>
                    </a:solidFill>
                  </a:tcPr>
                </a:tc>
                <a:tc>
                  <a:txBody>
                    <a:bodyPr/>
                    <a:lstStyle/>
                    <a:p>
                      <a:pPr algn="ctr" fontAlgn="b"/>
                      <a:r>
                        <a:rPr lang="en-US" sz="1500" u="none" strike="noStrike">
                          <a:effectLst/>
                          <a:latin typeface="Arial" panose="020B0604020202020204" pitchFamily="34" charset="0"/>
                          <a:cs typeface="Arial" panose="020B0604020202020204" pitchFamily="34" charset="0"/>
                        </a:rPr>
                        <a:t>0.90</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6626" marR="6626" marT="6626" marB="0" anchor="b">
                    <a:solidFill>
                      <a:schemeClr val="accent6">
                        <a:lumMod val="20000"/>
                        <a:lumOff val="80000"/>
                      </a:schemeClr>
                    </a:solidFill>
                  </a:tcPr>
                </a:tc>
                <a:tc>
                  <a:txBody>
                    <a:bodyPr/>
                    <a:lstStyle/>
                    <a:p>
                      <a:pPr algn="ctr" fontAlgn="b"/>
                      <a:r>
                        <a:rPr lang="en-US" sz="1500" u="none" strike="noStrike" dirty="0">
                          <a:effectLst/>
                          <a:latin typeface="Arial" panose="020B0604020202020204" pitchFamily="34" charset="0"/>
                          <a:cs typeface="Arial" panose="020B0604020202020204" pitchFamily="34" charset="0"/>
                        </a:rPr>
                        <a:t>0.69</a:t>
                      </a:r>
                      <a:endParaRPr lang="en-US" sz="1500" b="0" i="0" u="none" strike="noStrike" dirty="0">
                        <a:solidFill>
                          <a:srgbClr val="000000"/>
                        </a:solidFill>
                        <a:effectLst/>
                        <a:latin typeface="Arial" panose="020B0604020202020204" pitchFamily="34" charset="0"/>
                        <a:cs typeface="Arial" panose="020B0604020202020204" pitchFamily="34" charset="0"/>
                      </a:endParaRPr>
                    </a:p>
                  </a:txBody>
                  <a:tcPr marL="6626" marR="6626" marT="6626" marB="0" anchor="b">
                    <a:solidFill>
                      <a:schemeClr val="accent6">
                        <a:lumMod val="20000"/>
                        <a:lumOff val="80000"/>
                      </a:schemeClr>
                    </a:solidFill>
                  </a:tcPr>
                </a:tc>
                <a:extLst>
                  <a:ext uri="{0D108BD9-81ED-4DB2-BD59-A6C34878D82A}">
                    <a16:rowId xmlns:a16="http://schemas.microsoft.com/office/drawing/2014/main" val="3479146968"/>
                  </a:ext>
                </a:extLst>
              </a:tr>
              <a:tr h="287141">
                <a:tc>
                  <a:txBody>
                    <a:bodyPr/>
                    <a:lstStyle/>
                    <a:p>
                      <a:pPr algn="l" fontAlgn="b"/>
                      <a:r>
                        <a:rPr lang="en-US" sz="1500" u="none" strike="noStrike">
                          <a:effectLst/>
                          <a:latin typeface="Arial" panose="020B0604020202020204" pitchFamily="34" charset="0"/>
                          <a:cs typeface="Arial" panose="020B0604020202020204" pitchFamily="34" charset="0"/>
                        </a:rPr>
                        <a:t>CA3, L</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6626" marR="6626" marT="6626" marB="0" anchor="b">
                    <a:solidFill>
                      <a:schemeClr val="accent6">
                        <a:lumMod val="20000"/>
                        <a:lumOff val="80000"/>
                      </a:schemeClr>
                    </a:solidFill>
                  </a:tcPr>
                </a:tc>
                <a:tc>
                  <a:txBody>
                    <a:bodyPr/>
                    <a:lstStyle/>
                    <a:p>
                      <a:pPr algn="ctr" fontAlgn="b"/>
                      <a:r>
                        <a:rPr lang="en-US" sz="1500" u="none" strike="noStrike">
                          <a:effectLst/>
                          <a:latin typeface="Arial" panose="020B0604020202020204" pitchFamily="34" charset="0"/>
                          <a:cs typeface="Arial" panose="020B0604020202020204" pitchFamily="34" charset="0"/>
                        </a:rPr>
                        <a:t>0.91</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6626" marR="6626" marT="6626" marB="0" anchor="b">
                    <a:solidFill>
                      <a:schemeClr val="accent6">
                        <a:lumMod val="20000"/>
                        <a:lumOff val="80000"/>
                      </a:schemeClr>
                    </a:solidFill>
                  </a:tcPr>
                </a:tc>
                <a:tc>
                  <a:txBody>
                    <a:bodyPr/>
                    <a:lstStyle/>
                    <a:p>
                      <a:pPr algn="ctr" fontAlgn="b"/>
                      <a:r>
                        <a:rPr lang="en-US" sz="1500" u="none" strike="noStrike">
                          <a:effectLst/>
                          <a:latin typeface="Arial" panose="020B0604020202020204" pitchFamily="34" charset="0"/>
                          <a:cs typeface="Arial" panose="020B0604020202020204" pitchFamily="34" charset="0"/>
                        </a:rPr>
                        <a:t>0.70</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6626" marR="6626" marT="6626" marB="0" anchor="b">
                    <a:solidFill>
                      <a:schemeClr val="accent6">
                        <a:lumMod val="20000"/>
                        <a:lumOff val="80000"/>
                      </a:schemeClr>
                    </a:solidFill>
                  </a:tcPr>
                </a:tc>
                <a:tc>
                  <a:txBody>
                    <a:bodyPr/>
                    <a:lstStyle/>
                    <a:p>
                      <a:pPr algn="ctr" fontAlgn="b"/>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6626" marR="6626" marT="6626" marB="0" anchor="b">
                    <a:solidFill>
                      <a:schemeClr val="accent6">
                        <a:lumMod val="20000"/>
                        <a:lumOff val="80000"/>
                      </a:schemeClr>
                    </a:solidFill>
                  </a:tcPr>
                </a:tc>
                <a:tc>
                  <a:txBody>
                    <a:bodyPr/>
                    <a:lstStyle/>
                    <a:p>
                      <a:pPr algn="ctr" fontAlgn="b"/>
                      <a:r>
                        <a:rPr lang="en-US" sz="1500" u="none" strike="noStrike">
                          <a:effectLst/>
                          <a:latin typeface="Arial" panose="020B0604020202020204" pitchFamily="34" charset="0"/>
                          <a:cs typeface="Arial" panose="020B0604020202020204" pitchFamily="34" charset="0"/>
                        </a:rPr>
                        <a:t>0.96</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6626" marR="6626" marT="6626" marB="0" anchor="b">
                    <a:solidFill>
                      <a:schemeClr val="accent6">
                        <a:lumMod val="20000"/>
                        <a:lumOff val="80000"/>
                      </a:schemeClr>
                    </a:solidFill>
                  </a:tcPr>
                </a:tc>
                <a:tc>
                  <a:txBody>
                    <a:bodyPr/>
                    <a:lstStyle/>
                    <a:p>
                      <a:pPr algn="ctr" fontAlgn="b"/>
                      <a:r>
                        <a:rPr lang="en-US" sz="1500" u="none" strike="noStrike" dirty="0">
                          <a:effectLst/>
                          <a:latin typeface="Arial" panose="020B0604020202020204" pitchFamily="34" charset="0"/>
                          <a:cs typeface="Arial" panose="020B0604020202020204" pitchFamily="34" charset="0"/>
                        </a:rPr>
                        <a:t>0.80</a:t>
                      </a:r>
                      <a:endParaRPr lang="en-US" sz="1500" b="0" i="0" u="none" strike="noStrike" dirty="0">
                        <a:solidFill>
                          <a:srgbClr val="000000"/>
                        </a:solidFill>
                        <a:effectLst/>
                        <a:latin typeface="Arial" panose="020B0604020202020204" pitchFamily="34" charset="0"/>
                        <a:cs typeface="Arial" panose="020B0604020202020204" pitchFamily="34" charset="0"/>
                      </a:endParaRPr>
                    </a:p>
                  </a:txBody>
                  <a:tcPr marL="6626" marR="6626" marT="6626" marB="0" anchor="b">
                    <a:solidFill>
                      <a:schemeClr val="accent6">
                        <a:lumMod val="20000"/>
                        <a:lumOff val="80000"/>
                      </a:schemeClr>
                    </a:solidFill>
                  </a:tcPr>
                </a:tc>
                <a:extLst>
                  <a:ext uri="{0D108BD9-81ED-4DB2-BD59-A6C34878D82A}">
                    <a16:rowId xmlns:a16="http://schemas.microsoft.com/office/drawing/2014/main" val="3062008752"/>
                  </a:ext>
                </a:extLst>
              </a:tr>
              <a:tr h="287141">
                <a:tc>
                  <a:txBody>
                    <a:bodyPr/>
                    <a:lstStyle/>
                    <a:p>
                      <a:pPr algn="l" fontAlgn="b"/>
                      <a:r>
                        <a:rPr lang="en-US" sz="1500" u="none" strike="noStrike">
                          <a:effectLst/>
                          <a:latin typeface="Arial" panose="020B0604020202020204" pitchFamily="34" charset="0"/>
                          <a:cs typeface="Arial" panose="020B0604020202020204" pitchFamily="34" charset="0"/>
                        </a:rPr>
                        <a:t>CA3, R</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6626" marR="6626" marT="6626" marB="0" anchor="b">
                    <a:solidFill>
                      <a:schemeClr val="accent6">
                        <a:lumMod val="20000"/>
                        <a:lumOff val="80000"/>
                      </a:schemeClr>
                    </a:solidFill>
                  </a:tcPr>
                </a:tc>
                <a:tc>
                  <a:txBody>
                    <a:bodyPr/>
                    <a:lstStyle/>
                    <a:p>
                      <a:pPr algn="ctr" fontAlgn="b"/>
                      <a:r>
                        <a:rPr lang="en-US" sz="1500" u="none" strike="noStrike">
                          <a:effectLst/>
                          <a:latin typeface="Arial" panose="020B0604020202020204" pitchFamily="34" charset="0"/>
                          <a:cs typeface="Arial" panose="020B0604020202020204" pitchFamily="34" charset="0"/>
                        </a:rPr>
                        <a:t>0.90</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6626" marR="6626" marT="6626" marB="0" anchor="b">
                    <a:solidFill>
                      <a:schemeClr val="accent6">
                        <a:lumMod val="20000"/>
                        <a:lumOff val="80000"/>
                      </a:schemeClr>
                    </a:solidFill>
                  </a:tcPr>
                </a:tc>
                <a:tc>
                  <a:txBody>
                    <a:bodyPr/>
                    <a:lstStyle/>
                    <a:p>
                      <a:pPr algn="ctr" fontAlgn="b"/>
                      <a:r>
                        <a:rPr lang="en-US" sz="1500" u="none" strike="noStrike">
                          <a:effectLst/>
                          <a:latin typeface="Arial" panose="020B0604020202020204" pitchFamily="34" charset="0"/>
                          <a:cs typeface="Arial" panose="020B0604020202020204" pitchFamily="34" charset="0"/>
                        </a:rPr>
                        <a:t>0.71</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6626" marR="6626" marT="6626" marB="0" anchor="b">
                    <a:solidFill>
                      <a:schemeClr val="accent6">
                        <a:lumMod val="20000"/>
                        <a:lumOff val="80000"/>
                      </a:schemeClr>
                    </a:solidFill>
                  </a:tcPr>
                </a:tc>
                <a:tc>
                  <a:txBody>
                    <a:bodyPr/>
                    <a:lstStyle/>
                    <a:p>
                      <a:pPr algn="ctr" fontAlgn="b"/>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6626" marR="6626" marT="6626" marB="0" anchor="b">
                    <a:solidFill>
                      <a:schemeClr val="accent6">
                        <a:lumMod val="20000"/>
                        <a:lumOff val="80000"/>
                      </a:schemeClr>
                    </a:solidFill>
                  </a:tcPr>
                </a:tc>
                <a:tc>
                  <a:txBody>
                    <a:bodyPr/>
                    <a:lstStyle/>
                    <a:p>
                      <a:pPr algn="ctr" fontAlgn="b"/>
                      <a:r>
                        <a:rPr lang="en-US" sz="1500" u="none" strike="noStrike">
                          <a:effectLst/>
                          <a:latin typeface="Arial" panose="020B0604020202020204" pitchFamily="34" charset="0"/>
                          <a:cs typeface="Arial" panose="020B0604020202020204" pitchFamily="34" charset="0"/>
                        </a:rPr>
                        <a:t>0.96</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6626" marR="6626" marT="6626" marB="0" anchor="b">
                    <a:solidFill>
                      <a:schemeClr val="accent6">
                        <a:lumMod val="20000"/>
                        <a:lumOff val="80000"/>
                      </a:schemeClr>
                    </a:solidFill>
                  </a:tcPr>
                </a:tc>
                <a:tc>
                  <a:txBody>
                    <a:bodyPr/>
                    <a:lstStyle/>
                    <a:p>
                      <a:pPr algn="ctr" fontAlgn="b"/>
                      <a:r>
                        <a:rPr lang="en-US" sz="1500" u="none" strike="noStrike" dirty="0">
                          <a:effectLst/>
                          <a:latin typeface="Arial" panose="020B0604020202020204" pitchFamily="34" charset="0"/>
                          <a:cs typeface="Arial" panose="020B0604020202020204" pitchFamily="34" charset="0"/>
                        </a:rPr>
                        <a:t>0.76</a:t>
                      </a:r>
                      <a:endParaRPr lang="en-US" sz="1500" b="0" i="0" u="none" strike="noStrike" dirty="0">
                        <a:solidFill>
                          <a:srgbClr val="000000"/>
                        </a:solidFill>
                        <a:effectLst/>
                        <a:latin typeface="Arial" panose="020B0604020202020204" pitchFamily="34" charset="0"/>
                        <a:cs typeface="Arial" panose="020B0604020202020204" pitchFamily="34" charset="0"/>
                      </a:endParaRPr>
                    </a:p>
                  </a:txBody>
                  <a:tcPr marL="6626" marR="6626" marT="6626" marB="0" anchor="b">
                    <a:solidFill>
                      <a:schemeClr val="accent6">
                        <a:lumMod val="20000"/>
                        <a:lumOff val="80000"/>
                      </a:schemeClr>
                    </a:solidFill>
                  </a:tcPr>
                </a:tc>
                <a:extLst>
                  <a:ext uri="{0D108BD9-81ED-4DB2-BD59-A6C34878D82A}">
                    <a16:rowId xmlns:a16="http://schemas.microsoft.com/office/drawing/2014/main" val="1675132205"/>
                  </a:ext>
                </a:extLst>
              </a:tr>
              <a:tr h="287141">
                <a:tc>
                  <a:txBody>
                    <a:bodyPr/>
                    <a:lstStyle/>
                    <a:p>
                      <a:pPr algn="l" fontAlgn="b"/>
                      <a:r>
                        <a:rPr lang="en-US" sz="1500" u="none" strike="noStrike">
                          <a:effectLst/>
                          <a:latin typeface="Arial" panose="020B0604020202020204" pitchFamily="34" charset="0"/>
                          <a:cs typeface="Arial" panose="020B0604020202020204" pitchFamily="34" charset="0"/>
                        </a:rPr>
                        <a:t>DG, L</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6626" marR="6626" marT="6626" marB="0" anchor="b">
                    <a:solidFill>
                      <a:schemeClr val="accent6">
                        <a:lumMod val="20000"/>
                        <a:lumOff val="80000"/>
                      </a:schemeClr>
                    </a:solidFill>
                  </a:tcPr>
                </a:tc>
                <a:tc>
                  <a:txBody>
                    <a:bodyPr/>
                    <a:lstStyle/>
                    <a:p>
                      <a:pPr algn="ctr" fontAlgn="b"/>
                      <a:r>
                        <a:rPr lang="en-US" sz="1500" u="none" strike="noStrike">
                          <a:effectLst/>
                          <a:latin typeface="Arial" panose="020B0604020202020204" pitchFamily="34" charset="0"/>
                          <a:cs typeface="Arial" panose="020B0604020202020204" pitchFamily="34" charset="0"/>
                        </a:rPr>
                        <a:t>0.86</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6626" marR="6626" marT="6626" marB="0" anchor="b">
                    <a:solidFill>
                      <a:schemeClr val="accent6">
                        <a:lumMod val="20000"/>
                        <a:lumOff val="80000"/>
                      </a:schemeClr>
                    </a:solidFill>
                  </a:tcPr>
                </a:tc>
                <a:tc>
                  <a:txBody>
                    <a:bodyPr/>
                    <a:lstStyle/>
                    <a:p>
                      <a:pPr algn="ctr" fontAlgn="b"/>
                      <a:r>
                        <a:rPr lang="en-US" sz="1500" u="none" strike="noStrike">
                          <a:effectLst/>
                          <a:latin typeface="Arial" panose="020B0604020202020204" pitchFamily="34" charset="0"/>
                          <a:cs typeface="Arial" panose="020B0604020202020204" pitchFamily="34" charset="0"/>
                        </a:rPr>
                        <a:t>0.82</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6626" marR="6626" marT="6626" marB="0" anchor="b">
                    <a:solidFill>
                      <a:schemeClr val="accent6">
                        <a:lumMod val="20000"/>
                        <a:lumOff val="80000"/>
                      </a:schemeClr>
                    </a:solidFill>
                  </a:tcPr>
                </a:tc>
                <a:tc>
                  <a:txBody>
                    <a:bodyPr/>
                    <a:lstStyle/>
                    <a:p>
                      <a:pPr algn="ctr" fontAlgn="b"/>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6626" marR="6626" marT="6626" marB="0" anchor="b">
                    <a:solidFill>
                      <a:schemeClr val="accent6">
                        <a:lumMod val="20000"/>
                        <a:lumOff val="80000"/>
                      </a:schemeClr>
                    </a:solidFill>
                  </a:tcPr>
                </a:tc>
                <a:tc>
                  <a:txBody>
                    <a:bodyPr/>
                    <a:lstStyle/>
                    <a:p>
                      <a:pPr algn="ctr" fontAlgn="b"/>
                      <a:r>
                        <a:rPr lang="en-US" sz="1500" u="none" strike="noStrike">
                          <a:effectLst/>
                          <a:latin typeface="Arial" panose="020B0604020202020204" pitchFamily="34" charset="0"/>
                          <a:cs typeface="Arial" panose="020B0604020202020204" pitchFamily="34" charset="0"/>
                        </a:rPr>
                        <a:t>0.86</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6626" marR="6626" marT="6626" marB="0" anchor="b">
                    <a:solidFill>
                      <a:schemeClr val="accent6">
                        <a:lumMod val="20000"/>
                        <a:lumOff val="80000"/>
                      </a:schemeClr>
                    </a:solidFill>
                  </a:tcPr>
                </a:tc>
                <a:tc>
                  <a:txBody>
                    <a:bodyPr/>
                    <a:lstStyle/>
                    <a:p>
                      <a:pPr algn="ctr" fontAlgn="b"/>
                      <a:r>
                        <a:rPr lang="en-US" sz="1500" u="none" strike="noStrike" dirty="0">
                          <a:effectLst/>
                          <a:latin typeface="Arial" panose="020B0604020202020204" pitchFamily="34" charset="0"/>
                          <a:cs typeface="Arial" panose="020B0604020202020204" pitchFamily="34" charset="0"/>
                        </a:rPr>
                        <a:t>0.87</a:t>
                      </a:r>
                      <a:endParaRPr lang="en-US" sz="1500" b="0" i="0" u="none" strike="noStrike" dirty="0">
                        <a:solidFill>
                          <a:srgbClr val="000000"/>
                        </a:solidFill>
                        <a:effectLst/>
                        <a:latin typeface="Arial" panose="020B0604020202020204" pitchFamily="34" charset="0"/>
                        <a:cs typeface="Arial" panose="020B0604020202020204" pitchFamily="34" charset="0"/>
                      </a:endParaRPr>
                    </a:p>
                  </a:txBody>
                  <a:tcPr marL="6626" marR="6626" marT="6626" marB="0" anchor="b">
                    <a:solidFill>
                      <a:schemeClr val="accent6">
                        <a:lumMod val="20000"/>
                        <a:lumOff val="80000"/>
                      </a:schemeClr>
                    </a:solidFill>
                  </a:tcPr>
                </a:tc>
                <a:extLst>
                  <a:ext uri="{0D108BD9-81ED-4DB2-BD59-A6C34878D82A}">
                    <a16:rowId xmlns:a16="http://schemas.microsoft.com/office/drawing/2014/main" val="3577714958"/>
                  </a:ext>
                </a:extLst>
              </a:tr>
              <a:tr h="287141">
                <a:tc>
                  <a:txBody>
                    <a:bodyPr/>
                    <a:lstStyle/>
                    <a:p>
                      <a:pPr algn="l" fontAlgn="b"/>
                      <a:r>
                        <a:rPr lang="en-US" sz="1500" u="none" strike="noStrike" dirty="0">
                          <a:effectLst/>
                          <a:latin typeface="Arial" panose="020B0604020202020204" pitchFamily="34" charset="0"/>
                          <a:cs typeface="Arial" panose="020B0604020202020204" pitchFamily="34" charset="0"/>
                        </a:rPr>
                        <a:t>DG, R</a:t>
                      </a:r>
                      <a:endParaRPr lang="en-US" sz="1500" b="0" i="0" u="none" strike="noStrike" dirty="0">
                        <a:solidFill>
                          <a:srgbClr val="000000"/>
                        </a:solidFill>
                        <a:effectLst/>
                        <a:latin typeface="Arial" panose="020B0604020202020204" pitchFamily="34" charset="0"/>
                        <a:cs typeface="Arial" panose="020B0604020202020204" pitchFamily="34" charset="0"/>
                      </a:endParaRPr>
                    </a:p>
                  </a:txBody>
                  <a:tcPr marL="6626" marR="6626" marT="6626" marB="0" anchor="b">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b"/>
                      <a:r>
                        <a:rPr lang="en-US" sz="1500" u="none" strike="noStrike" dirty="0">
                          <a:effectLst/>
                          <a:latin typeface="Arial" panose="020B0604020202020204" pitchFamily="34" charset="0"/>
                          <a:cs typeface="Arial" panose="020B0604020202020204" pitchFamily="34" charset="0"/>
                        </a:rPr>
                        <a:t>0.91</a:t>
                      </a:r>
                      <a:endParaRPr lang="en-US" sz="1500" b="0" i="0" u="none" strike="noStrike" dirty="0">
                        <a:solidFill>
                          <a:srgbClr val="000000"/>
                        </a:solidFill>
                        <a:effectLst/>
                        <a:latin typeface="Arial" panose="020B0604020202020204" pitchFamily="34" charset="0"/>
                        <a:cs typeface="Arial" panose="020B0604020202020204" pitchFamily="34" charset="0"/>
                      </a:endParaRPr>
                    </a:p>
                  </a:txBody>
                  <a:tcPr marL="6626" marR="6626" marT="6626" marB="0" anchor="b">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b"/>
                      <a:r>
                        <a:rPr lang="en-US" sz="1500" u="none" strike="noStrike" dirty="0">
                          <a:effectLst/>
                          <a:latin typeface="Arial" panose="020B0604020202020204" pitchFamily="34" charset="0"/>
                          <a:cs typeface="Arial" panose="020B0604020202020204" pitchFamily="34" charset="0"/>
                        </a:rPr>
                        <a:t>0.80</a:t>
                      </a:r>
                      <a:endParaRPr lang="en-US" sz="1500" b="0" i="0" u="none" strike="noStrike" dirty="0">
                        <a:solidFill>
                          <a:srgbClr val="000000"/>
                        </a:solidFill>
                        <a:effectLst/>
                        <a:latin typeface="Arial" panose="020B0604020202020204" pitchFamily="34" charset="0"/>
                        <a:cs typeface="Arial" panose="020B0604020202020204" pitchFamily="34" charset="0"/>
                      </a:endParaRPr>
                    </a:p>
                  </a:txBody>
                  <a:tcPr marL="6626" marR="6626" marT="6626" marB="0" anchor="b">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b"/>
                      <a:r>
                        <a:rPr lang="en-US" sz="1500" u="none" strike="noStrike">
                          <a:effectLst/>
                          <a:latin typeface="Arial" panose="020B0604020202020204" pitchFamily="34" charset="0"/>
                          <a:cs typeface="Arial" panose="020B0604020202020204" pitchFamily="34" charset="0"/>
                        </a:rPr>
                        <a:t> </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6626" marR="6626" marT="6626" marB="0" anchor="b">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b"/>
                      <a:r>
                        <a:rPr lang="en-US" sz="1500" u="none" strike="noStrike" dirty="0">
                          <a:effectLst/>
                          <a:latin typeface="Arial" panose="020B0604020202020204" pitchFamily="34" charset="0"/>
                          <a:cs typeface="Arial" panose="020B0604020202020204" pitchFamily="34" charset="0"/>
                        </a:rPr>
                        <a:t>0.93</a:t>
                      </a:r>
                      <a:endParaRPr lang="en-US" sz="1500" b="0" i="0" u="none" strike="noStrike" dirty="0">
                        <a:solidFill>
                          <a:srgbClr val="000000"/>
                        </a:solidFill>
                        <a:effectLst/>
                        <a:latin typeface="Arial" panose="020B0604020202020204" pitchFamily="34" charset="0"/>
                        <a:cs typeface="Arial" panose="020B0604020202020204" pitchFamily="34" charset="0"/>
                      </a:endParaRPr>
                    </a:p>
                  </a:txBody>
                  <a:tcPr marL="6626" marR="6626" marT="6626" marB="0" anchor="b">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b"/>
                      <a:r>
                        <a:rPr lang="en-US" sz="1500" u="none" strike="noStrike" dirty="0">
                          <a:effectLst/>
                          <a:latin typeface="Arial" panose="020B0604020202020204" pitchFamily="34" charset="0"/>
                          <a:cs typeface="Arial" panose="020B0604020202020204" pitchFamily="34" charset="0"/>
                        </a:rPr>
                        <a:t>0.86</a:t>
                      </a:r>
                      <a:endParaRPr lang="en-US" sz="1500" b="0" i="0" u="none" strike="noStrike" dirty="0">
                        <a:solidFill>
                          <a:srgbClr val="000000"/>
                        </a:solidFill>
                        <a:effectLst/>
                        <a:latin typeface="Arial" panose="020B0604020202020204" pitchFamily="34" charset="0"/>
                        <a:cs typeface="Arial" panose="020B0604020202020204" pitchFamily="34" charset="0"/>
                      </a:endParaRPr>
                    </a:p>
                  </a:txBody>
                  <a:tcPr marL="6626" marR="6626" marT="6626" marB="0" anchor="b">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461732578"/>
                  </a:ext>
                </a:extLst>
              </a:tr>
            </a:tbl>
          </a:graphicData>
        </a:graphic>
      </p:graphicFrame>
      <p:sp>
        <p:nvSpPr>
          <p:cNvPr id="5" name="Slide Number Placeholder 4">
            <a:extLst>
              <a:ext uri="{FF2B5EF4-FFF2-40B4-BE49-F238E27FC236}">
                <a16:creationId xmlns:a16="http://schemas.microsoft.com/office/drawing/2014/main" id="{89D1ED00-A4A9-1B9D-36B7-AB482F1D4DC8}"/>
              </a:ext>
            </a:extLst>
          </p:cNvPr>
          <p:cNvSpPr>
            <a:spLocks noGrp="1"/>
          </p:cNvSpPr>
          <p:nvPr>
            <p:ph type="sldNum" sz="quarter" idx="12"/>
          </p:nvPr>
        </p:nvSpPr>
        <p:spPr/>
        <p:txBody>
          <a:bodyPr/>
          <a:lstStyle/>
          <a:p>
            <a:fld id="{B7027CDE-4DE7-4D6A-A839-C8758EABC6EE}" type="slidenum">
              <a:rPr lang="en-US" smtClean="0"/>
              <a:t>25</a:t>
            </a:fld>
            <a:endParaRPr lang="en-US"/>
          </a:p>
        </p:txBody>
      </p:sp>
      <p:pic>
        <p:nvPicPr>
          <p:cNvPr id="6" name="Content Placeholder 3">
            <a:extLst>
              <a:ext uri="{FF2B5EF4-FFF2-40B4-BE49-F238E27FC236}">
                <a16:creationId xmlns:a16="http://schemas.microsoft.com/office/drawing/2014/main" id="{6FB7BECE-9CEB-B4BA-7162-167091A11EA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39283" y="301091"/>
            <a:ext cx="1416934" cy="1453630"/>
          </a:xfrm>
          <a:prstGeom prst="ellipse">
            <a:avLst/>
          </a:prstGeom>
        </p:spPr>
      </p:pic>
      <p:sp>
        <p:nvSpPr>
          <p:cNvPr id="7" name="TextBox 6">
            <a:extLst>
              <a:ext uri="{FF2B5EF4-FFF2-40B4-BE49-F238E27FC236}">
                <a16:creationId xmlns:a16="http://schemas.microsoft.com/office/drawing/2014/main" id="{635FA91A-6288-ED9F-D684-AECE32F1CBE2}"/>
              </a:ext>
            </a:extLst>
          </p:cNvPr>
          <p:cNvSpPr txBox="1"/>
          <p:nvPr/>
        </p:nvSpPr>
        <p:spPr>
          <a:xfrm>
            <a:off x="5028267" y="1754721"/>
            <a:ext cx="1838965" cy="369332"/>
          </a:xfrm>
          <a:prstGeom prst="rect">
            <a:avLst/>
          </a:prstGeom>
          <a:noFill/>
        </p:spPr>
        <p:txBody>
          <a:bodyPr wrap="none" rtlCol="0">
            <a:spAutoFit/>
          </a:bodyPr>
          <a:lstStyle/>
          <a:p>
            <a:r>
              <a:rPr lang="en-US" dirty="0"/>
              <a:t>Dr. Kelsey Canada</a:t>
            </a:r>
          </a:p>
        </p:txBody>
      </p:sp>
      <p:sp>
        <p:nvSpPr>
          <p:cNvPr id="8" name="TextBox 7">
            <a:extLst>
              <a:ext uri="{FF2B5EF4-FFF2-40B4-BE49-F238E27FC236}">
                <a16:creationId xmlns:a16="http://schemas.microsoft.com/office/drawing/2014/main" id="{9BE74F3B-742A-5315-1128-54641785C815}"/>
              </a:ext>
            </a:extLst>
          </p:cNvPr>
          <p:cNvSpPr txBox="1"/>
          <p:nvPr/>
        </p:nvSpPr>
        <p:spPr>
          <a:xfrm>
            <a:off x="7039947" y="1754721"/>
            <a:ext cx="1997213" cy="369332"/>
          </a:xfrm>
          <a:prstGeom prst="rect">
            <a:avLst/>
          </a:prstGeom>
          <a:noFill/>
        </p:spPr>
        <p:txBody>
          <a:bodyPr wrap="none" rtlCol="0">
            <a:spAutoFit/>
          </a:bodyPr>
          <a:lstStyle/>
          <a:p>
            <a:r>
              <a:rPr lang="en-US" dirty="0"/>
              <a:t>Dr. Thackery Brown</a:t>
            </a:r>
          </a:p>
        </p:txBody>
      </p:sp>
      <p:sp>
        <p:nvSpPr>
          <p:cNvPr id="10" name="TextBox 9">
            <a:extLst>
              <a:ext uri="{FF2B5EF4-FFF2-40B4-BE49-F238E27FC236}">
                <a16:creationId xmlns:a16="http://schemas.microsoft.com/office/drawing/2014/main" id="{F77AD17E-08F4-6AF0-7AAA-FF33151DED09}"/>
              </a:ext>
            </a:extLst>
          </p:cNvPr>
          <p:cNvSpPr txBox="1"/>
          <p:nvPr/>
        </p:nvSpPr>
        <p:spPr>
          <a:xfrm>
            <a:off x="9307054" y="1768252"/>
            <a:ext cx="1706880" cy="369332"/>
          </a:xfrm>
          <a:prstGeom prst="rect">
            <a:avLst/>
          </a:prstGeom>
          <a:noFill/>
        </p:spPr>
        <p:txBody>
          <a:bodyPr wrap="square">
            <a:spAutoFit/>
          </a:bodyPr>
          <a:lstStyle/>
          <a:p>
            <a:r>
              <a:rPr lang="en-US" dirty="0"/>
              <a:t>Gustaf Rådman </a:t>
            </a:r>
          </a:p>
        </p:txBody>
      </p:sp>
      <p:pic>
        <p:nvPicPr>
          <p:cNvPr id="2050" name="Picture 2" descr="Gustaf Rådman">
            <a:extLst>
              <a:ext uri="{FF2B5EF4-FFF2-40B4-BE49-F238E27FC236}">
                <a16:creationId xmlns:a16="http://schemas.microsoft.com/office/drawing/2014/main" id="{65E10AAC-5C64-7DED-122C-E0BB18F031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51978" y="333708"/>
            <a:ext cx="1423337" cy="1434544"/>
          </a:xfrm>
          <a:prstGeom prst="ellipse">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85323CBD-AE11-0F75-A0AC-AB896049731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3044" r="17024" b="31703"/>
          <a:stretch/>
        </p:blipFill>
        <p:spPr bwMode="auto">
          <a:xfrm>
            <a:off x="7182050" y="222150"/>
            <a:ext cx="1586655" cy="1532571"/>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52113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696E1-42EE-20A9-9E76-A4707B200578}"/>
              </a:ext>
            </a:extLst>
          </p:cNvPr>
          <p:cNvSpPr>
            <a:spLocks noGrp="1"/>
          </p:cNvSpPr>
          <p:nvPr>
            <p:ph type="ctrTitle"/>
          </p:nvPr>
        </p:nvSpPr>
        <p:spPr>
          <a:xfrm>
            <a:off x="1524000" y="1122363"/>
            <a:ext cx="9144000" cy="1085578"/>
          </a:xfrm>
        </p:spPr>
        <p:txBody>
          <a:bodyPr/>
          <a:lstStyle/>
          <a:p>
            <a:r>
              <a:rPr lang="en-US" dirty="0"/>
              <a:t>How to Cite the Protocol</a:t>
            </a:r>
          </a:p>
        </p:txBody>
      </p:sp>
      <p:sp>
        <p:nvSpPr>
          <p:cNvPr id="3" name="Subtitle 2">
            <a:extLst>
              <a:ext uri="{FF2B5EF4-FFF2-40B4-BE49-F238E27FC236}">
                <a16:creationId xmlns:a16="http://schemas.microsoft.com/office/drawing/2014/main" id="{D3865CD9-8F37-872B-5184-596935AE0567}"/>
              </a:ext>
            </a:extLst>
          </p:cNvPr>
          <p:cNvSpPr>
            <a:spLocks noGrp="1"/>
          </p:cNvSpPr>
          <p:nvPr>
            <p:ph type="subTitle" idx="1"/>
          </p:nvPr>
        </p:nvSpPr>
        <p:spPr>
          <a:xfrm>
            <a:off x="1524000" y="2665141"/>
            <a:ext cx="9144000" cy="2592659"/>
          </a:xfrm>
        </p:spPr>
        <p:txBody>
          <a:bodyPr>
            <a:normAutofit/>
          </a:bodyPr>
          <a:lstStyle/>
          <a:p>
            <a:r>
              <a:rPr lang="en-US" sz="1800" b="0" i="0" u="none" strike="noStrike" dirty="0">
                <a:solidFill>
                  <a:srgbClr val="000000"/>
                </a:solidFill>
                <a:effectLst/>
                <a:latin typeface="Arial" panose="020B0604020202020204" pitchFamily="34" charset="0"/>
              </a:rPr>
              <a:t>Daugherty, AM, Amunts, K, </a:t>
            </a:r>
            <a:r>
              <a:rPr lang="en-US" sz="1800" b="0" i="0" u="none" strike="noStrike" dirty="0" err="1">
                <a:solidFill>
                  <a:srgbClr val="000000"/>
                </a:solidFill>
                <a:effectLst/>
                <a:latin typeface="Arial" panose="020B0604020202020204" pitchFamily="34" charset="0"/>
              </a:rPr>
              <a:t>Ekstrom</a:t>
            </a:r>
            <a:r>
              <a:rPr lang="en-US" sz="1800" b="0" i="0" u="none" strike="noStrike" dirty="0">
                <a:solidFill>
                  <a:srgbClr val="000000"/>
                </a:solidFill>
                <a:effectLst/>
                <a:latin typeface="Arial" panose="020B0604020202020204" pitchFamily="34" charset="0"/>
              </a:rPr>
              <a:t> A, Augustinack, J, Bakker, A, Berron, D, Brown, T, Burggren, A, Canada, KL, Carr, V, Chakravarty, M, Chetelat, G, de Flores, R, Ding, S-L, </a:t>
            </a:r>
            <a:r>
              <a:rPr lang="en-US" sz="1800" b="0" i="0" u="none" strike="noStrike" dirty="0" err="1">
                <a:solidFill>
                  <a:srgbClr val="000000"/>
                </a:solidFill>
                <a:effectLst/>
                <a:latin typeface="Arial" panose="020B0604020202020204" pitchFamily="34" charset="0"/>
              </a:rPr>
              <a:t>Geerlings</a:t>
            </a:r>
            <a:r>
              <a:rPr lang="en-US" sz="1800" b="0" i="0" u="none" strike="noStrike" dirty="0">
                <a:solidFill>
                  <a:srgbClr val="000000"/>
                </a:solidFill>
                <a:effectLst/>
                <a:latin typeface="Arial" panose="020B0604020202020204" pitchFamily="34" charset="0"/>
              </a:rPr>
              <a:t>, M, </a:t>
            </a:r>
            <a:r>
              <a:rPr lang="en-US" sz="1800" b="0" i="0" u="none" strike="noStrike" dirty="0" err="1">
                <a:solidFill>
                  <a:srgbClr val="000000"/>
                </a:solidFill>
                <a:effectLst/>
                <a:latin typeface="Arial" panose="020B0604020202020204" pitchFamily="34" charset="0"/>
              </a:rPr>
              <a:t>Kerchner</a:t>
            </a:r>
            <a:r>
              <a:rPr lang="en-US" sz="1800" b="0" i="0" u="none" strike="noStrike" dirty="0">
                <a:solidFill>
                  <a:srgbClr val="000000"/>
                </a:solidFill>
                <a:effectLst/>
                <a:latin typeface="Arial" panose="020B0604020202020204" pitchFamily="34" charset="0"/>
              </a:rPr>
              <a:t>, G,  Insausti, R, Kedo, O, LaRocque K, Malykhin, N, Yassa, M, Mueller, S, </a:t>
            </a:r>
            <a:r>
              <a:rPr lang="en-US" sz="1800" b="0" i="0" u="none" strike="noStrike" dirty="0" err="1">
                <a:solidFill>
                  <a:srgbClr val="000000"/>
                </a:solidFill>
                <a:effectLst/>
                <a:latin typeface="Arial" panose="020B0604020202020204" pitchFamily="34" charset="0"/>
              </a:rPr>
              <a:t>Palombo</a:t>
            </a:r>
            <a:r>
              <a:rPr lang="en-US" sz="1800" b="0" i="0" u="none" strike="noStrike" dirty="0">
                <a:solidFill>
                  <a:srgbClr val="000000"/>
                </a:solidFill>
                <a:effectLst/>
                <a:latin typeface="Arial" panose="020B0604020202020204" pitchFamily="34" charset="0"/>
              </a:rPr>
              <a:t>, D, </a:t>
            </a:r>
            <a:r>
              <a:rPr lang="en-US" sz="1800" b="0" i="0" u="none" strike="noStrike" dirty="0" err="1">
                <a:solidFill>
                  <a:srgbClr val="000000"/>
                </a:solidFill>
                <a:effectLst/>
                <a:latin typeface="Arial" panose="020B0604020202020204" pitchFamily="34" charset="0"/>
              </a:rPr>
              <a:t>Radman</a:t>
            </a:r>
            <a:r>
              <a:rPr lang="en-US" sz="1800" b="0" i="0" u="none" strike="noStrike" dirty="0">
                <a:solidFill>
                  <a:srgbClr val="000000"/>
                </a:solidFill>
                <a:effectLst/>
                <a:latin typeface="Arial" panose="020B0604020202020204" pitchFamily="34" charset="0"/>
              </a:rPr>
              <a:t> G, Raz, N, Saifullah, S, Smith, C, Stark, C, Wang, L, Yu, Q, Yushkevich, P, La Joie, R*, Wisse, L*, Olsen, R*. A Harmonized Protocol for Hippocampal Subfield Segmentation on High-Resolution MRI: Consensus and Reliability for the Hippocampal Body. In preparation. * equal contribution senior authors</a:t>
            </a:r>
            <a:endParaRPr lang="en-US" dirty="0"/>
          </a:p>
        </p:txBody>
      </p:sp>
      <p:sp>
        <p:nvSpPr>
          <p:cNvPr id="4" name="Slide Number Placeholder 3">
            <a:extLst>
              <a:ext uri="{FF2B5EF4-FFF2-40B4-BE49-F238E27FC236}">
                <a16:creationId xmlns:a16="http://schemas.microsoft.com/office/drawing/2014/main" id="{62F72807-3D0E-983B-6B91-0F3F8A06BD26}"/>
              </a:ext>
            </a:extLst>
          </p:cNvPr>
          <p:cNvSpPr>
            <a:spLocks noGrp="1"/>
          </p:cNvSpPr>
          <p:nvPr>
            <p:ph type="sldNum" sz="quarter" idx="12"/>
          </p:nvPr>
        </p:nvSpPr>
        <p:spPr/>
        <p:txBody>
          <a:bodyPr/>
          <a:lstStyle/>
          <a:p>
            <a:fld id="{B7027CDE-4DE7-4D6A-A839-C8758EABC6EE}" type="slidenum">
              <a:rPr lang="en-US" smtClean="0"/>
              <a:t>26</a:t>
            </a:fld>
            <a:endParaRPr lang="en-US"/>
          </a:p>
        </p:txBody>
      </p:sp>
      <p:sp>
        <p:nvSpPr>
          <p:cNvPr id="5" name="Rectangle 4">
            <a:extLst>
              <a:ext uri="{FF2B5EF4-FFF2-40B4-BE49-F238E27FC236}">
                <a16:creationId xmlns:a16="http://schemas.microsoft.com/office/drawing/2014/main" id="{C662618F-4449-01BB-B733-3EDF4ADAE486}"/>
              </a:ext>
            </a:extLst>
          </p:cNvPr>
          <p:cNvSpPr/>
          <p:nvPr/>
        </p:nvSpPr>
        <p:spPr>
          <a:xfrm>
            <a:off x="3155795" y="4984595"/>
            <a:ext cx="5140712" cy="137175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Published citation will be updated on the website and emailed to all workshop attendees.</a:t>
            </a:r>
          </a:p>
        </p:txBody>
      </p:sp>
    </p:spTree>
    <p:extLst>
      <p:ext uri="{BB962C8B-B14F-4D97-AF65-F5344CB8AC3E}">
        <p14:creationId xmlns:p14="http://schemas.microsoft.com/office/powerpoint/2010/main" val="8776261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696E1-42EE-20A9-9E76-A4707B200578}"/>
              </a:ext>
            </a:extLst>
          </p:cNvPr>
          <p:cNvSpPr>
            <a:spLocks noGrp="1"/>
          </p:cNvSpPr>
          <p:nvPr>
            <p:ph type="title"/>
          </p:nvPr>
        </p:nvSpPr>
        <p:spPr/>
        <p:txBody>
          <a:bodyPr/>
          <a:lstStyle/>
          <a:p>
            <a:r>
              <a:rPr lang="en-US" dirty="0"/>
              <a:t>Protocol Introduction</a:t>
            </a:r>
          </a:p>
        </p:txBody>
      </p:sp>
      <p:sp>
        <p:nvSpPr>
          <p:cNvPr id="5" name="Text Placeholder 4">
            <a:extLst>
              <a:ext uri="{FF2B5EF4-FFF2-40B4-BE49-F238E27FC236}">
                <a16:creationId xmlns:a16="http://schemas.microsoft.com/office/drawing/2014/main" id="{9A7C197F-7A9F-0410-8772-6593BD415C3C}"/>
              </a:ext>
            </a:extLst>
          </p:cNvPr>
          <p:cNvSpPr>
            <a:spLocks noGrp="1"/>
          </p:cNvSpPr>
          <p:nvPr>
            <p:ph type="body" idx="1"/>
          </p:nvPr>
        </p:nvSpPr>
        <p:spPr/>
        <p:txBody>
          <a:bodyPr/>
          <a:lstStyle/>
          <a:p>
            <a:r>
              <a:rPr lang="en-US" dirty="0"/>
              <a:t>Review Terminology</a:t>
            </a:r>
          </a:p>
        </p:txBody>
      </p:sp>
      <p:sp>
        <p:nvSpPr>
          <p:cNvPr id="4" name="Slide Number Placeholder 3">
            <a:extLst>
              <a:ext uri="{FF2B5EF4-FFF2-40B4-BE49-F238E27FC236}">
                <a16:creationId xmlns:a16="http://schemas.microsoft.com/office/drawing/2014/main" id="{3BB6B3A5-3DCF-958A-CA87-DDABD895D3E8}"/>
              </a:ext>
            </a:extLst>
          </p:cNvPr>
          <p:cNvSpPr>
            <a:spLocks noGrp="1"/>
          </p:cNvSpPr>
          <p:nvPr>
            <p:ph type="sldNum" sz="quarter" idx="12"/>
          </p:nvPr>
        </p:nvSpPr>
        <p:spPr/>
        <p:txBody>
          <a:bodyPr/>
          <a:lstStyle/>
          <a:p>
            <a:fld id="{B7027CDE-4DE7-4D6A-A839-C8758EABC6EE}" type="slidenum">
              <a:rPr lang="en-US" smtClean="0"/>
              <a:t>27</a:t>
            </a:fld>
            <a:endParaRPr lang="en-US"/>
          </a:p>
        </p:txBody>
      </p:sp>
    </p:spTree>
    <p:extLst>
      <p:ext uri="{BB962C8B-B14F-4D97-AF65-F5344CB8AC3E}">
        <p14:creationId xmlns:p14="http://schemas.microsoft.com/office/powerpoint/2010/main" val="42885914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DACC4-DAB1-75B4-2CDD-E3D567B96BE6}"/>
              </a:ext>
            </a:extLst>
          </p:cNvPr>
          <p:cNvSpPr>
            <a:spLocks noGrp="1"/>
          </p:cNvSpPr>
          <p:nvPr>
            <p:ph type="title"/>
          </p:nvPr>
        </p:nvSpPr>
        <p:spPr/>
        <p:txBody>
          <a:bodyPr/>
          <a:lstStyle/>
          <a:p>
            <a:r>
              <a:rPr lang="en-US" dirty="0"/>
              <a:t>Directional Terms</a:t>
            </a:r>
          </a:p>
        </p:txBody>
      </p:sp>
      <p:sp>
        <p:nvSpPr>
          <p:cNvPr id="4" name="Slide Number Placeholder 3">
            <a:extLst>
              <a:ext uri="{FF2B5EF4-FFF2-40B4-BE49-F238E27FC236}">
                <a16:creationId xmlns:a16="http://schemas.microsoft.com/office/drawing/2014/main" id="{69F308A6-58BD-1AEC-B69B-FBD21A7E5215}"/>
              </a:ext>
            </a:extLst>
          </p:cNvPr>
          <p:cNvSpPr>
            <a:spLocks noGrp="1"/>
          </p:cNvSpPr>
          <p:nvPr>
            <p:ph type="sldNum" sz="quarter" idx="12"/>
          </p:nvPr>
        </p:nvSpPr>
        <p:spPr/>
        <p:txBody>
          <a:bodyPr/>
          <a:lstStyle/>
          <a:p>
            <a:fld id="{B7027CDE-4DE7-4D6A-A839-C8758EABC6EE}" type="slidenum">
              <a:rPr lang="en-US" smtClean="0"/>
              <a:t>28</a:t>
            </a:fld>
            <a:endParaRPr lang="en-US"/>
          </a:p>
        </p:txBody>
      </p:sp>
      <p:pic>
        <p:nvPicPr>
          <p:cNvPr id="6" name="Picture 5">
            <a:extLst>
              <a:ext uri="{FF2B5EF4-FFF2-40B4-BE49-F238E27FC236}">
                <a16:creationId xmlns:a16="http://schemas.microsoft.com/office/drawing/2014/main" id="{0767F9F5-8188-DF7D-9E88-C223183BD101}"/>
              </a:ext>
            </a:extLst>
          </p:cNvPr>
          <p:cNvPicPr>
            <a:picLocks noChangeAspect="1"/>
          </p:cNvPicPr>
          <p:nvPr/>
        </p:nvPicPr>
        <p:blipFill rotWithShape="1">
          <a:blip r:embed="rId2"/>
          <a:srcRect l="5004"/>
          <a:stretch/>
        </p:blipFill>
        <p:spPr>
          <a:xfrm>
            <a:off x="6348241" y="1289245"/>
            <a:ext cx="4819185" cy="4895849"/>
          </a:xfrm>
          <a:prstGeom prst="rect">
            <a:avLst/>
          </a:prstGeom>
        </p:spPr>
      </p:pic>
      <p:pic>
        <p:nvPicPr>
          <p:cNvPr id="3076" name="Picture 4">
            <a:extLst>
              <a:ext uri="{FF2B5EF4-FFF2-40B4-BE49-F238E27FC236}">
                <a16:creationId xmlns:a16="http://schemas.microsoft.com/office/drawing/2014/main" id="{215473B8-A822-7275-66C4-541F4A3012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150" y="1871662"/>
            <a:ext cx="5657850" cy="311467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963E8308-5DC4-2CE9-2DA8-83276A0BDA2E}"/>
              </a:ext>
            </a:extLst>
          </p:cNvPr>
          <p:cNvSpPr/>
          <p:nvPr/>
        </p:nvSpPr>
        <p:spPr>
          <a:xfrm>
            <a:off x="438150" y="4509370"/>
            <a:ext cx="586424" cy="313151"/>
          </a:xfrm>
          <a:prstGeom prst="rect">
            <a:avLst/>
          </a:prstGeom>
          <a:noFill/>
          <a:ln w="762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4FA5157-C035-3EA9-4E91-2DB14E2D5381}"/>
              </a:ext>
            </a:extLst>
          </p:cNvPr>
          <p:cNvSpPr/>
          <p:nvPr/>
        </p:nvSpPr>
        <p:spPr>
          <a:xfrm>
            <a:off x="5448821" y="3553792"/>
            <a:ext cx="713045" cy="291697"/>
          </a:xfrm>
          <a:prstGeom prst="rect">
            <a:avLst/>
          </a:prstGeom>
          <a:noFill/>
          <a:ln w="762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a:extLst>
              <a:ext uri="{FF2B5EF4-FFF2-40B4-BE49-F238E27FC236}">
                <a16:creationId xmlns:a16="http://schemas.microsoft.com/office/drawing/2014/main" id="{EA068702-D63A-C21F-0638-2A690035AD99}"/>
              </a:ext>
            </a:extLst>
          </p:cNvPr>
          <p:cNvCxnSpPr/>
          <p:nvPr/>
        </p:nvCxnSpPr>
        <p:spPr>
          <a:xfrm>
            <a:off x="6889315" y="4146115"/>
            <a:ext cx="1941534" cy="0"/>
          </a:xfrm>
          <a:prstGeom prst="straightConnector1">
            <a:avLst/>
          </a:prstGeom>
          <a:ln w="57150">
            <a:solidFill>
              <a:srgbClr val="FFFF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1B9BCF07-8A9A-11B9-2233-1162ACCA568A}"/>
              </a:ext>
            </a:extLst>
          </p:cNvPr>
          <p:cNvSpPr txBox="1"/>
          <p:nvPr/>
        </p:nvSpPr>
        <p:spPr>
          <a:xfrm>
            <a:off x="6676373" y="4293013"/>
            <a:ext cx="819712" cy="369332"/>
          </a:xfrm>
          <a:prstGeom prst="rect">
            <a:avLst/>
          </a:prstGeom>
          <a:noFill/>
        </p:spPr>
        <p:txBody>
          <a:bodyPr wrap="none" rtlCol="0">
            <a:spAutoFit/>
          </a:bodyPr>
          <a:lstStyle/>
          <a:p>
            <a:r>
              <a:rPr lang="en-US" dirty="0">
                <a:solidFill>
                  <a:schemeClr val="bg1"/>
                </a:solidFill>
              </a:rPr>
              <a:t>Lateral</a:t>
            </a:r>
          </a:p>
        </p:txBody>
      </p:sp>
      <p:sp>
        <p:nvSpPr>
          <p:cNvPr id="12" name="TextBox 11">
            <a:extLst>
              <a:ext uri="{FF2B5EF4-FFF2-40B4-BE49-F238E27FC236}">
                <a16:creationId xmlns:a16="http://schemas.microsoft.com/office/drawing/2014/main" id="{41302FE8-C5D2-4290-0B4C-4BB4A4DFC68A}"/>
              </a:ext>
            </a:extLst>
          </p:cNvPr>
          <p:cNvSpPr txBox="1"/>
          <p:nvPr/>
        </p:nvSpPr>
        <p:spPr>
          <a:xfrm>
            <a:off x="8221857" y="4267961"/>
            <a:ext cx="835485" cy="369332"/>
          </a:xfrm>
          <a:prstGeom prst="rect">
            <a:avLst/>
          </a:prstGeom>
          <a:noFill/>
        </p:spPr>
        <p:txBody>
          <a:bodyPr wrap="none" rtlCol="0">
            <a:spAutoFit/>
          </a:bodyPr>
          <a:lstStyle/>
          <a:p>
            <a:r>
              <a:rPr lang="en-US" dirty="0">
                <a:solidFill>
                  <a:schemeClr val="bg1"/>
                </a:solidFill>
              </a:rPr>
              <a:t>Medial</a:t>
            </a:r>
          </a:p>
        </p:txBody>
      </p:sp>
      <p:cxnSp>
        <p:nvCxnSpPr>
          <p:cNvPr id="13" name="Straight Arrow Connector 12">
            <a:extLst>
              <a:ext uri="{FF2B5EF4-FFF2-40B4-BE49-F238E27FC236}">
                <a16:creationId xmlns:a16="http://schemas.microsoft.com/office/drawing/2014/main" id="{F347B9E2-0CF9-5001-9FA6-EB94BB09C45B}"/>
              </a:ext>
            </a:extLst>
          </p:cNvPr>
          <p:cNvCxnSpPr>
            <a:cxnSpLocks/>
          </p:cNvCxnSpPr>
          <p:nvPr/>
        </p:nvCxnSpPr>
        <p:spPr>
          <a:xfrm>
            <a:off x="10649211" y="3678008"/>
            <a:ext cx="0" cy="1918570"/>
          </a:xfrm>
          <a:prstGeom prst="straightConnector1">
            <a:avLst/>
          </a:prstGeom>
          <a:ln w="57150">
            <a:solidFill>
              <a:srgbClr val="FFFF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B832E277-E481-3FA5-317E-E0E132AD784A}"/>
              </a:ext>
            </a:extLst>
          </p:cNvPr>
          <p:cNvSpPr txBox="1"/>
          <p:nvPr/>
        </p:nvSpPr>
        <p:spPr>
          <a:xfrm>
            <a:off x="9572344" y="3568559"/>
            <a:ext cx="1125629" cy="646331"/>
          </a:xfrm>
          <a:prstGeom prst="rect">
            <a:avLst/>
          </a:prstGeom>
          <a:noFill/>
        </p:spPr>
        <p:txBody>
          <a:bodyPr wrap="none" rtlCol="0">
            <a:spAutoFit/>
          </a:bodyPr>
          <a:lstStyle/>
          <a:p>
            <a:r>
              <a:rPr lang="en-US" dirty="0">
                <a:solidFill>
                  <a:schemeClr val="bg1"/>
                </a:solidFill>
              </a:rPr>
              <a:t>Dorsal</a:t>
            </a:r>
          </a:p>
          <a:p>
            <a:r>
              <a:rPr lang="en-US" dirty="0">
                <a:solidFill>
                  <a:schemeClr val="bg1"/>
                </a:solidFill>
              </a:rPr>
              <a:t>(Superior)</a:t>
            </a:r>
          </a:p>
        </p:txBody>
      </p:sp>
      <p:sp>
        <p:nvSpPr>
          <p:cNvPr id="16" name="TextBox 15">
            <a:extLst>
              <a:ext uri="{FF2B5EF4-FFF2-40B4-BE49-F238E27FC236}">
                <a16:creationId xmlns:a16="http://schemas.microsoft.com/office/drawing/2014/main" id="{8FB4781D-50F4-7651-C2AB-0A787C51A8F8}"/>
              </a:ext>
            </a:extLst>
          </p:cNvPr>
          <p:cNvSpPr txBox="1"/>
          <p:nvPr/>
        </p:nvSpPr>
        <p:spPr>
          <a:xfrm>
            <a:off x="9572344" y="4998863"/>
            <a:ext cx="1019125" cy="646331"/>
          </a:xfrm>
          <a:prstGeom prst="rect">
            <a:avLst/>
          </a:prstGeom>
          <a:noFill/>
        </p:spPr>
        <p:txBody>
          <a:bodyPr wrap="none" rtlCol="0">
            <a:spAutoFit/>
          </a:bodyPr>
          <a:lstStyle/>
          <a:p>
            <a:r>
              <a:rPr lang="en-US" dirty="0">
                <a:solidFill>
                  <a:schemeClr val="bg1"/>
                </a:solidFill>
              </a:rPr>
              <a:t>Ventral</a:t>
            </a:r>
          </a:p>
          <a:p>
            <a:r>
              <a:rPr lang="en-US" dirty="0">
                <a:solidFill>
                  <a:schemeClr val="bg1"/>
                </a:solidFill>
              </a:rPr>
              <a:t>(Inferior)</a:t>
            </a:r>
          </a:p>
        </p:txBody>
      </p:sp>
      <p:cxnSp>
        <p:nvCxnSpPr>
          <p:cNvPr id="19" name="Straight Arrow Connector 18">
            <a:extLst>
              <a:ext uri="{FF2B5EF4-FFF2-40B4-BE49-F238E27FC236}">
                <a16:creationId xmlns:a16="http://schemas.microsoft.com/office/drawing/2014/main" id="{EFD871FC-9BCD-59DA-2547-36250652F8A4}"/>
              </a:ext>
            </a:extLst>
          </p:cNvPr>
          <p:cNvCxnSpPr>
            <a:cxnSpLocks/>
          </p:cNvCxnSpPr>
          <p:nvPr/>
        </p:nvCxnSpPr>
        <p:spPr>
          <a:xfrm flipV="1">
            <a:off x="1352706" y="3428999"/>
            <a:ext cx="3907287" cy="1080371"/>
          </a:xfrm>
          <a:prstGeom prst="straightConnector1">
            <a:avLst/>
          </a:prstGeom>
          <a:ln w="57150">
            <a:solidFill>
              <a:srgbClr val="FFFF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2235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5" grpId="0"/>
      <p:bldP spid="1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DB1EB-F7AF-7B5C-BA18-AA7D98FA8F4C}"/>
              </a:ext>
            </a:extLst>
          </p:cNvPr>
          <p:cNvSpPr>
            <a:spLocks noGrp="1"/>
          </p:cNvSpPr>
          <p:nvPr>
            <p:ph type="title"/>
          </p:nvPr>
        </p:nvSpPr>
        <p:spPr/>
        <p:txBody>
          <a:bodyPr/>
          <a:lstStyle/>
          <a:p>
            <a:r>
              <a:rPr lang="en-US" dirty="0"/>
              <a:t>Macrostructure Terms</a:t>
            </a:r>
          </a:p>
        </p:txBody>
      </p:sp>
      <p:sp>
        <p:nvSpPr>
          <p:cNvPr id="4" name="Slide Number Placeholder 3">
            <a:extLst>
              <a:ext uri="{FF2B5EF4-FFF2-40B4-BE49-F238E27FC236}">
                <a16:creationId xmlns:a16="http://schemas.microsoft.com/office/drawing/2014/main" id="{62F656FE-00EF-E994-21A4-FB0DF94A491E}"/>
              </a:ext>
            </a:extLst>
          </p:cNvPr>
          <p:cNvSpPr>
            <a:spLocks noGrp="1"/>
          </p:cNvSpPr>
          <p:nvPr>
            <p:ph type="sldNum" sz="quarter" idx="12"/>
          </p:nvPr>
        </p:nvSpPr>
        <p:spPr/>
        <p:txBody>
          <a:bodyPr/>
          <a:lstStyle/>
          <a:p>
            <a:fld id="{B7027CDE-4DE7-4D6A-A839-C8758EABC6EE}" type="slidenum">
              <a:rPr lang="en-US" smtClean="0"/>
              <a:t>29</a:t>
            </a:fld>
            <a:endParaRPr lang="en-US"/>
          </a:p>
        </p:txBody>
      </p:sp>
      <p:pic>
        <p:nvPicPr>
          <p:cNvPr id="7" name="Picture 6">
            <a:extLst>
              <a:ext uri="{FF2B5EF4-FFF2-40B4-BE49-F238E27FC236}">
                <a16:creationId xmlns:a16="http://schemas.microsoft.com/office/drawing/2014/main" id="{0E20993D-3559-9692-843A-2BA5D785C2C5}"/>
              </a:ext>
            </a:extLst>
          </p:cNvPr>
          <p:cNvPicPr>
            <a:picLocks noChangeAspect="1"/>
          </p:cNvPicPr>
          <p:nvPr/>
        </p:nvPicPr>
        <p:blipFill>
          <a:blip r:embed="rId2"/>
          <a:stretch>
            <a:fillRect/>
          </a:stretch>
        </p:blipFill>
        <p:spPr>
          <a:xfrm>
            <a:off x="2336561" y="1446288"/>
            <a:ext cx="7518878" cy="4748765"/>
          </a:xfrm>
          <a:prstGeom prst="rect">
            <a:avLst/>
          </a:prstGeom>
        </p:spPr>
      </p:pic>
      <p:sp>
        <p:nvSpPr>
          <p:cNvPr id="8" name="TextBox 7">
            <a:extLst>
              <a:ext uri="{FF2B5EF4-FFF2-40B4-BE49-F238E27FC236}">
                <a16:creationId xmlns:a16="http://schemas.microsoft.com/office/drawing/2014/main" id="{76D8DE4E-C48D-DFAD-1D0F-BE4EF609A491}"/>
              </a:ext>
            </a:extLst>
          </p:cNvPr>
          <p:cNvSpPr txBox="1"/>
          <p:nvPr/>
        </p:nvSpPr>
        <p:spPr>
          <a:xfrm>
            <a:off x="2380859" y="6195053"/>
            <a:ext cx="2824876" cy="369332"/>
          </a:xfrm>
          <a:prstGeom prst="rect">
            <a:avLst/>
          </a:prstGeom>
          <a:noFill/>
        </p:spPr>
        <p:txBody>
          <a:bodyPr wrap="none" rtlCol="0">
            <a:spAutoFit/>
          </a:bodyPr>
          <a:lstStyle/>
          <a:p>
            <a:r>
              <a:rPr lang="en-US" dirty="0"/>
              <a:t>Example T1-weighted image</a:t>
            </a:r>
          </a:p>
        </p:txBody>
      </p:sp>
      <p:cxnSp>
        <p:nvCxnSpPr>
          <p:cNvPr id="9" name="Straight Arrow Connector 8">
            <a:extLst>
              <a:ext uri="{FF2B5EF4-FFF2-40B4-BE49-F238E27FC236}">
                <a16:creationId xmlns:a16="http://schemas.microsoft.com/office/drawing/2014/main" id="{1DC07F11-15DB-01AE-84C8-34659B3DB956}"/>
              </a:ext>
            </a:extLst>
          </p:cNvPr>
          <p:cNvCxnSpPr>
            <a:cxnSpLocks/>
          </p:cNvCxnSpPr>
          <p:nvPr/>
        </p:nvCxnSpPr>
        <p:spPr>
          <a:xfrm flipV="1">
            <a:off x="3469710" y="1791222"/>
            <a:ext cx="3445828" cy="2317315"/>
          </a:xfrm>
          <a:prstGeom prst="straightConnector1">
            <a:avLst/>
          </a:prstGeom>
          <a:ln w="57150">
            <a:solidFill>
              <a:srgbClr val="FFFF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DA2FCA63-190B-E9F9-A7A3-CD7C2D733AA3}"/>
              </a:ext>
            </a:extLst>
          </p:cNvPr>
          <p:cNvSpPr txBox="1"/>
          <p:nvPr/>
        </p:nvSpPr>
        <p:spPr>
          <a:xfrm>
            <a:off x="2973585" y="3592538"/>
            <a:ext cx="981231" cy="369332"/>
          </a:xfrm>
          <a:prstGeom prst="rect">
            <a:avLst/>
          </a:prstGeom>
          <a:noFill/>
        </p:spPr>
        <p:txBody>
          <a:bodyPr wrap="none" rtlCol="0">
            <a:spAutoFit/>
          </a:bodyPr>
          <a:lstStyle/>
          <a:p>
            <a:r>
              <a:rPr lang="en-US" b="1" dirty="0"/>
              <a:t>Anterior</a:t>
            </a:r>
          </a:p>
        </p:txBody>
      </p:sp>
      <p:sp>
        <p:nvSpPr>
          <p:cNvPr id="14" name="TextBox 13">
            <a:extLst>
              <a:ext uri="{FF2B5EF4-FFF2-40B4-BE49-F238E27FC236}">
                <a16:creationId xmlns:a16="http://schemas.microsoft.com/office/drawing/2014/main" id="{90FBF521-E1A1-BC05-FCA2-A5B9DE0F8E6E}"/>
              </a:ext>
            </a:extLst>
          </p:cNvPr>
          <p:cNvSpPr txBox="1"/>
          <p:nvPr/>
        </p:nvSpPr>
        <p:spPr>
          <a:xfrm>
            <a:off x="5806555" y="1506022"/>
            <a:ext cx="1052404" cy="369332"/>
          </a:xfrm>
          <a:prstGeom prst="rect">
            <a:avLst/>
          </a:prstGeom>
          <a:noFill/>
        </p:spPr>
        <p:txBody>
          <a:bodyPr wrap="none" rtlCol="0">
            <a:spAutoFit/>
          </a:bodyPr>
          <a:lstStyle/>
          <a:p>
            <a:r>
              <a:rPr lang="en-US" b="1" dirty="0"/>
              <a:t>Posterior</a:t>
            </a:r>
          </a:p>
        </p:txBody>
      </p:sp>
      <p:cxnSp>
        <p:nvCxnSpPr>
          <p:cNvPr id="16" name="Straight Connector 15">
            <a:extLst>
              <a:ext uri="{FF2B5EF4-FFF2-40B4-BE49-F238E27FC236}">
                <a16:creationId xmlns:a16="http://schemas.microsoft.com/office/drawing/2014/main" id="{23C4307F-4C92-6757-F45C-4A704F1D97C5}"/>
              </a:ext>
            </a:extLst>
          </p:cNvPr>
          <p:cNvCxnSpPr/>
          <p:nvPr/>
        </p:nvCxnSpPr>
        <p:spPr>
          <a:xfrm flipV="1">
            <a:off x="4767258" y="3235312"/>
            <a:ext cx="2004164" cy="1327759"/>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0FC168AC-4647-F2B3-C720-D9FBB2026C08}"/>
              </a:ext>
            </a:extLst>
          </p:cNvPr>
          <p:cNvSpPr txBox="1"/>
          <p:nvPr/>
        </p:nvSpPr>
        <p:spPr>
          <a:xfrm>
            <a:off x="4838239" y="4736283"/>
            <a:ext cx="1063112" cy="369332"/>
          </a:xfrm>
          <a:prstGeom prst="rect">
            <a:avLst/>
          </a:prstGeom>
          <a:noFill/>
        </p:spPr>
        <p:txBody>
          <a:bodyPr wrap="none" rtlCol="0">
            <a:spAutoFit/>
          </a:bodyPr>
          <a:lstStyle/>
          <a:p>
            <a:r>
              <a:rPr lang="en-US" dirty="0">
                <a:highlight>
                  <a:srgbClr val="FF0000"/>
                </a:highlight>
              </a:rPr>
              <a:t>Long Axis</a:t>
            </a:r>
          </a:p>
        </p:txBody>
      </p:sp>
      <p:sp>
        <p:nvSpPr>
          <p:cNvPr id="18" name="TextBox 17">
            <a:extLst>
              <a:ext uri="{FF2B5EF4-FFF2-40B4-BE49-F238E27FC236}">
                <a16:creationId xmlns:a16="http://schemas.microsoft.com/office/drawing/2014/main" id="{DE0E2FE2-DAB8-708A-1136-E91CF475EF38}"/>
              </a:ext>
            </a:extLst>
          </p:cNvPr>
          <p:cNvSpPr txBox="1"/>
          <p:nvPr/>
        </p:nvSpPr>
        <p:spPr>
          <a:xfrm>
            <a:off x="4409584" y="3697417"/>
            <a:ext cx="676788" cy="369332"/>
          </a:xfrm>
          <a:prstGeom prst="rect">
            <a:avLst/>
          </a:prstGeom>
          <a:noFill/>
        </p:spPr>
        <p:txBody>
          <a:bodyPr wrap="none" rtlCol="0">
            <a:spAutoFit/>
          </a:bodyPr>
          <a:lstStyle/>
          <a:p>
            <a:r>
              <a:rPr lang="en-US" b="1" dirty="0">
                <a:highlight>
                  <a:srgbClr val="00FF00"/>
                </a:highlight>
              </a:rPr>
              <a:t>Head</a:t>
            </a:r>
          </a:p>
        </p:txBody>
      </p:sp>
      <p:sp>
        <p:nvSpPr>
          <p:cNvPr id="19" name="TextBox 18">
            <a:extLst>
              <a:ext uri="{FF2B5EF4-FFF2-40B4-BE49-F238E27FC236}">
                <a16:creationId xmlns:a16="http://schemas.microsoft.com/office/drawing/2014/main" id="{51105CE9-D3E2-283B-86AB-00310A7B68B4}"/>
              </a:ext>
            </a:extLst>
          </p:cNvPr>
          <p:cNvSpPr txBox="1"/>
          <p:nvPr/>
        </p:nvSpPr>
        <p:spPr>
          <a:xfrm>
            <a:off x="5261903" y="3328085"/>
            <a:ext cx="670376" cy="369332"/>
          </a:xfrm>
          <a:prstGeom prst="rect">
            <a:avLst/>
          </a:prstGeom>
          <a:noFill/>
        </p:spPr>
        <p:txBody>
          <a:bodyPr wrap="none" rtlCol="0">
            <a:spAutoFit/>
          </a:bodyPr>
          <a:lstStyle/>
          <a:p>
            <a:r>
              <a:rPr lang="en-US" b="1" dirty="0">
                <a:highlight>
                  <a:srgbClr val="00FF00"/>
                </a:highlight>
              </a:rPr>
              <a:t>Body</a:t>
            </a:r>
          </a:p>
        </p:txBody>
      </p:sp>
      <p:sp>
        <p:nvSpPr>
          <p:cNvPr id="20" name="TextBox 19">
            <a:extLst>
              <a:ext uri="{FF2B5EF4-FFF2-40B4-BE49-F238E27FC236}">
                <a16:creationId xmlns:a16="http://schemas.microsoft.com/office/drawing/2014/main" id="{1D5C3522-774A-269F-C0D6-444C2AF61819}"/>
              </a:ext>
            </a:extLst>
          </p:cNvPr>
          <p:cNvSpPr txBox="1"/>
          <p:nvPr/>
        </p:nvSpPr>
        <p:spPr>
          <a:xfrm>
            <a:off x="5871158" y="2712817"/>
            <a:ext cx="507062" cy="369332"/>
          </a:xfrm>
          <a:prstGeom prst="rect">
            <a:avLst/>
          </a:prstGeom>
          <a:noFill/>
        </p:spPr>
        <p:txBody>
          <a:bodyPr wrap="none" rtlCol="0">
            <a:spAutoFit/>
          </a:bodyPr>
          <a:lstStyle/>
          <a:p>
            <a:r>
              <a:rPr lang="en-US" b="1" dirty="0">
                <a:highlight>
                  <a:srgbClr val="00FF00"/>
                </a:highlight>
              </a:rPr>
              <a:t>Tail</a:t>
            </a:r>
          </a:p>
        </p:txBody>
      </p:sp>
    </p:spTree>
    <p:extLst>
      <p:ext uri="{BB962C8B-B14F-4D97-AF65-F5344CB8AC3E}">
        <p14:creationId xmlns:p14="http://schemas.microsoft.com/office/powerpoint/2010/main" val="2760597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70C8F-08C9-6328-48CD-88B211E937E5}"/>
              </a:ext>
            </a:extLst>
          </p:cNvPr>
          <p:cNvSpPr>
            <a:spLocks noGrp="1"/>
          </p:cNvSpPr>
          <p:nvPr>
            <p:ph type="title"/>
          </p:nvPr>
        </p:nvSpPr>
        <p:spPr/>
        <p:txBody>
          <a:bodyPr/>
          <a:lstStyle/>
          <a:p>
            <a:r>
              <a:rPr lang="en-US" dirty="0"/>
              <a:t>SRLM – Dark Band</a:t>
            </a:r>
          </a:p>
        </p:txBody>
      </p:sp>
      <p:sp>
        <p:nvSpPr>
          <p:cNvPr id="4" name="Slide Number Placeholder 3">
            <a:extLst>
              <a:ext uri="{FF2B5EF4-FFF2-40B4-BE49-F238E27FC236}">
                <a16:creationId xmlns:a16="http://schemas.microsoft.com/office/drawing/2014/main" id="{07187A32-D94C-AF84-7647-3B8BDDCA9395}"/>
              </a:ext>
            </a:extLst>
          </p:cNvPr>
          <p:cNvSpPr>
            <a:spLocks noGrp="1"/>
          </p:cNvSpPr>
          <p:nvPr>
            <p:ph type="sldNum" sz="quarter" idx="12"/>
          </p:nvPr>
        </p:nvSpPr>
        <p:spPr/>
        <p:txBody>
          <a:bodyPr/>
          <a:lstStyle/>
          <a:p>
            <a:fld id="{B7027CDE-4DE7-4D6A-A839-C8758EABC6EE}" type="slidenum">
              <a:rPr lang="en-US" smtClean="0"/>
              <a:t>30</a:t>
            </a:fld>
            <a:endParaRPr lang="en-US"/>
          </a:p>
        </p:txBody>
      </p:sp>
      <p:pic>
        <p:nvPicPr>
          <p:cNvPr id="5122" name="Picture 2">
            <a:extLst>
              <a:ext uri="{FF2B5EF4-FFF2-40B4-BE49-F238E27FC236}">
                <a16:creationId xmlns:a16="http://schemas.microsoft.com/office/drawing/2014/main" id="{4DC08F75-D194-EE17-282E-C1F0173D3B7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4912" r="54336" b="41303"/>
          <a:stretch/>
        </p:blipFill>
        <p:spPr bwMode="auto">
          <a:xfrm>
            <a:off x="100361" y="1734690"/>
            <a:ext cx="5925362" cy="225585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9D2AA6C1-B685-7DDB-41FA-0A10D51FAD7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7119" r="54336"/>
          <a:stretch/>
        </p:blipFill>
        <p:spPr bwMode="auto">
          <a:xfrm>
            <a:off x="0" y="4322721"/>
            <a:ext cx="5925362" cy="217015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1B1AC9AF-3EED-973A-9F36-4D9E3863EC0D}"/>
              </a:ext>
            </a:extLst>
          </p:cNvPr>
          <p:cNvPicPr>
            <a:picLocks noChangeAspect="1"/>
          </p:cNvPicPr>
          <p:nvPr/>
        </p:nvPicPr>
        <p:blipFill>
          <a:blip r:embed="rId3"/>
          <a:stretch>
            <a:fillRect/>
          </a:stretch>
        </p:blipFill>
        <p:spPr>
          <a:xfrm>
            <a:off x="6350966" y="2461786"/>
            <a:ext cx="5648325" cy="3057525"/>
          </a:xfrm>
          <a:prstGeom prst="rect">
            <a:avLst/>
          </a:prstGeom>
        </p:spPr>
      </p:pic>
      <p:cxnSp>
        <p:nvCxnSpPr>
          <p:cNvPr id="9" name="Straight Arrow Connector 8">
            <a:extLst>
              <a:ext uri="{FF2B5EF4-FFF2-40B4-BE49-F238E27FC236}">
                <a16:creationId xmlns:a16="http://schemas.microsoft.com/office/drawing/2014/main" id="{157D3699-B87A-2016-AFAC-1C5FDDD46796}"/>
              </a:ext>
            </a:extLst>
          </p:cNvPr>
          <p:cNvCxnSpPr>
            <a:cxnSpLocks/>
          </p:cNvCxnSpPr>
          <p:nvPr/>
        </p:nvCxnSpPr>
        <p:spPr>
          <a:xfrm flipV="1">
            <a:off x="7164888" y="4427034"/>
            <a:ext cx="161463" cy="132440"/>
          </a:xfrm>
          <a:prstGeom prst="straightConnector1">
            <a:avLst/>
          </a:prstGeom>
          <a:ln>
            <a:solidFill>
              <a:srgbClr val="FFFF0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A73116F8-7AC6-5FF0-54DB-A2E5C35EAE9A}"/>
              </a:ext>
            </a:extLst>
          </p:cNvPr>
          <p:cNvCxnSpPr>
            <a:cxnSpLocks/>
          </p:cNvCxnSpPr>
          <p:nvPr/>
        </p:nvCxnSpPr>
        <p:spPr>
          <a:xfrm flipV="1">
            <a:off x="8392438" y="4493254"/>
            <a:ext cx="0" cy="66220"/>
          </a:xfrm>
          <a:prstGeom prst="straightConnector1">
            <a:avLst/>
          </a:prstGeom>
          <a:ln>
            <a:solidFill>
              <a:srgbClr val="FFFF0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9CF9F5DA-A175-E4E8-C705-36D0A788BDB1}"/>
              </a:ext>
            </a:extLst>
          </p:cNvPr>
          <p:cNvCxnSpPr>
            <a:cxnSpLocks/>
          </p:cNvCxnSpPr>
          <p:nvPr/>
        </p:nvCxnSpPr>
        <p:spPr>
          <a:xfrm>
            <a:off x="7603680" y="3990548"/>
            <a:ext cx="37197" cy="0"/>
          </a:xfrm>
          <a:prstGeom prst="straightConnector1">
            <a:avLst/>
          </a:prstGeom>
          <a:ln>
            <a:solidFill>
              <a:srgbClr val="FFFF00"/>
            </a:solidFill>
            <a:tailEnd type="stealth"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31633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06492-B3FE-B739-D2AE-91961156CD09}"/>
              </a:ext>
            </a:extLst>
          </p:cNvPr>
          <p:cNvSpPr>
            <a:spLocks noGrp="1"/>
          </p:cNvSpPr>
          <p:nvPr>
            <p:ph type="title"/>
          </p:nvPr>
        </p:nvSpPr>
        <p:spPr/>
        <p:txBody>
          <a:bodyPr/>
          <a:lstStyle/>
          <a:p>
            <a:r>
              <a:rPr lang="en-US" dirty="0"/>
              <a:t>Partial </a:t>
            </a:r>
            <a:r>
              <a:rPr lang="en-US" dirty="0" err="1"/>
              <a:t>Voluming</a:t>
            </a:r>
            <a:endParaRPr lang="en-US" dirty="0"/>
          </a:p>
        </p:txBody>
      </p:sp>
      <p:sp>
        <p:nvSpPr>
          <p:cNvPr id="3" name="Content Placeholder 2">
            <a:extLst>
              <a:ext uri="{FF2B5EF4-FFF2-40B4-BE49-F238E27FC236}">
                <a16:creationId xmlns:a16="http://schemas.microsoft.com/office/drawing/2014/main" id="{7FCA1446-F166-0C26-8810-77FA245F3862}"/>
              </a:ext>
            </a:extLst>
          </p:cNvPr>
          <p:cNvSpPr>
            <a:spLocks noGrp="1"/>
          </p:cNvSpPr>
          <p:nvPr>
            <p:ph idx="1"/>
          </p:nvPr>
        </p:nvSpPr>
        <p:spPr>
          <a:xfrm>
            <a:off x="568712" y="1690688"/>
            <a:ext cx="5419493" cy="4486275"/>
          </a:xfrm>
        </p:spPr>
        <p:txBody>
          <a:bodyPr>
            <a:normAutofit fontScale="92500" lnSpcReduction="10000"/>
          </a:bodyPr>
          <a:lstStyle/>
          <a:p>
            <a:r>
              <a:rPr lang="en-US" dirty="0"/>
              <a:t>Introduces an element of subjectivity to rater decisions</a:t>
            </a:r>
          </a:p>
          <a:p>
            <a:pPr lvl="1"/>
            <a:r>
              <a:rPr lang="en-US" dirty="0"/>
              <a:t>Reliability is consistent judgment</a:t>
            </a:r>
          </a:p>
          <a:p>
            <a:endParaRPr lang="en-US" dirty="0"/>
          </a:p>
          <a:p>
            <a:r>
              <a:rPr lang="en-US" dirty="0"/>
              <a:t>Definition: imaging artifact when signal from more than one tissue type is within a voxel</a:t>
            </a:r>
          </a:p>
          <a:p>
            <a:endParaRPr lang="en-US" dirty="0"/>
          </a:p>
          <a:p>
            <a:r>
              <a:rPr lang="en-US" dirty="0"/>
              <a:t>Common partial volume decisions:</a:t>
            </a:r>
          </a:p>
          <a:p>
            <a:pPr lvl="1"/>
            <a:r>
              <a:rPr lang="en-US" dirty="0"/>
              <a:t>Tissue with CSF: to include or exclude?</a:t>
            </a:r>
          </a:p>
          <a:p>
            <a:pPr lvl="1"/>
            <a:r>
              <a:rPr lang="en-US" dirty="0"/>
              <a:t>Gray matter with white matter: where does the boundary go?</a:t>
            </a:r>
          </a:p>
        </p:txBody>
      </p:sp>
      <p:sp>
        <p:nvSpPr>
          <p:cNvPr id="4" name="Slide Number Placeholder 3">
            <a:extLst>
              <a:ext uri="{FF2B5EF4-FFF2-40B4-BE49-F238E27FC236}">
                <a16:creationId xmlns:a16="http://schemas.microsoft.com/office/drawing/2014/main" id="{F302F45C-014A-9ADB-68E8-FDFEBCA81A1C}"/>
              </a:ext>
            </a:extLst>
          </p:cNvPr>
          <p:cNvSpPr>
            <a:spLocks noGrp="1"/>
          </p:cNvSpPr>
          <p:nvPr>
            <p:ph type="sldNum" sz="quarter" idx="12"/>
          </p:nvPr>
        </p:nvSpPr>
        <p:spPr/>
        <p:txBody>
          <a:bodyPr/>
          <a:lstStyle/>
          <a:p>
            <a:fld id="{B7027CDE-4DE7-4D6A-A839-C8758EABC6EE}" type="slidenum">
              <a:rPr lang="en-US" smtClean="0"/>
              <a:t>31</a:t>
            </a:fld>
            <a:endParaRPr lang="en-US"/>
          </a:p>
        </p:txBody>
      </p:sp>
      <p:pic>
        <p:nvPicPr>
          <p:cNvPr id="6" name="Picture 5">
            <a:extLst>
              <a:ext uri="{FF2B5EF4-FFF2-40B4-BE49-F238E27FC236}">
                <a16:creationId xmlns:a16="http://schemas.microsoft.com/office/drawing/2014/main" id="{86E156A3-E306-D740-6B9B-AF5A9784F04E}"/>
              </a:ext>
            </a:extLst>
          </p:cNvPr>
          <p:cNvPicPr>
            <a:picLocks noChangeAspect="1"/>
          </p:cNvPicPr>
          <p:nvPr/>
        </p:nvPicPr>
        <p:blipFill>
          <a:blip r:embed="rId2"/>
          <a:stretch>
            <a:fillRect/>
          </a:stretch>
        </p:blipFill>
        <p:spPr>
          <a:xfrm>
            <a:off x="6291147" y="1315863"/>
            <a:ext cx="4829175" cy="1771650"/>
          </a:xfrm>
          <a:prstGeom prst="rect">
            <a:avLst/>
          </a:prstGeom>
        </p:spPr>
      </p:pic>
      <p:pic>
        <p:nvPicPr>
          <p:cNvPr id="7" name="Picture 6">
            <a:extLst>
              <a:ext uri="{FF2B5EF4-FFF2-40B4-BE49-F238E27FC236}">
                <a16:creationId xmlns:a16="http://schemas.microsoft.com/office/drawing/2014/main" id="{3E85D173-6675-E28D-FE63-75C9924A9F4F}"/>
              </a:ext>
            </a:extLst>
          </p:cNvPr>
          <p:cNvPicPr>
            <a:picLocks noChangeAspect="1"/>
          </p:cNvPicPr>
          <p:nvPr/>
        </p:nvPicPr>
        <p:blipFill rotWithShape="1">
          <a:blip r:embed="rId2"/>
          <a:srcRect l="53887"/>
          <a:stretch/>
        </p:blipFill>
        <p:spPr>
          <a:xfrm>
            <a:off x="6568069" y="3273083"/>
            <a:ext cx="4334455" cy="3448392"/>
          </a:xfrm>
          <a:prstGeom prst="rect">
            <a:avLst/>
          </a:prstGeom>
        </p:spPr>
      </p:pic>
      <p:cxnSp>
        <p:nvCxnSpPr>
          <p:cNvPr id="9" name="Straight Arrow Connector 8">
            <a:extLst>
              <a:ext uri="{FF2B5EF4-FFF2-40B4-BE49-F238E27FC236}">
                <a16:creationId xmlns:a16="http://schemas.microsoft.com/office/drawing/2014/main" id="{F8420F63-DB88-D9D1-A215-087DE65D4C9F}"/>
              </a:ext>
            </a:extLst>
          </p:cNvPr>
          <p:cNvCxnSpPr/>
          <p:nvPr/>
        </p:nvCxnSpPr>
        <p:spPr>
          <a:xfrm>
            <a:off x="7437863" y="4482790"/>
            <a:ext cx="312235" cy="133815"/>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DA9D2EDF-8744-79CE-0BF9-2BED83803457}"/>
              </a:ext>
            </a:extLst>
          </p:cNvPr>
          <p:cNvCxnSpPr>
            <a:cxnSpLocks/>
          </p:cNvCxnSpPr>
          <p:nvPr/>
        </p:nvCxnSpPr>
        <p:spPr>
          <a:xfrm flipV="1">
            <a:off x="8240751" y="5341414"/>
            <a:ext cx="89210" cy="423747"/>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5002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696E1-42EE-20A9-9E76-A4707B200578}"/>
              </a:ext>
            </a:extLst>
          </p:cNvPr>
          <p:cNvSpPr>
            <a:spLocks noGrp="1"/>
          </p:cNvSpPr>
          <p:nvPr>
            <p:ph type="title"/>
          </p:nvPr>
        </p:nvSpPr>
        <p:spPr/>
        <p:txBody>
          <a:bodyPr/>
          <a:lstStyle/>
          <a:p>
            <a:r>
              <a:rPr lang="en-US" dirty="0"/>
              <a:t>Review Anterior-Posterior Body Ranging Protocol</a:t>
            </a:r>
          </a:p>
        </p:txBody>
      </p:sp>
      <p:sp>
        <p:nvSpPr>
          <p:cNvPr id="3" name="Subtitle 2">
            <a:extLst>
              <a:ext uri="{FF2B5EF4-FFF2-40B4-BE49-F238E27FC236}">
                <a16:creationId xmlns:a16="http://schemas.microsoft.com/office/drawing/2014/main" id="{D3865CD9-8F37-872B-5184-596935AE0567}"/>
              </a:ext>
            </a:extLst>
          </p:cNvPr>
          <p:cNvSpPr>
            <a:spLocks noGrp="1"/>
          </p:cNvSpPr>
          <p:nvPr>
            <p:ph type="body" idx="1"/>
          </p:nvPr>
        </p:nvSpPr>
        <p:spPr/>
        <p:txBody>
          <a:bodyPr/>
          <a:lstStyle/>
          <a:p>
            <a:r>
              <a:rPr lang="en-US" dirty="0"/>
              <a:t>First Step in the Outer Boundary Protocol </a:t>
            </a:r>
          </a:p>
        </p:txBody>
      </p:sp>
      <p:sp>
        <p:nvSpPr>
          <p:cNvPr id="4" name="Slide Number Placeholder 3">
            <a:extLst>
              <a:ext uri="{FF2B5EF4-FFF2-40B4-BE49-F238E27FC236}">
                <a16:creationId xmlns:a16="http://schemas.microsoft.com/office/drawing/2014/main" id="{E165430C-F6FE-F125-CC48-A289A456E786}"/>
              </a:ext>
            </a:extLst>
          </p:cNvPr>
          <p:cNvSpPr>
            <a:spLocks noGrp="1"/>
          </p:cNvSpPr>
          <p:nvPr>
            <p:ph type="sldNum" sz="quarter" idx="12"/>
          </p:nvPr>
        </p:nvSpPr>
        <p:spPr/>
        <p:txBody>
          <a:bodyPr/>
          <a:lstStyle/>
          <a:p>
            <a:fld id="{B7027CDE-4DE7-4D6A-A839-C8758EABC6EE}" type="slidenum">
              <a:rPr lang="en-US" smtClean="0"/>
              <a:t>32</a:t>
            </a:fld>
            <a:endParaRPr lang="en-US"/>
          </a:p>
        </p:txBody>
      </p:sp>
    </p:spTree>
    <p:extLst>
      <p:ext uri="{BB962C8B-B14F-4D97-AF65-F5344CB8AC3E}">
        <p14:creationId xmlns:p14="http://schemas.microsoft.com/office/powerpoint/2010/main" val="7770084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7B9CE7A-786B-E854-905A-8998F1012256}"/>
              </a:ext>
            </a:extLst>
          </p:cNvPr>
          <p:cNvSpPr>
            <a:spLocks noGrp="1"/>
          </p:cNvSpPr>
          <p:nvPr>
            <p:ph type="title"/>
          </p:nvPr>
        </p:nvSpPr>
        <p:spPr/>
        <p:txBody>
          <a:bodyPr/>
          <a:lstStyle/>
          <a:p>
            <a:r>
              <a:rPr lang="en-US" dirty="0"/>
              <a:t>Purpose of Anterior-Posterior Ranging</a:t>
            </a:r>
          </a:p>
        </p:txBody>
      </p:sp>
      <p:sp>
        <p:nvSpPr>
          <p:cNvPr id="6" name="Content Placeholder 5">
            <a:extLst>
              <a:ext uri="{FF2B5EF4-FFF2-40B4-BE49-F238E27FC236}">
                <a16:creationId xmlns:a16="http://schemas.microsoft.com/office/drawing/2014/main" id="{4D952837-8E96-35CE-26BF-852F770336FF}"/>
              </a:ext>
            </a:extLst>
          </p:cNvPr>
          <p:cNvSpPr>
            <a:spLocks noGrp="1"/>
          </p:cNvSpPr>
          <p:nvPr>
            <p:ph idx="1"/>
          </p:nvPr>
        </p:nvSpPr>
        <p:spPr/>
        <p:txBody>
          <a:bodyPr/>
          <a:lstStyle/>
          <a:p>
            <a:r>
              <a:rPr lang="en-US" dirty="0"/>
              <a:t>Hippocampus body is the largest portion of the hippocampal length</a:t>
            </a:r>
          </a:p>
          <a:p>
            <a:r>
              <a:rPr lang="en-US" dirty="0"/>
              <a:t>Consistent morphometry &lt;&gt; Most agreement in anatomy</a:t>
            </a:r>
          </a:p>
          <a:p>
            <a:endParaRPr lang="en-US" dirty="0"/>
          </a:p>
          <a:p>
            <a:r>
              <a:rPr lang="en-US" dirty="0"/>
              <a:t>The anterior and posterior range isolates body slices for their morphometric similarity; other protocols are planned for head (anterior to body) and tail (posterior to body)</a:t>
            </a:r>
          </a:p>
          <a:p>
            <a:endParaRPr lang="en-US" dirty="0"/>
          </a:p>
          <a:p>
            <a:r>
              <a:rPr lang="en-US" dirty="0"/>
              <a:t>Ranging is meant to exclude slices that do not “look like body” so to avoid applying the body protocol to an inappropriate anatomical slice</a:t>
            </a:r>
          </a:p>
        </p:txBody>
      </p:sp>
      <p:sp>
        <p:nvSpPr>
          <p:cNvPr id="4" name="Slide Number Placeholder 3">
            <a:extLst>
              <a:ext uri="{FF2B5EF4-FFF2-40B4-BE49-F238E27FC236}">
                <a16:creationId xmlns:a16="http://schemas.microsoft.com/office/drawing/2014/main" id="{ADBC8DBF-F79D-418A-F8AF-DD05D55AD2D5}"/>
              </a:ext>
            </a:extLst>
          </p:cNvPr>
          <p:cNvSpPr>
            <a:spLocks noGrp="1"/>
          </p:cNvSpPr>
          <p:nvPr>
            <p:ph type="sldNum" sz="quarter" idx="12"/>
          </p:nvPr>
        </p:nvSpPr>
        <p:spPr/>
        <p:txBody>
          <a:bodyPr/>
          <a:lstStyle/>
          <a:p>
            <a:fld id="{B7027CDE-4DE7-4D6A-A839-C8758EABC6EE}" type="slidenum">
              <a:rPr lang="en-US" smtClean="0"/>
              <a:t>33</a:t>
            </a:fld>
            <a:endParaRPr lang="en-US"/>
          </a:p>
        </p:txBody>
      </p:sp>
    </p:spTree>
    <p:extLst>
      <p:ext uri="{BB962C8B-B14F-4D97-AF65-F5344CB8AC3E}">
        <p14:creationId xmlns:p14="http://schemas.microsoft.com/office/powerpoint/2010/main" val="19367876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87D02-9006-F49E-E928-CC55B8818C2C}"/>
              </a:ext>
            </a:extLst>
          </p:cNvPr>
          <p:cNvSpPr>
            <a:spLocks noGrp="1"/>
          </p:cNvSpPr>
          <p:nvPr>
            <p:ph type="title"/>
          </p:nvPr>
        </p:nvSpPr>
        <p:spPr/>
        <p:txBody>
          <a:bodyPr/>
          <a:lstStyle/>
          <a:p>
            <a:r>
              <a:rPr lang="en-US" dirty="0"/>
              <a:t>Get Ready</a:t>
            </a:r>
          </a:p>
        </p:txBody>
      </p:sp>
      <p:sp>
        <p:nvSpPr>
          <p:cNvPr id="3" name="Content Placeholder 2">
            <a:extLst>
              <a:ext uri="{FF2B5EF4-FFF2-40B4-BE49-F238E27FC236}">
                <a16:creationId xmlns:a16="http://schemas.microsoft.com/office/drawing/2014/main" id="{0BA7AACE-C991-B2F5-1A6C-195DE4ED0608}"/>
              </a:ext>
            </a:extLst>
          </p:cNvPr>
          <p:cNvSpPr>
            <a:spLocks noGrp="1"/>
          </p:cNvSpPr>
          <p:nvPr>
            <p:ph idx="1"/>
          </p:nvPr>
        </p:nvSpPr>
        <p:spPr/>
        <p:txBody>
          <a:bodyPr/>
          <a:lstStyle/>
          <a:p>
            <a:r>
              <a:rPr lang="en-US" dirty="0"/>
              <a:t>Load Scan 1640</a:t>
            </a:r>
          </a:p>
          <a:p>
            <a:endParaRPr lang="en-US" dirty="0"/>
          </a:p>
          <a:p>
            <a:r>
              <a:rPr lang="en-US" dirty="0"/>
              <a:t>Select the Coronal View only: </a:t>
            </a:r>
            <a:r>
              <a:rPr lang="en-US" sz="1800" dirty="0">
                <a:effectLst/>
                <a:latin typeface="Arial" panose="020B0604020202020204" pitchFamily="34" charset="0"/>
                <a:ea typeface="Calibri" panose="020F0502020204030204" pitchFamily="34" charset="0"/>
              </a:rPr>
              <a:t>Click the </a:t>
            </a:r>
            <a:r>
              <a:rPr lang="en-US" sz="1800" b="1" dirty="0">
                <a:effectLst/>
                <a:latin typeface="Arial" panose="020B0604020202020204" pitchFamily="34" charset="0"/>
                <a:ea typeface="Calibri" panose="020F0502020204030204" pitchFamily="34" charset="0"/>
              </a:rPr>
              <a:t>C</a:t>
            </a:r>
            <a:r>
              <a:rPr lang="en-US" sz="1800" dirty="0">
                <a:effectLst/>
                <a:latin typeface="Arial" panose="020B0604020202020204" pitchFamily="34" charset="0"/>
                <a:ea typeface="Calibri" panose="020F0502020204030204" pitchFamily="34" charset="0"/>
              </a:rPr>
              <a:t> button </a:t>
            </a:r>
            <a:endParaRPr lang="en-US" dirty="0"/>
          </a:p>
          <a:p>
            <a:endParaRPr lang="en-US" dirty="0"/>
          </a:p>
          <a:p>
            <a:r>
              <a:rPr lang="en-US" dirty="0"/>
              <a:t>Auto-adjust contrast: Tools &gt; Image Contrast &gt; Auto-adjust (</a:t>
            </a:r>
            <a:r>
              <a:rPr lang="en-US" dirty="0" err="1"/>
              <a:t>Ctrl+J</a:t>
            </a:r>
            <a:r>
              <a:rPr lang="en-US" dirty="0"/>
              <a:t>)</a:t>
            </a:r>
          </a:p>
          <a:p>
            <a:endParaRPr lang="en-US" dirty="0"/>
          </a:p>
          <a:p>
            <a:r>
              <a:rPr lang="en-US" dirty="0"/>
              <a:t>Magnify 4x</a:t>
            </a:r>
          </a:p>
        </p:txBody>
      </p:sp>
      <p:sp>
        <p:nvSpPr>
          <p:cNvPr id="4" name="Slide Number Placeholder 3">
            <a:extLst>
              <a:ext uri="{FF2B5EF4-FFF2-40B4-BE49-F238E27FC236}">
                <a16:creationId xmlns:a16="http://schemas.microsoft.com/office/drawing/2014/main" id="{0EE59A08-4284-D755-1E24-44F53BB4DFBD}"/>
              </a:ext>
            </a:extLst>
          </p:cNvPr>
          <p:cNvSpPr>
            <a:spLocks noGrp="1"/>
          </p:cNvSpPr>
          <p:nvPr>
            <p:ph type="sldNum" sz="quarter" idx="12"/>
          </p:nvPr>
        </p:nvSpPr>
        <p:spPr/>
        <p:txBody>
          <a:bodyPr/>
          <a:lstStyle/>
          <a:p>
            <a:fld id="{B7027CDE-4DE7-4D6A-A839-C8758EABC6EE}" type="slidenum">
              <a:rPr lang="en-US" smtClean="0"/>
              <a:t>34</a:t>
            </a:fld>
            <a:endParaRPr lang="en-US"/>
          </a:p>
        </p:txBody>
      </p:sp>
      <p:sp>
        <p:nvSpPr>
          <p:cNvPr id="5" name="Rectangle 4">
            <a:extLst>
              <a:ext uri="{FF2B5EF4-FFF2-40B4-BE49-F238E27FC236}">
                <a16:creationId xmlns:a16="http://schemas.microsoft.com/office/drawing/2014/main" id="{45A139C0-80A2-4D9E-81BC-8A800588ED41}"/>
              </a:ext>
            </a:extLst>
          </p:cNvPr>
          <p:cNvSpPr/>
          <p:nvPr/>
        </p:nvSpPr>
        <p:spPr>
          <a:xfrm>
            <a:off x="6369978" y="3000054"/>
            <a:ext cx="195209" cy="215757"/>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149512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26217-EBB9-EEBE-EF75-6F5E83B8D904}"/>
              </a:ext>
            </a:extLst>
          </p:cNvPr>
          <p:cNvSpPr>
            <a:spLocks noGrp="1"/>
          </p:cNvSpPr>
          <p:nvPr>
            <p:ph type="title"/>
          </p:nvPr>
        </p:nvSpPr>
        <p:spPr/>
        <p:txBody>
          <a:bodyPr/>
          <a:lstStyle/>
          <a:p>
            <a:r>
              <a:rPr lang="en-US" dirty="0"/>
              <a:t>Anterior Boundary of Body </a:t>
            </a:r>
          </a:p>
        </p:txBody>
      </p:sp>
      <p:sp>
        <p:nvSpPr>
          <p:cNvPr id="3" name="Content Placeholder 2">
            <a:extLst>
              <a:ext uri="{FF2B5EF4-FFF2-40B4-BE49-F238E27FC236}">
                <a16:creationId xmlns:a16="http://schemas.microsoft.com/office/drawing/2014/main" id="{EC816746-A126-8537-1870-4848BC1CA850}"/>
              </a:ext>
            </a:extLst>
          </p:cNvPr>
          <p:cNvSpPr>
            <a:spLocks noGrp="1"/>
          </p:cNvSpPr>
          <p:nvPr>
            <p:ph idx="1"/>
          </p:nvPr>
        </p:nvSpPr>
        <p:spPr>
          <a:xfrm>
            <a:off x="838200" y="1477328"/>
            <a:ext cx="10515600" cy="977266"/>
          </a:xfrm>
        </p:spPr>
        <p:txBody>
          <a:bodyPr>
            <a:normAutofit/>
          </a:bodyPr>
          <a:lstStyle/>
          <a:p>
            <a:pPr marL="0" indent="0">
              <a:buNone/>
            </a:pPr>
            <a:r>
              <a:rPr lang="en-US" sz="2200" dirty="0">
                <a:effectLst/>
                <a:ea typeface="Calibri" panose="020F0502020204030204" pitchFamily="34" charset="0"/>
              </a:rPr>
              <a:t>The anterior boundary of the hippocampal body (HB), i.e., the anterior-most slice included in the HB, is the </a:t>
            </a:r>
            <a:r>
              <a:rPr lang="en-US" sz="2200" b="1" dirty="0">
                <a:effectLst/>
                <a:ea typeface="Calibri" panose="020F0502020204030204" pitchFamily="34" charset="0"/>
              </a:rPr>
              <a:t>first slice posterior to the last visualization of the uncus</a:t>
            </a:r>
            <a:r>
              <a:rPr lang="en-US" sz="2200" dirty="0">
                <a:effectLst/>
                <a:ea typeface="Calibri" panose="020F0502020204030204" pitchFamily="34" charset="0"/>
              </a:rPr>
              <a:t>.  </a:t>
            </a:r>
            <a:endParaRPr lang="en-US" sz="2200" dirty="0"/>
          </a:p>
        </p:txBody>
      </p:sp>
      <p:sp>
        <p:nvSpPr>
          <p:cNvPr id="4" name="Slide Number Placeholder 3">
            <a:extLst>
              <a:ext uri="{FF2B5EF4-FFF2-40B4-BE49-F238E27FC236}">
                <a16:creationId xmlns:a16="http://schemas.microsoft.com/office/drawing/2014/main" id="{E4A97FCA-1C56-9EB8-9969-6EFF80C5C9BA}"/>
              </a:ext>
            </a:extLst>
          </p:cNvPr>
          <p:cNvSpPr>
            <a:spLocks noGrp="1"/>
          </p:cNvSpPr>
          <p:nvPr>
            <p:ph type="sldNum" sz="quarter" idx="12"/>
          </p:nvPr>
        </p:nvSpPr>
        <p:spPr/>
        <p:txBody>
          <a:bodyPr/>
          <a:lstStyle/>
          <a:p>
            <a:fld id="{B7027CDE-4DE7-4D6A-A839-C8758EABC6EE}" type="slidenum">
              <a:rPr lang="en-US" smtClean="0"/>
              <a:t>35</a:t>
            </a:fld>
            <a:endParaRPr lang="en-US"/>
          </a:p>
        </p:txBody>
      </p:sp>
      <p:pic>
        <p:nvPicPr>
          <p:cNvPr id="5" name="Picture 4" descr="uncus">
            <a:extLst>
              <a:ext uri="{FF2B5EF4-FFF2-40B4-BE49-F238E27FC236}">
                <a16:creationId xmlns:a16="http://schemas.microsoft.com/office/drawing/2014/main" id="{1FE776BA-F7BF-1C39-B96B-051AB7010950}"/>
              </a:ext>
            </a:extLst>
          </p:cNvPr>
          <p:cNvPicPr>
            <a:picLocks noChangeAspect="1"/>
          </p:cNvPicPr>
          <p:nvPr/>
        </p:nvPicPr>
        <p:blipFill>
          <a:blip r:embed="rId2">
            <a:extLst>
              <a:ext uri="{28A0092B-C50C-407E-A947-70E740481C1C}">
                <a14:useLocalDpi xmlns:a14="http://schemas.microsoft.com/office/drawing/2010/main" val="0"/>
              </a:ext>
            </a:extLst>
          </a:blip>
          <a:srcRect t="35374" b="32872"/>
          <a:stretch>
            <a:fillRect/>
          </a:stretch>
        </p:blipFill>
        <p:spPr bwMode="auto">
          <a:xfrm>
            <a:off x="0" y="2938016"/>
            <a:ext cx="8808498" cy="1589730"/>
          </a:xfrm>
          <a:prstGeom prst="rect">
            <a:avLst/>
          </a:prstGeom>
          <a:noFill/>
          <a:ln>
            <a:noFill/>
          </a:ln>
        </p:spPr>
      </p:pic>
      <p:pic>
        <p:nvPicPr>
          <p:cNvPr id="6" name="Picture 5">
            <a:extLst>
              <a:ext uri="{FF2B5EF4-FFF2-40B4-BE49-F238E27FC236}">
                <a16:creationId xmlns:a16="http://schemas.microsoft.com/office/drawing/2014/main" id="{59E291FA-38C9-1B36-DBC5-B901A451024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31714" y="2829252"/>
            <a:ext cx="3099435" cy="1737360"/>
          </a:xfrm>
          <a:prstGeom prst="rect">
            <a:avLst/>
          </a:prstGeom>
        </p:spPr>
      </p:pic>
      <p:sp>
        <p:nvSpPr>
          <p:cNvPr id="8" name="TextBox 7">
            <a:extLst>
              <a:ext uri="{FF2B5EF4-FFF2-40B4-BE49-F238E27FC236}">
                <a16:creationId xmlns:a16="http://schemas.microsoft.com/office/drawing/2014/main" id="{7832F5C3-6865-82F3-5B42-19F7766AE276}"/>
              </a:ext>
            </a:extLst>
          </p:cNvPr>
          <p:cNvSpPr txBox="1"/>
          <p:nvPr/>
        </p:nvSpPr>
        <p:spPr>
          <a:xfrm>
            <a:off x="453959" y="5244147"/>
            <a:ext cx="10324288" cy="1477328"/>
          </a:xfrm>
          <a:prstGeom prst="rect">
            <a:avLst/>
          </a:prstGeom>
          <a:noFill/>
        </p:spPr>
        <p:txBody>
          <a:bodyPr wrap="square">
            <a:spAutoFit/>
          </a:bodyPr>
          <a:lstStyle/>
          <a:p>
            <a:r>
              <a:rPr lang="en-US" sz="1800" b="1" dirty="0">
                <a:solidFill>
                  <a:srgbClr val="FF0000"/>
                </a:solidFill>
                <a:effectLst/>
                <a:latin typeface="Times New Roman" panose="02020603050405020304" pitchFamily="18" charset="0"/>
                <a:ea typeface="Calibri" panose="020F0502020204030204" pitchFamily="34" charset="0"/>
              </a:rPr>
              <a:t>FIG 1</a:t>
            </a:r>
            <a:r>
              <a:rPr lang="en-US" sz="1800" dirty="0">
                <a:effectLst/>
                <a:latin typeface="Times New Roman" panose="02020603050405020304" pitchFamily="18" charset="0"/>
                <a:ea typeface="Calibri" panose="020F0502020204030204" pitchFamily="34" charset="0"/>
              </a:rPr>
              <a:t>. Top left: Hippocampal head displaying the uncus in both hemispheres. Top right: Slice showing the disappearance of the uncus in the left hemisphere, and as such, the anterior-most slice of the hippocampal body in the left hemisphere. T2-weighted image, resolution 0.39 x 0.39 x 2mm. Bottom: Sketch adapted from </a:t>
            </a:r>
            <a:r>
              <a:rPr lang="en-US" sz="1800" dirty="0" err="1">
                <a:effectLst/>
                <a:latin typeface="Times New Roman" panose="02020603050405020304" pitchFamily="18" charset="0"/>
                <a:ea typeface="Calibri" panose="020F0502020204030204" pitchFamily="34" charset="0"/>
              </a:rPr>
              <a:t>Duvernoy</a:t>
            </a:r>
            <a:r>
              <a:rPr lang="en-US" sz="1800" dirty="0">
                <a:effectLst/>
                <a:latin typeface="Times New Roman" panose="02020603050405020304" pitchFamily="18" charset="0"/>
                <a:ea typeface="Calibri" panose="020F0502020204030204" pitchFamily="34" charset="0"/>
              </a:rPr>
              <a:t> et al., 2013 with portions of the uncus labeled as 4 and 6    </a:t>
            </a:r>
            <a:br>
              <a:rPr lang="en-US" sz="1800" dirty="0">
                <a:effectLst/>
                <a:latin typeface="Times New Roman" panose="02020603050405020304" pitchFamily="18" charset="0"/>
                <a:ea typeface="Calibri" panose="020F0502020204030204" pitchFamily="34" charset="0"/>
              </a:rPr>
            </a:br>
            <a:endParaRPr lang="en-US" dirty="0"/>
          </a:p>
        </p:txBody>
      </p:sp>
    </p:spTree>
    <p:extLst>
      <p:ext uri="{BB962C8B-B14F-4D97-AF65-F5344CB8AC3E}">
        <p14:creationId xmlns:p14="http://schemas.microsoft.com/office/powerpoint/2010/main" val="3873585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1879C-3D2E-BEC6-91FF-03C20E5EEC22}"/>
              </a:ext>
            </a:extLst>
          </p:cNvPr>
          <p:cNvSpPr>
            <a:spLocks noGrp="1"/>
          </p:cNvSpPr>
          <p:nvPr>
            <p:ph type="title"/>
          </p:nvPr>
        </p:nvSpPr>
        <p:spPr/>
        <p:txBody>
          <a:bodyPr/>
          <a:lstStyle/>
          <a:p>
            <a:r>
              <a:rPr lang="en-US" dirty="0"/>
              <a:t>Anterior Boundary of Body</a:t>
            </a:r>
          </a:p>
        </p:txBody>
      </p:sp>
      <p:sp>
        <p:nvSpPr>
          <p:cNvPr id="4" name="Slide Number Placeholder 3">
            <a:extLst>
              <a:ext uri="{FF2B5EF4-FFF2-40B4-BE49-F238E27FC236}">
                <a16:creationId xmlns:a16="http://schemas.microsoft.com/office/drawing/2014/main" id="{37523D7D-A3C8-E005-7745-F7DC987F475F}"/>
              </a:ext>
            </a:extLst>
          </p:cNvPr>
          <p:cNvSpPr>
            <a:spLocks noGrp="1"/>
          </p:cNvSpPr>
          <p:nvPr>
            <p:ph type="sldNum" sz="quarter" idx="12"/>
          </p:nvPr>
        </p:nvSpPr>
        <p:spPr/>
        <p:txBody>
          <a:bodyPr/>
          <a:lstStyle/>
          <a:p>
            <a:fld id="{B7027CDE-4DE7-4D6A-A839-C8758EABC6EE}" type="slidenum">
              <a:rPr lang="en-US" smtClean="0"/>
              <a:t>36</a:t>
            </a:fld>
            <a:endParaRPr lang="en-US"/>
          </a:p>
        </p:txBody>
      </p:sp>
      <p:pic>
        <p:nvPicPr>
          <p:cNvPr id="5" name="Picture 4">
            <a:extLst>
              <a:ext uri="{FF2B5EF4-FFF2-40B4-BE49-F238E27FC236}">
                <a16:creationId xmlns:a16="http://schemas.microsoft.com/office/drawing/2014/main" id="{DC9572B0-A3EF-BFAF-6960-0BEED525737B}"/>
              </a:ext>
            </a:extLst>
          </p:cNvPr>
          <p:cNvPicPr>
            <a:picLocks noChangeAspect="1"/>
          </p:cNvPicPr>
          <p:nvPr/>
        </p:nvPicPr>
        <p:blipFill>
          <a:blip r:embed="rId2"/>
          <a:stretch>
            <a:fillRect/>
          </a:stretch>
        </p:blipFill>
        <p:spPr>
          <a:xfrm>
            <a:off x="542046" y="2216776"/>
            <a:ext cx="11267311" cy="4185740"/>
          </a:xfrm>
          <a:prstGeom prst="rect">
            <a:avLst/>
          </a:prstGeom>
        </p:spPr>
      </p:pic>
      <p:sp>
        <p:nvSpPr>
          <p:cNvPr id="7" name="TextBox 6">
            <a:extLst>
              <a:ext uri="{FF2B5EF4-FFF2-40B4-BE49-F238E27FC236}">
                <a16:creationId xmlns:a16="http://schemas.microsoft.com/office/drawing/2014/main" id="{684088BB-7A6B-8FD2-6437-6A638562882E}"/>
              </a:ext>
            </a:extLst>
          </p:cNvPr>
          <p:cNvSpPr txBox="1"/>
          <p:nvPr/>
        </p:nvSpPr>
        <p:spPr>
          <a:xfrm>
            <a:off x="613166" y="1584400"/>
            <a:ext cx="6096000" cy="369332"/>
          </a:xfrm>
          <a:prstGeom prst="rect">
            <a:avLst/>
          </a:prstGeom>
          <a:noFill/>
        </p:spPr>
        <p:txBody>
          <a:bodyPr wrap="square">
            <a:spAutoFit/>
          </a:bodyPr>
          <a:lstStyle/>
          <a:p>
            <a:pPr marL="0" indent="0">
              <a:buNone/>
            </a:pPr>
            <a:r>
              <a:rPr lang="en-US" sz="1800" dirty="0">
                <a:latin typeface="Arial" panose="020B0604020202020204" pitchFamily="34" charset="0"/>
                <a:cs typeface="Arial" panose="020B0604020202020204" pitchFamily="34" charset="0"/>
              </a:rPr>
              <a:t>Can differ by hemisphere (typically within 1-2, 2mm slices)</a:t>
            </a:r>
            <a:endParaRPr lang="en-US" sz="1800" dirty="0"/>
          </a:p>
        </p:txBody>
      </p:sp>
    </p:spTree>
    <p:extLst>
      <p:ext uri="{BB962C8B-B14F-4D97-AF65-F5344CB8AC3E}">
        <p14:creationId xmlns:p14="http://schemas.microsoft.com/office/powerpoint/2010/main" val="26802447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B81E7-888F-8F1D-B8EC-981D39F1283A}"/>
              </a:ext>
            </a:extLst>
          </p:cNvPr>
          <p:cNvSpPr>
            <a:spLocks noGrp="1"/>
          </p:cNvSpPr>
          <p:nvPr>
            <p:ph type="title"/>
          </p:nvPr>
        </p:nvSpPr>
        <p:spPr/>
        <p:txBody>
          <a:bodyPr/>
          <a:lstStyle/>
          <a:p>
            <a:r>
              <a:rPr lang="en-US" dirty="0"/>
              <a:t>Posterior Boundary of Body</a:t>
            </a:r>
          </a:p>
        </p:txBody>
      </p:sp>
      <p:sp>
        <p:nvSpPr>
          <p:cNvPr id="3" name="Content Placeholder 2">
            <a:extLst>
              <a:ext uri="{FF2B5EF4-FFF2-40B4-BE49-F238E27FC236}">
                <a16:creationId xmlns:a16="http://schemas.microsoft.com/office/drawing/2014/main" id="{172C10F9-5958-2269-0679-9563D9936A85}"/>
              </a:ext>
            </a:extLst>
          </p:cNvPr>
          <p:cNvSpPr>
            <a:spLocks noGrp="1"/>
          </p:cNvSpPr>
          <p:nvPr>
            <p:ph idx="1"/>
          </p:nvPr>
        </p:nvSpPr>
        <p:spPr>
          <a:xfrm>
            <a:off x="838200" y="1460500"/>
            <a:ext cx="10515600" cy="1181735"/>
          </a:xfrm>
        </p:spPr>
        <p:txBody>
          <a:bodyPr>
            <a:normAutofit/>
          </a:bodyPr>
          <a:lstStyle/>
          <a:p>
            <a:pPr marL="0" indent="0">
              <a:buNone/>
            </a:pPr>
            <a:r>
              <a:rPr lang="en-US" sz="2200" dirty="0">
                <a:effectLst/>
                <a:ea typeface="Calibri" panose="020F0502020204030204" pitchFamily="34" charset="0"/>
              </a:rPr>
              <a:t>The posterior boundary of the HB, i.e., the posterior-most slice included in the HB, is determined by a single landmark: </a:t>
            </a:r>
            <a:r>
              <a:rPr lang="en-US" sz="2200" b="1" dirty="0">
                <a:effectLst/>
                <a:ea typeface="Calibri" panose="020F0502020204030204" pitchFamily="34" charset="0"/>
              </a:rPr>
              <a:t>the posterior-most slice on which the colliculi are visible</a:t>
            </a:r>
            <a:r>
              <a:rPr lang="en-US" sz="2200" dirty="0">
                <a:effectLst/>
                <a:ea typeface="Calibri" panose="020F0502020204030204" pitchFamily="34" charset="0"/>
              </a:rPr>
              <a:t>. Can differ by hemisphere (occurs less often than the anterior boundary).</a:t>
            </a:r>
            <a:endParaRPr lang="en-US" sz="2200" dirty="0"/>
          </a:p>
        </p:txBody>
      </p:sp>
      <p:sp>
        <p:nvSpPr>
          <p:cNvPr id="4" name="Slide Number Placeholder 3">
            <a:extLst>
              <a:ext uri="{FF2B5EF4-FFF2-40B4-BE49-F238E27FC236}">
                <a16:creationId xmlns:a16="http://schemas.microsoft.com/office/drawing/2014/main" id="{6B75044E-8C0C-BF1C-FB68-056243828433}"/>
              </a:ext>
            </a:extLst>
          </p:cNvPr>
          <p:cNvSpPr>
            <a:spLocks noGrp="1"/>
          </p:cNvSpPr>
          <p:nvPr>
            <p:ph type="sldNum" sz="quarter" idx="12"/>
          </p:nvPr>
        </p:nvSpPr>
        <p:spPr/>
        <p:txBody>
          <a:bodyPr/>
          <a:lstStyle/>
          <a:p>
            <a:fld id="{B7027CDE-4DE7-4D6A-A839-C8758EABC6EE}" type="slidenum">
              <a:rPr lang="en-US" smtClean="0"/>
              <a:t>37</a:t>
            </a:fld>
            <a:endParaRPr lang="en-US"/>
          </a:p>
        </p:txBody>
      </p:sp>
      <p:pic>
        <p:nvPicPr>
          <p:cNvPr id="5" name="Picture 4">
            <a:extLst>
              <a:ext uri="{FF2B5EF4-FFF2-40B4-BE49-F238E27FC236}">
                <a16:creationId xmlns:a16="http://schemas.microsoft.com/office/drawing/2014/main" id="{8EA17962-0617-897F-B526-6F5EF44CF084}"/>
              </a:ext>
            </a:extLst>
          </p:cNvPr>
          <p:cNvPicPr>
            <a:picLocks noChangeAspect="1"/>
          </p:cNvPicPr>
          <p:nvPr/>
        </p:nvPicPr>
        <p:blipFill rotWithShape="1">
          <a:blip r:embed="rId2">
            <a:extLst>
              <a:ext uri="{28A0092B-C50C-407E-A947-70E740481C1C}">
                <a14:useLocalDpi xmlns:a14="http://schemas.microsoft.com/office/drawing/2010/main" val="0"/>
              </a:ext>
            </a:extLst>
          </a:blip>
          <a:srcRect l="7666" t="13229" r="26094" b="35012"/>
          <a:stretch/>
        </p:blipFill>
        <p:spPr bwMode="auto">
          <a:xfrm>
            <a:off x="1669188" y="2786063"/>
            <a:ext cx="8313012" cy="3656167"/>
          </a:xfrm>
          <a:prstGeom prst="rect">
            <a:avLst/>
          </a:prstGeom>
          <a:noFill/>
          <a:ln>
            <a:noFill/>
          </a:ln>
          <a:extLst>
            <a:ext uri="{53640926-AAD7-44d8-BBD7-CCE9431645EC}">
              <a14:shadowObscured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oel="http://schemas.microsoft.com/office/2019/extlst"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dtdh="http://schemas.microsoft.com/office/word/2020/wordml/sdtdatahash"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pic="http://schemas.openxmlformats.org/drawingml/2006/picture" xmlns:arto="http://schemas.microsoft.com/office/word/2006/arto" xmlns="" xmlns:mo="http://schemas.microsoft.com/office/mac/office/2008/main" xmlns:mv="urn:schemas-microsoft-com:mac:vml" xmlns:o="urn:schemas-microsoft-com:office:office" xmlns:v="urn:schemas-microsoft-com:vml" xmlns:w10="urn:schemas-microsoft-com:office:word" xmlns:w="http://schemas.openxmlformats.org/wordprocessingml/2006/main" xmlns:a14="http://schemas.microsoft.com/office/drawing/2010/main" xmlns:lc="http://schemas.openxmlformats.org/drawingml/2006/lockedCanvas"/>
            </a:ext>
          </a:extLst>
        </p:spPr>
      </p:pic>
    </p:spTree>
    <p:extLst>
      <p:ext uri="{BB962C8B-B14F-4D97-AF65-F5344CB8AC3E}">
        <p14:creationId xmlns:p14="http://schemas.microsoft.com/office/powerpoint/2010/main" val="16128248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8B6DF-631B-701A-FA29-2D28E390C742}"/>
              </a:ext>
            </a:extLst>
          </p:cNvPr>
          <p:cNvSpPr>
            <a:spLocks noGrp="1"/>
          </p:cNvSpPr>
          <p:nvPr>
            <p:ph type="title"/>
          </p:nvPr>
        </p:nvSpPr>
        <p:spPr/>
        <p:txBody>
          <a:bodyPr/>
          <a:lstStyle/>
          <a:p>
            <a:r>
              <a:rPr lang="en-US" dirty="0"/>
              <a:t>Special Consideration of Partial </a:t>
            </a:r>
            <a:r>
              <a:rPr lang="en-US" dirty="0" err="1"/>
              <a:t>Voluming</a:t>
            </a:r>
            <a:endParaRPr lang="en-US" dirty="0"/>
          </a:p>
        </p:txBody>
      </p:sp>
      <p:sp>
        <p:nvSpPr>
          <p:cNvPr id="3" name="Content Placeholder 2">
            <a:extLst>
              <a:ext uri="{FF2B5EF4-FFF2-40B4-BE49-F238E27FC236}">
                <a16:creationId xmlns:a16="http://schemas.microsoft.com/office/drawing/2014/main" id="{192F3638-E4BB-4763-13DA-D1EA8CBA33E1}"/>
              </a:ext>
            </a:extLst>
          </p:cNvPr>
          <p:cNvSpPr>
            <a:spLocks noGrp="1"/>
          </p:cNvSpPr>
          <p:nvPr>
            <p:ph idx="1"/>
          </p:nvPr>
        </p:nvSpPr>
        <p:spPr>
          <a:xfrm>
            <a:off x="838200" y="1466355"/>
            <a:ext cx="10515600" cy="937895"/>
          </a:xfrm>
        </p:spPr>
        <p:txBody>
          <a:bodyPr>
            <a:normAutofit/>
          </a:bodyPr>
          <a:lstStyle/>
          <a:p>
            <a:pPr marL="0" indent="0">
              <a:buNone/>
            </a:pPr>
            <a:r>
              <a:rPr lang="en-US" sz="2200" dirty="0"/>
              <a:t>If the uncus or </a:t>
            </a:r>
            <a:r>
              <a:rPr lang="en-US" sz="2200" dirty="0" err="1"/>
              <a:t>collicuili</a:t>
            </a:r>
            <a:r>
              <a:rPr lang="en-US" sz="2200" dirty="0"/>
              <a:t> are partial volumed, have to make a judgment if it is “present enough” to count</a:t>
            </a:r>
          </a:p>
        </p:txBody>
      </p:sp>
      <p:sp>
        <p:nvSpPr>
          <p:cNvPr id="4" name="Slide Number Placeholder 3">
            <a:extLst>
              <a:ext uri="{FF2B5EF4-FFF2-40B4-BE49-F238E27FC236}">
                <a16:creationId xmlns:a16="http://schemas.microsoft.com/office/drawing/2014/main" id="{84C21EB7-E054-0F6D-3D76-13CD6BBD9340}"/>
              </a:ext>
            </a:extLst>
          </p:cNvPr>
          <p:cNvSpPr>
            <a:spLocks noGrp="1"/>
          </p:cNvSpPr>
          <p:nvPr>
            <p:ph type="sldNum" sz="quarter" idx="12"/>
          </p:nvPr>
        </p:nvSpPr>
        <p:spPr/>
        <p:txBody>
          <a:bodyPr/>
          <a:lstStyle/>
          <a:p>
            <a:fld id="{B7027CDE-4DE7-4D6A-A839-C8758EABC6EE}" type="slidenum">
              <a:rPr lang="en-US" smtClean="0"/>
              <a:t>38</a:t>
            </a:fld>
            <a:endParaRPr lang="en-US"/>
          </a:p>
        </p:txBody>
      </p:sp>
      <p:pic>
        <p:nvPicPr>
          <p:cNvPr id="5" name="Picture 4">
            <a:extLst>
              <a:ext uri="{FF2B5EF4-FFF2-40B4-BE49-F238E27FC236}">
                <a16:creationId xmlns:a16="http://schemas.microsoft.com/office/drawing/2014/main" id="{06DB405F-5DB9-E16A-8AF7-9C5976DCDD83}"/>
              </a:ext>
            </a:extLst>
          </p:cNvPr>
          <p:cNvPicPr>
            <a:picLocks noChangeAspect="1"/>
          </p:cNvPicPr>
          <p:nvPr/>
        </p:nvPicPr>
        <p:blipFill>
          <a:blip r:embed="rId2"/>
          <a:stretch>
            <a:fillRect/>
          </a:stretch>
        </p:blipFill>
        <p:spPr>
          <a:xfrm>
            <a:off x="1324343" y="2179916"/>
            <a:ext cx="9181097" cy="4176434"/>
          </a:xfrm>
          <a:prstGeom prst="rect">
            <a:avLst/>
          </a:prstGeom>
        </p:spPr>
      </p:pic>
    </p:spTree>
    <p:extLst>
      <p:ext uri="{BB962C8B-B14F-4D97-AF65-F5344CB8AC3E}">
        <p14:creationId xmlns:p14="http://schemas.microsoft.com/office/powerpoint/2010/main" val="37403386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D828C-C642-A16E-2437-D10A9E988E1D}"/>
              </a:ext>
            </a:extLst>
          </p:cNvPr>
          <p:cNvSpPr>
            <a:spLocks noGrp="1"/>
          </p:cNvSpPr>
          <p:nvPr>
            <p:ph type="title"/>
          </p:nvPr>
        </p:nvSpPr>
        <p:spPr/>
        <p:txBody>
          <a:bodyPr/>
          <a:lstStyle/>
          <a:p>
            <a:r>
              <a:rPr lang="en-US" dirty="0"/>
              <a:t>Special Consideration of Partial </a:t>
            </a:r>
            <a:r>
              <a:rPr lang="en-US" dirty="0" err="1"/>
              <a:t>Voluming</a:t>
            </a:r>
            <a:endParaRPr lang="en-US" dirty="0"/>
          </a:p>
        </p:txBody>
      </p:sp>
      <p:sp>
        <p:nvSpPr>
          <p:cNvPr id="4" name="Slide Number Placeholder 3">
            <a:extLst>
              <a:ext uri="{FF2B5EF4-FFF2-40B4-BE49-F238E27FC236}">
                <a16:creationId xmlns:a16="http://schemas.microsoft.com/office/drawing/2014/main" id="{8F10934C-9564-8A40-C7DA-B68E1BAD1AF7}"/>
              </a:ext>
            </a:extLst>
          </p:cNvPr>
          <p:cNvSpPr>
            <a:spLocks noGrp="1"/>
          </p:cNvSpPr>
          <p:nvPr>
            <p:ph type="sldNum" sz="quarter" idx="12"/>
          </p:nvPr>
        </p:nvSpPr>
        <p:spPr/>
        <p:txBody>
          <a:bodyPr/>
          <a:lstStyle/>
          <a:p>
            <a:fld id="{B7027CDE-4DE7-4D6A-A839-C8758EABC6EE}" type="slidenum">
              <a:rPr lang="en-US" smtClean="0"/>
              <a:t>39</a:t>
            </a:fld>
            <a:endParaRPr lang="en-US"/>
          </a:p>
        </p:txBody>
      </p:sp>
      <p:pic>
        <p:nvPicPr>
          <p:cNvPr id="5" name="Picture 4">
            <a:extLst>
              <a:ext uri="{FF2B5EF4-FFF2-40B4-BE49-F238E27FC236}">
                <a16:creationId xmlns:a16="http://schemas.microsoft.com/office/drawing/2014/main" id="{3FBA6EA9-0F20-EE6E-FCBF-ADAA2B065581}"/>
              </a:ext>
            </a:extLst>
          </p:cNvPr>
          <p:cNvPicPr>
            <a:picLocks noChangeAspect="1"/>
          </p:cNvPicPr>
          <p:nvPr/>
        </p:nvPicPr>
        <p:blipFill>
          <a:blip r:embed="rId2">
            <a:extLst>
              <a:ext uri="{28A0092B-C50C-407E-A947-70E740481C1C}">
                <a14:useLocalDpi xmlns:a14="http://schemas.microsoft.com/office/drawing/2010/main" val="0"/>
              </a:ext>
            </a:extLst>
          </a:blip>
          <a:srcRect l="11594" r="30652" b="5074"/>
          <a:stretch>
            <a:fillRect/>
          </a:stretch>
        </p:blipFill>
        <p:spPr bwMode="auto">
          <a:xfrm>
            <a:off x="2834640" y="1405066"/>
            <a:ext cx="5900420" cy="5452934"/>
          </a:xfrm>
          <a:prstGeom prst="rect">
            <a:avLst/>
          </a:prstGeom>
          <a:noFill/>
          <a:ln>
            <a:noFill/>
          </a:ln>
        </p:spPr>
      </p:pic>
    </p:spTree>
    <p:extLst>
      <p:ext uri="{BB962C8B-B14F-4D97-AF65-F5344CB8AC3E}">
        <p14:creationId xmlns:p14="http://schemas.microsoft.com/office/powerpoint/2010/main" val="42917534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4EB7B-1E4C-7CFF-93D5-848AD0E94E06}"/>
              </a:ext>
            </a:extLst>
          </p:cNvPr>
          <p:cNvSpPr>
            <a:spLocks noGrp="1"/>
          </p:cNvSpPr>
          <p:nvPr>
            <p:ph type="title"/>
          </p:nvPr>
        </p:nvSpPr>
        <p:spPr/>
        <p:txBody>
          <a:bodyPr/>
          <a:lstStyle/>
          <a:p>
            <a:r>
              <a:rPr lang="en-US" dirty="0"/>
              <a:t>Demonstration</a:t>
            </a:r>
          </a:p>
        </p:txBody>
      </p:sp>
      <p:sp>
        <p:nvSpPr>
          <p:cNvPr id="4" name="Slide Number Placeholder 3">
            <a:extLst>
              <a:ext uri="{FF2B5EF4-FFF2-40B4-BE49-F238E27FC236}">
                <a16:creationId xmlns:a16="http://schemas.microsoft.com/office/drawing/2014/main" id="{E7B58526-EF69-B431-A527-6FF6B0D80BB4}"/>
              </a:ext>
            </a:extLst>
          </p:cNvPr>
          <p:cNvSpPr>
            <a:spLocks noGrp="1"/>
          </p:cNvSpPr>
          <p:nvPr>
            <p:ph type="sldNum" sz="quarter" idx="12"/>
          </p:nvPr>
        </p:nvSpPr>
        <p:spPr/>
        <p:txBody>
          <a:bodyPr/>
          <a:lstStyle/>
          <a:p>
            <a:fld id="{B7027CDE-4DE7-4D6A-A839-C8758EABC6EE}" type="slidenum">
              <a:rPr lang="en-US" smtClean="0"/>
              <a:t>40</a:t>
            </a:fld>
            <a:endParaRPr lang="en-US"/>
          </a:p>
        </p:txBody>
      </p:sp>
      <p:pic>
        <p:nvPicPr>
          <p:cNvPr id="6" name="Picture 5">
            <a:extLst>
              <a:ext uri="{FF2B5EF4-FFF2-40B4-BE49-F238E27FC236}">
                <a16:creationId xmlns:a16="http://schemas.microsoft.com/office/drawing/2014/main" id="{737BA4FA-52B8-04EB-E6D6-11BF128361A7}"/>
              </a:ext>
            </a:extLst>
          </p:cNvPr>
          <p:cNvPicPr>
            <a:picLocks noChangeAspect="1"/>
          </p:cNvPicPr>
          <p:nvPr/>
        </p:nvPicPr>
        <p:blipFill>
          <a:blip r:embed="rId2"/>
          <a:stretch>
            <a:fillRect/>
          </a:stretch>
        </p:blipFill>
        <p:spPr>
          <a:xfrm>
            <a:off x="1730949" y="1428932"/>
            <a:ext cx="8581451" cy="5189175"/>
          </a:xfrm>
          <a:prstGeom prst="rect">
            <a:avLst/>
          </a:prstGeom>
        </p:spPr>
      </p:pic>
    </p:spTree>
    <p:extLst>
      <p:ext uri="{BB962C8B-B14F-4D97-AF65-F5344CB8AC3E}">
        <p14:creationId xmlns:p14="http://schemas.microsoft.com/office/powerpoint/2010/main" val="27926152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43150-A6B4-8562-D9AB-C72634E1434A}"/>
              </a:ext>
            </a:extLst>
          </p:cNvPr>
          <p:cNvSpPr>
            <a:spLocks noGrp="1"/>
          </p:cNvSpPr>
          <p:nvPr>
            <p:ph type="title"/>
          </p:nvPr>
        </p:nvSpPr>
        <p:spPr/>
        <p:txBody>
          <a:bodyPr/>
          <a:lstStyle/>
          <a:p>
            <a:r>
              <a:rPr lang="en-US" dirty="0"/>
              <a:t>Now You Practice</a:t>
            </a:r>
          </a:p>
        </p:txBody>
      </p:sp>
      <p:sp>
        <p:nvSpPr>
          <p:cNvPr id="3" name="Content Placeholder 2">
            <a:extLst>
              <a:ext uri="{FF2B5EF4-FFF2-40B4-BE49-F238E27FC236}">
                <a16:creationId xmlns:a16="http://schemas.microsoft.com/office/drawing/2014/main" id="{F82F01B7-CC05-EABA-C06F-FD851F7D473F}"/>
              </a:ext>
            </a:extLst>
          </p:cNvPr>
          <p:cNvSpPr>
            <a:spLocks noGrp="1"/>
          </p:cNvSpPr>
          <p:nvPr>
            <p:ph idx="1"/>
          </p:nvPr>
        </p:nvSpPr>
        <p:spPr/>
        <p:txBody>
          <a:bodyPr/>
          <a:lstStyle/>
          <a:p>
            <a:r>
              <a:rPr lang="en-US" dirty="0"/>
              <a:t>Load example MRI and practice the ranging decisions</a:t>
            </a:r>
          </a:p>
          <a:p>
            <a:endParaRPr lang="en-US" dirty="0"/>
          </a:p>
          <a:p>
            <a:r>
              <a:rPr lang="en-US" dirty="0"/>
              <a:t>Note the slice numbers for the anterior and posterior slices</a:t>
            </a:r>
          </a:p>
          <a:p>
            <a:pPr lvl="1"/>
            <a:r>
              <a:rPr lang="en-US" dirty="0"/>
              <a:t>Compare your decisions to the provided ranges</a:t>
            </a:r>
          </a:p>
          <a:p>
            <a:pPr lvl="1"/>
            <a:r>
              <a:rPr lang="en-US" dirty="0"/>
              <a:t>Note what landmarks and visualizations on the images that you are using to make the decision -- this can expedite your training</a:t>
            </a:r>
          </a:p>
          <a:p>
            <a:pPr lvl="1"/>
            <a:endParaRPr lang="en-US" dirty="0"/>
          </a:p>
          <a:p>
            <a:r>
              <a:rPr lang="en-US" dirty="0"/>
              <a:t>Raise your hand if you have questions or would like to double check your thinking</a:t>
            </a:r>
          </a:p>
        </p:txBody>
      </p:sp>
      <p:sp>
        <p:nvSpPr>
          <p:cNvPr id="4" name="Slide Number Placeholder 3">
            <a:extLst>
              <a:ext uri="{FF2B5EF4-FFF2-40B4-BE49-F238E27FC236}">
                <a16:creationId xmlns:a16="http://schemas.microsoft.com/office/drawing/2014/main" id="{E05D109F-F153-D5CF-16EA-F3C9D5F4AD5A}"/>
              </a:ext>
            </a:extLst>
          </p:cNvPr>
          <p:cNvSpPr>
            <a:spLocks noGrp="1"/>
          </p:cNvSpPr>
          <p:nvPr>
            <p:ph type="sldNum" sz="quarter" idx="12"/>
          </p:nvPr>
        </p:nvSpPr>
        <p:spPr/>
        <p:txBody>
          <a:bodyPr/>
          <a:lstStyle/>
          <a:p>
            <a:fld id="{B7027CDE-4DE7-4D6A-A839-C8758EABC6EE}" type="slidenum">
              <a:rPr lang="en-US" smtClean="0"/>
              <a:t>41</a:t>
            </a:fld>
            <a:endParaRPr lang="en-US"/>
          </a:p>
        </p:txBody>
      </p:sp>
    </p:spTree>
    <p:extLst>
      <p:ext uri="{BB962C8B-B14F-4D97-AF65-F5344CB8AC3E}">
        <p14:creationId xmlns:p14="http://schemas.microsoft.com/office/powerpoint/2010/main" val="40349996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696E1-42EE-20A9-9E76-A4707B200578}"/>
              </a:ext>
            </a:extLst>
          </p:cNvPr>
          <p:cNvSpPr>
            <a:spLocks noGrp="1"/>
          </p:cNvSpPr>
          <p:nvPr>
            <p:ph type="title"/>
          </p:nvPr>
        </p:nvSpPr>
        <p:spPr/>
        <p:txBody>
          <a:bodyPr>
            <a:normAutofit/>
          </a:bodyPr>
          <a:lstStyle/>
          <a:p>
            <a:r>
              <a:rPr lang="en-US" dirty="0"/>
              <a:t>Harmonized Protocol</a:t>
            </a:r>
          </a:p>
        </p:txBody>
      </p:sp>
      <p:sp>
        <p:nvSpPr>
          <p:cNvPr id="5" name="Text Placeholder 4">
            <a:extLst>
              <a:ext uri="{FF2B5EF4-FFF2-40B4-BE49-F238E27FC236}">
                <a16:creationId xmlns:a16="http://schemas.microsoft.com/office/drawing/2014/main" id="{D6B21BCC-514D-F14A-9876-94E0E6E7F3F6}"/>
              </a:ext>
            </a:extLst>
          </p:cNvPr>
          <p:cNvSpPr>
            <a:spLocks noGrp="1"/>
          </p:cNvSpPr>
          <p:nvPr>
            <p:ph type="body" idx="1"/>
          </p:nvPr>
        </p:nvSpPr>
        <p:spPr/>
        <p:txBody>
          <a:bodyPr/>
          <a:lstStyle/>
          <a:p>
            <a:r>
              <a:rPr lang="en-US" dirty="0">
                <a:solidFill>
                  <a:schemeClr val="tx1"/>
                </a:solidFill>
              </a:rPr>
              <a:t>for Subfield Segmentation in Hippocampal Body</a:t>
            </a:r>
          </a:p>
        </p:txBody>
      </p:sp>
      <p:sp>
        <p:nvSpPr>
          <p:cNvPr id="4" name="Slide Number Placeholder 3">
            <a:extLst>
              <a:ext uri="{FF2B5EF4-FFF2-40B4-BE49-F238E27FC236}">
                <a16:creationId xmlns:a16="http://schemas.microsoft.com/office/drawing/2014/main" id="{C9301138-E929-116A-A057-809CDEEF9442}"/>
              </a:ext>
            </a:extLst>
          </p:cNvPr>
          <p:cNvSpPr>
            <a:spLocks noGrp="1"/>
          </p:cNvSpPr>
          <p:nvPr>
            <p:ph type="sldNum" sz="quarter" idx="12"/>
          </p:nvPr>
        </p:nvSpPr>
        <p:spPr/>
        <p:txBody>
          <a:bodyPr/>
          <a:lstStyle/>
          <a:p>
            <a:fld id="{B7027CDE-4DE7-4D6A-A839-C8758EABC6EE}" type="slidenum">
              <a:rPr lang="en-US" smtClean="0"/>
              <a:t>42</a:t>
            </a:fld>
            <a:endParaRPr lang="en-US"/>
          </a:p>
        </p:txBody>
      </p:sp>
    </p:spTree>
    <p:extLst>
      <p:ext uri="{BB962C8B-B14F-4D97-AF65-F5344CB8AC3E}">
        <p14:creationId xmlns:p14="http://schemas.microsoft.com/office/powerpoint/2010/main" val="555096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696E1-42EE-20A9-9E76-A4707B200578}"/>
              </a:ext>
            </a:extLst>
          </p:cNvPr>
          <p:cNvSpPr>
            <a:spLocks noGrp="1"/>
          </p:cNvSpPr>
          <p:nvPr>
            <p:ph type="title"/>
          </p:nvPr>
        </p:nvSpPr>
        <p:spPr/>
        <p:txBody>
          <a:bodyPr>
            <a:normAutofit/>
          </a:bodyPr>
          <a:lstStyle/>
          <a:p>
            <a:r>
              <a:rPr lang="en-US" dirty="0"/>
              <a:t>Part 1: Geometric Heuristic </a:t>
            </a:r>
            <a:br>
              <a:rPr lang="en-US" dirty="0"/>
            </a:br>
            <a:r>
              <a:rPr lang="en-US" dirty="0"/>
              <a:t>for Inner Boundaries</a:t>
            </a:r>
          </a:p>
        </p:txBody>
      </p:sp>
      <p:sp>
        <p:nvSpPr>
          <p:cNvPr id="5" name="Text Placeholder 4">
            <a:extLst>
              <a:ext uri="{FF2B5EF4-FFF2-40B4-BE49-F238E27FC236}">
                <a16:creationId xmlns:a16="http://schemas.microsoft.com/office/drawing/2014/main" id="{D6B21BCC-514D-F14A-9876-94E0E6E7F3F6}"/>
              </a:ext>
            </a:extLst>
          </p:cNvPr>
          <p:cNvSpPr>
            <a:spLocks noGrp="1"/>
          </p:cNvSpPr>
          <p:nvPr>
            <p:ph type="body" idx="1"/>
          </p:nvPr>
        </p:nvSpPr>
        <p:spPr/>
        <p:txBody>
          <a:bodyPr/>
          <a:lstStyle/>
          <a:p>
            <a:r>
              <a:rPr lang="en-US" dirty="0">
                <a:solidFill>
                  <a:schemeClr val="tx1"/>
                </a:solidFill>
              </a:rPr>
              <a:t>for Subfield Segmentation in Hippocampal Body</a:t>
            </a:r>
          </a:p>
        </p:txBody>
      </p:sp>
      <p:sp>
        <p:nvSpPr>
          <p:cNvPr id="4" name="Slide Number Placeholder 3">
            <a:extLst>
              <a:ext uri="{FF2B5EF4-FFF2-40B4-BE49-F238E27FC236}">
                <a16:creationId xmlns:a16="http://schemas.microsoft.com/office/drawing/2014/main" id="{C9301138-E929-116A-A057-809CDEEF9442}"/>
              </a:ext>
            </a:extLst>
          </p:cNvPr>
          <p:cNvSpPr>
            <a:spLocks noGrp="1"/>
          </p:cNvSpPr>
          <p:nvPr>
            <p:ph type="sldNum" sz="quarter" idx="12"/>
          </p:nvPr>
        </p:nvSpPr>
        <p:spPr/>
        <p:txBody>
          <a:bodyPr/>
          <a:lstStyle/>
          <a:p>
            <a:fld id="{B7027CDE-4DE7-4D6A-A839-C8758EABC6EE}" type="slidenum">
              <a:rPr lang="en-US" smtClean="0"/>
              <a:t>43</a:t>
            </a:fld>
            <a:endParaRPr lang="en-US"/>
          </a:p>
        </p:txBody>
      </p:sp>
    </p:spTree>
    <p:extLst>
      <p:ext uri="{BB962C8B-B14F-4D97-AF65-F5344CB8AC3E}">
        <p14:creationId xmlns:p14="http://schemas.microsoft.com/office/powerpoint/2010/main" val="21155153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87D02-9006-F49E-E928-CC55B8818C2C}"/>
              </a:ext>
            </a:extLst>
          </p:cNvPr>
          <p:cNvSpPr>
            <a:spLocks noGrp="1"/>
          </p:cNvSpPr>
          <p:nvPr>
            <p:ph type="title"/>
          </p:nvPr>
        </p:nvSpPr>
        <p:spPr/>
        <p:txBody>
          <a:bodyPr/>
          <a:lstStyle/>
          <a:p>
            <a:r>
              <a:rPr lang="en-US" dirty="0"/>
              <a:t>Get Ready</a:t>
            </a:r>
          </a:p>
        </p:txBody>
      </p:sp>
      <p:sp>
        <p:nvSpPr>
          <p:cNvPr id="3" name="Content Placeholder 2">
            <a:extLst>
              <a:ext uri="{FF2B5EF4-FFF2-40B4-BE49-F238E27FC236}">
                <a16:creationId xmlns:a16="http://schemas.microsoft.com/office/drawing/2014/main" id="{0BA7AACE-C991-B2F5-1A6C-195DE4ED0608}"/>
              </a:ext>
            </a:extLst>
          </p:cNvPr>
          <p:cNvSpPr>
            <a:spLocks noGrp="1"/>
          </p:cNvSpPr>
          <p:nvPr>
            <p:ph idx="1"/>
          </p:nvPr>
        </p:nvSpPr>
        <p:spPr/>
        <p:txBody>
          <a:bodyPr/>
          <a:lstStyle/>
          <a:p>
            <a:r>
              <a:rPr lang="en-US" dirty="0"/>
              <a:t>Load up Scan 1640</a:t>
            </a:r>
          </a:p>
          <a:p>
            <a:endParaRPr lang="en-US" dirty="0"/>
          </a:p>
          <a:p>
            <a:r>
              <a:rPr lang="en-US" dirty="0"/>
              <a:t>Select the Coronal View only: </a:t>
            </a:r>
            <a:r>
              <a:rPr lang="en-US" sz="1800" dirty="0">
                <a:effectLst/>
                <a:latin typeface="Arial" panose="020B0604020202020204" pitchFamily="34" charset="0"/>
                <a:ea typeface="Calibri" panose="020F0502020204030204" pitchFamily="34" charset="0"/>
              </a:rPr>
              <a:t>Click the </a:t>
            </a:r>
            <a:r>
              <a:rPr lang="en-US" sz="1800" b="1" dirty="0">
                <a:effectLst/>
                <a:latin typeface="Arial" panose="020B0604020202020204" pitchFamily="34" charset="0"/>
                <a:ea typeface="Calibri" panose="020F0502020204030204" pitchFamily="34" charset="0"/>
              </a:rPr>
              <a:t>C</a:t>
            </a:r>
            <a:r>
              <a:rPr lang="en-US" sz="1800" dirty="0">
                <a:effectLst/>
                <a:latin typeface="Arial" panose="020B0604020202020204" pitchFamily="34" charset="0"/>
                <a:ea typeface="Calibri" panose="020F0502020204030204" pitchFamily="34" charset="0"/>
              </a:rPr>
              <a:t> button </a:t>
            </a:r>
            <a:endParaRPr lang="en-US" dirty="0"/>
          </a:p>
          <a:p>
            <a:endParaRPr lang="en-US" dirty="0"/>
          </a:p>
          <a:p>
            <a:r>
              <a:rPr lang="en-US" dirty="0"/>
              <a:t>Auto-adjust contrast: Tools &gt; Image Contrast &gt; Auto-adjust (</a:t>
            </a:r>
            <a:r>
              <a:rPr lang="en-US" dirty="0" err="1"/>
              <a:t>Ctrl+J</a:t>
            </a:r>
            <a:r>
              <a:rPr lang="en-US" dirty="0"/>
              <a:t>)</a:t>
            </a:r>
          </a:p>
          <a:p>
            <a:endParaRPr lang="en-US" dirty="0"/>
          </a:p>
          <a:p>
            <a:r>
              <a:rPr lang="en-US" dirty="0"/>
              <a:t>Magnify 4x</a:t>
            </a:r>
          </a:p>
        </p:txBody>
      </p:sp>
      <p:sp>
        <p:nvSpPr>
          <p:cNvPr id="4" name="Slide Number Placeholder 3">
            <a:extLst>
              <a:ext uri="{FF2B5EF4-FFF2-40B4-BE49-F238E27FC236}">
                <a16:creationId xmlns:a16="http://schemas.microsoft.com/office/drawing/2014/main" id="{0EE59A08-4284-D755-1E24-44F53BB4DFBD}"/>
              </a:ext>
            </a:extLst>
          </p:cNvPr>
          <p:cNvSpPr>
            <a:spLocks noGrp="1"/>
          </p:cNvSpPr>
          <p:nvPr>
            <p:ph type="sldNum" sz="quarter" idx="12"/>
          </p:nvPr>
        </p:nvSpPr>
        <p:spPr/>
        <p:txBody>
          <a:bodyPr/>
          <a:lstStyle/>
          <a:p>
            <a:fld id="{B7027CDE-4DE7-4D6A-A839-C8758EABC6EE}" type="slidenum">
              <a:rPr lang="en-US" smtClean="0"/>
              <a:t>44</a:t>
            </a:fld>
            <a:endParaRPr lang="en-US"/>
          </a:p>
        </p:txBody>
      </p:sp>
      <p:sp>
        <p:nvSpPr>
          <p:cNvPr id="5" name="Rectangle 4">
            <a:extLst>
              <a:ext uri="{FF2B5EF4-FFF2-40B4-BE49-F238E27FC236}">
                <a16:creationId xmlns:a16="http://schemas.microsoft.com/office/drawing/2014/main" id="{45A139C0-80A2-4D9E-81BC-8A800588ED41}"/>
              </a:ext>
            </a:extLst>
          </p:cNvPr>
          <p:cNvSpPr/>
          <p:nvPr/>
        </p:nvSpPr>
        <p:spPr>
          <a:xfrm>
            <a:off x="6369978" y="3000054"/>
            <a:ext cx="195209" cy="215757"/>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87659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C3B67-42CE-F004-69AD-7200A7BF3D46}"/>
              </a:ext>
            </a:extLst>
          </p:cNvPr>
          <p:cNvSpPr>
            <a:spLocks noGrp="1"/>
          </p:cNvSpPr>
          <p:nvPr>
            <p:ph type="title"/>
          </p:nvPr>
        </p:nvSpPr>
        <p:spPr/>
        <p:txBody>
          <a:bodyPr/>
          <a:lstStyle/>
          <a:p>
            <a:r>
              <a:rPr lang="en-US" dirty="0"/>
              <a:t>Review Relevant Anatomical Landmark</a:t>
            </a:r>
          </a:p>
        </p:txBody>
      </p:sp>
      <p:sp>
        <p:nvSpPr>
          <p:cNvPr id="3" name="Content Placeholder 2">
            <a:extLst>
              <a:ext uri="{FF2B5EF4-FFF2-40B4-BE49-F238E27FC236}">
                <a16:creationId xmlns:a16="http://schemas.microsoft.com/office/drawing/2014/main" id="{20E10EF0-8BFE-9BAA-C5E2-FC69EAA77E74}"/>
              </a:ext>
            </a:extLst>
          </p:cNvPr>
          <p:cNvSpPr>
            <a:spLocks noGrp="1"/>
          </p:cNvSpPr>
          <p:nvPr>
            <p:ph idx="1"/>
          </p:nvPr>
        </p:nvSpPr>
        <p:spPr/>
        <p:txBody>
          <a:bodyPr/>
          <a:lstStyle/>
          <a:p>
            <a:pPr marL="0" indent="0">
              <a:buNone/>
            </a:pPr>
            <a:r>
              <a:rPr lang="en-US" dirty="0"/>
              <a:t>Alveus is included in the decision for the line 1 placement of “most lateral point”</a:t>
            </a:r>
          </a:p>
        </p:txBody>
      </p:sp>
      <p:sp>
        <p:nvSpPr>
          <p:cNvPr id="4" name="Slide Number Placeholder 3">
            <a:extLst>
              <a:ext uri="{FF2B5EF4-FFF2-40B4-BE49-F238E27FC236}">
                <a16:creationId xmlns:a16="http://schemas.microsoft.com/office/drawing/2014/main" id="{9E3B514F-5ED9-897F-7CF2-740B4EFCBA2D}"/>
              </a:ext>
            </a:extLst>
          </p:cNvPr>
          <p:cNvSpPr>
            <a:spLocks noGrp="1"/>
          </p:cNvSpPr>
          <p:nvPr>
            <p:ph type="sldNum" sz="quarter" idx="12"/>
          </p:nvPr>
        </p:nvSpPr>
        <p:spPr/>
        <p:txBody>
          <a:bodyPr/>
          <a:lstStyle/>
          <a:p>
            <a:fld id="{B7027CDE-4DE7-4D6A-A839-C8758EABC6EE}" type="slidenum">
              <a:rPr lang="en-US" smtClean="0"/>
              <a:t>45</a:t>
            </a:fld>
            <a:endParaRPr lang="en-US"/>
          </a:p>
        </p:txBody>
      </p:sp>
      <p:pic>
        <p:nvPicPr>
          <p:cNvPr id="5" name="Picture 2">
            <a:extLst>
              <a:ext uri="{FF2B5EF4-FFF2-40B4-BE49-F238E27FC236}">
                <a16:creationId xmlns:a16="http://schemas.microsoft.com/office/drawing/2014/main" id="{93D2530F-293A-3B13-67E4-FC1A0AB718B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8108" r="53049" b="28091"/>
          <a:stretch/>
        </p:blipFill>
        <p:spPr bwMode="auto">
          <a:xfrm>
            <a:off x="2040781" y="3258981"/>
            <a:ext cx="7352139" cy="29179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46896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84BC7-7A70-8728-4B89-81D313AE7917}"/>
              </a:ext>
            </a:extLst>
          </p:cNvPr>
          <p:cNvSpPr>
            <a:spLocks noGrp="1"/>
          </p:cNvSpPr>
          <p:nvPr>
            <p:ph type="title"/>
          </p:nvPr>
        </p:nvSpPr>
        <p:spPr/>
        <p:txBody>
          <a:bodyPr/>
          <a:lstStyle/>
          <a:p>
            <a:r>
              <a:rPr lang="en-US" dirty="0"/>
              <a:t>Review Steps in the Heuristic</a:t>
            </a:r>
          </a:p>
        </p:txBody>
      </p:sp>
      <p:sp>
        <p:nvSpPr>
          <p:cNvPr id="4" name="Slide Number Placeholder 3">
            <a:extLst>
              <a:ext uri="{FF2B5EF4-FFF2-40B4-BE49-F238E27FC236}">
                <a16:creationId xmlns:a16="http://schemas.microsoft.com/office/drawing/2014/main" id="{47098931-7E45-71A4-B80C-BC2807B5336D}"/>
              </a:ext>
            </a:extLst>
          </p:cNvPr>
          <p:cNvSpPr>
            <a:spLocks noGrp="1"/>
          </p:cNvSpPr>
          <p:nvPr>
            <p:ph type="sldNum" sz="quarter" idx="12"/>
          </p:nvPr>
        </p:nvSpPr>
        <p:spPr/>
        <p:txBody>
          <a:bodyPr/>
          <a:lstStyle/>
          <a:p>
            <a:fld id="{B7027CDE-4DE7-4D6A-A839-C8758EABC6EE}" type="slidenum">
              <a:rPr lang="en-US" smtClean="0"/>
              <a:t>46</a:t>
            </a:fld>
            <a:endParaRPr lang="en-US"/>
          </a:p>
        </p:txBody>
      </p:sp>
      <p:pic>
        <p:nvPicPr>
          <p:cNvPr id="6" name="Picture 5">
            <a:extLst>
              <a:ext uri="{FF2B5EF4-FFF2-40B4-BE49-F238E27FC236}">
                <a16:creationId xmlns:a16="http://schemas.microsoft.com/office/drawing/2014/main" id="{B87252FE-4BED-AF94-80EB-04354A082E36}"/>
              </a:ext>
            </a:extLst>
          </p:cNvPr>
          <p:cNvPicPr>
            <a:picLocks noChangeAspect="1"/>
          </p:cNvPicPr>
          <p:nvPr/>
        </p:nvPicPr>
        <p:blipFill>
          <a:blip r:embed="rId2"/>
          <a:stretch>
            <a:fillRect/>
          </a:stretch>
        </p:blipFill>
        <p:spPr>
          <a:xfrm>
            <a:off x="1879546" y="1287269"/>
            <a:ext cx="8037606" cy="5914737"/>
          </a:xfrm>
          <a:prstGeom prst="rect">
            <a:avLst/>
          </a:prstGeom>
        </p:spPr>
      </p:pic>
    </p:spTree>
    <p:extLst>
      <p:ext uri="{BB962C8B-B14F-4D97-AF65-F5344CB8AC3E}">
        <p14:creationId xmlns:p14="http://schemas.microsoft.com/office/powerpoint/2010/main" val="36428826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4750F-4CB9-226E-F1B9-68EA17C752D7}"/>
              </a:ext>
            </a:extLst>
          </p:cNvPr>
          <p:cNvSpPr>
            <a:spLocks noGrp="1"/>
          </p:cNvSpPr>
          <p:nvPr>
            <p:ph type="title"/>
          </p:nvPr>
        </p:nvSpPr>
        <p:spPr/>
        <p:txBody>
          <a:bodyPr/>
          <a:lstStyle/>
          <a:p>
            <a:r>
              <a:rPr lang="en-US" dirty="0"/>
              <a:t>Demonstration</a:t>
            </a:r>
          </a:p>
        </p:txBody>
      </p:sp>
      <p:sp>
        <p:nvSpPr>
          <p:cNvPr id="4" name="Slide Number Placeholder 3">
            <a:extLst>
              <a:ext uri="{FF2B5EF4-FFF2-40B4-BE49-F238E27FC236}">
                <a16:creationId xmlns:a16="http://schemas.microsoft.com/office/drawing/2014/main" id="{0FD069FC-26F3-A071-AACD-10B0E318759C}"/>
              </a:ext>
            </a:extLst>
          </p:cNvPr>
          <p:cNvSpPr>
            <a:spLocks noGrp="1"/>
          </p:cNvSpPr>
          <p:nvPr>
            <p:ph type="sldNum" sz="quarter" idx="12"/>
          </p:nvPr>
        </p:nvSpPr>
        <p:spPr/>
        <p:txBody>
          <a:bodyPr/>
          <a:lstStyle/>
          <a:p>
            <a:fld id="{B7027CDE-4DE7-4D6A-A839-C8758EABC6EE}" type="slidenum">
              <a:rPr lang="en-US" smtClean="0"/>
              <a:t>47</a:t>
            </a:fld>
            <a:endParaRPr lang="en-US"/>
          </a:p>
        </p:txBody>
      </p:sp>
      <p:pic>
        <p:nvPicPr>
          <p:cNvPr id="6" name="Picture 5">
            <a:extLst>
              <a:ext uri="{FF2B5EF4-FFF2-40B4-BE49-F238E27FC236}">
                <a16:creationId xmlns:a16="http://schemas.microsoft.com/office/drawing/2014/main" id="{90F49BAE-7AF2-3E86-8A0D-8CC09D995B23}"/>
              </a:ext>
            </a:extLst>
          </p:cNvPr>
          <p:cNvPicPr>
            <a:picLocks noChangeAspect="1"/>
          </p:cNvPicPr>
          <p:nvPr/>
        </p:nvPicPr>
        <p:blipFill>
          <a:blip r:embed="rId2"/>
          <a:stretch>
            <a:fillRect/>
          </a:stretch>
        </p:blipFill>
        <p:spPr>
          <a:xfrm>
            <a:off x="1981200" y="1812608"/>
            <a:ext cx="7934960" cy="2323467"/>
          </a:xfrm>
          <a:prstGeom prst="rect">
            <a:avLst/>
          </a:prstGeom>
        </p:spPr>
      </p:pic>
      <p:pic>
        <p:nvPicPr>
          <p:cNvPr id="8" name="Picture 7">
            <a:extLst>
              <a:ext uri="{FF2B5EF4-FFF2-40B4-BE49-F238E27FC236}">
                <a16:creationId xmlns:a16="http://schemas.microsoft.com/office/drawing/2014/main" id="{E944FDAA-7BC3-FABA-553D-CE914FBC35D0}"/>
              </a:ext>
            </a:extLst>
          </p:cNvPr>
          <p:cNvPicPr>
            <a:picLocks noChangeAspect="1"/>
          </p:cNvPicPr>
          <p:nvPr/>
        </p:nvPicPr>
        <p:blipFill>
          <a:blip r:embed="rId3"/>
          <a:stretch>
            <a:fillRect/>
          </a:stretch>
        </p:blipFill>
        <p:spPr>
          <a:xfrm>
            <a:off x="1981200" y="4182992"/>
            <a:ext cx="7934960" cy="2440294"/>
          </a:xfrm>
          <a:prstGeom prst="rect">
            <a:avLst/>
          </a:prstGeom>
        </p:spPr>
      </p:pic>
    </p:spTree>
    <p:extLst>
      <p:ext uri="{BB962C8B-B14F-4D97-AF65-F5344CB8AC3E}">
        <p14:creationId xmlns:p14="http://schemas.microsoft.com/office/powerpoint/2010/main" val="14059180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43150-A6B4-8562-D9AB-C72634E1434A}"/>
              </a:ext>
            </a:extLst>
          </p:cNvPr>
          <p:cNvSpPr>
            <a:spLocks noGrp="1"/>
          </p:cNvSpPr>
          <p:nvPr>
            <p:ph type="title"/>
          </p:nvPr>
        </p:nvSpPr>
        <p:spPr/>
        <p:txBody>
          <a:bodyPr/>
          <a:lstStyle/>
          <a:p>
            <a:r>
              <a:rPr lang="en-US" dirty="0"/>
              <a:t>Now You Practice</a:t>
            </a:r>
          </a:p>
        </p:txBody>
      </p:sp>
      <p:sp>
        <p:nvSpPr>
          <p:cNvPr id="3" name="Content Placeholder 2">
            <a:extLst>
              <a:ext uri="{FF2B5EF4-FFF2-40B4-BE49-F238E27FC236}">
                <a16:creationId xmlns:a16="http://schemas.microsoft.com/office/drawing/2014/main" id="{F82F01B7-CC05-EABA-C06F-FD851F7D473F}"/>
              </a:ext>
            </a:extLst>
          </p:cNvPr>
          <p:cNvSpPr>
            <a:spLocks noGrp="1"/>
          </p:cNvSpPr>
          <p:nvPr>
            <p:ph idx="1"/>
          </p:nvPr>
        </p:nvSpPr>
        <p:spPr/>
        <p:txBody>
          <a:bodyPr>
            <a:normAutofit/>
          </a:bodyPr>
          <a:lstStyle/>
          <a:p>
            <a:r>
              <a:rPr lang="en-US" dirty="0"/>
              <a:t>Practice applying the geometric heuristic to 1640</a:t>
            </a:r>
          </a:p>
          <a:p>
            <a:pPr lvl="1"/>
            <a:r>
              <a:rPr lang="en-US" dirty="0"/>
              <a:t>Raise your hand when you’re done and we will double check</a:t>
            </a:r>
          </a:p>
          <a:p>
            <a:pPr lvl="1"/>
            <a:r>
              <a:rPr lang="en-US" dirty="0"/>
              <a:t>You can save your annotation file</a:t>
            </a:r>
          </a:p>
          <a:p>
            <a:pPr lvl="1"/>
            <a:endParaRPr lang="en-US" dirty="0"/>
          </a:p>
          <a:p>
            <a:r>
              <a:rPr lang="en-US" dirty="0"/>
              <a:t>Continue practicing with any of the other example scans</a:t>
            </a:r>
          </a:p>
          <a:p>
            <a:pPr lvl="1"/>
            <a:r>
              <a:rPr lang="en-US" dirty="0"/>
              <a:t>Note what landmarks you are using in your decision for each slice, and where this is any ambiguity in the decision -- this can expedite your training</a:t>
            </a:r>
          </a:p>
          <a:p>
            <a:pPr lvl="1"/>
            <a:endParaRPr lang="en-US" dirty="0"/>
          </a:p>
          <a:p>
            <a:r>
              <a:rPr lang="en-US" dirty="0"/>
              <a:t>Raise your hand if you have questions or would like to double check your thinking</a:t>
            </a:r>
          </a:p>
        </p:txBody>
      </p:sp>
      <p:sp>
        <p:nvSpPr>
          <p:cNvPr id="4" name="Slide Number Placeholder 3">
            <a:extLst>
              <a:ext uri="{FF2B5EF4-FFF2-40B4-BE49-F238E27FC236}">
                <a16:creationId xmlns:a16="http://schemas.microsoft.com/office/drawing/2014/main" id="{E05D109F-F153-D5CF-16EA-F3C9D5F4AD5A}"/>
              </a:ext>
            </a:extLst>
          </p:cNvPr>
          <p:cNvSpPr>
            <a:spLocks noGrp="1"/>
          </p:cNvSpPr>
          <p:nvPr>
            <p:ph type="sldNum" sz="quarter" idx="12"/>
          </p:nvPr>
        </p:nvSpPr>
        <p:spPr/>
        <p:txBody>
          <a:bodyPr/>
          <a:lstStyle/>
          <a:p>
            <a:fld id="{B7027CDE-4DE7-4D6A-A839-C8758EABC6EE}" type="slidenum">
              <a:rPr lang="en-US" smtClean="0"/>
              <a:t>48</a:t>
            </a:fld>
            <a:endParaRPr lang="en-US"/>
          </a:p>
        </p:txBody>
      </p:sp>
    </p:spTree>
    <p:extLst>
      <p:ext uri="{BB962C8B-B14F-4D97-AF65-F5344CB8AC3E}">
        <p14:creationId xmlns:p14="http://schemas.microsoft.com/office/powerpoint/2010/main" val="390051555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696E1-42EE-20A9-9E76-A4707B200578}"/>
              </a:ext>
            </a:extLst>
          </p:cNvPr>
          <p:cNvSpPr>
            <a:spLocks noGrp="1"/>
          </p:cNvSpPr>
          <p:nvPr>
            <p:ph type="title"/>
          </p:nvPr>
        </p:nvSpPr>
        <p:spPr/>
        <p:txBody>
          <a:bodyPr>
            <a:normAutofit/>
          </a:bodyPr>
          <a:lstStyle/>
          <a:p>
            <a:r>
              <a:rPr lang="en-US" dirty="0"/>
              <a:t>Part 2: Outer + Inner Boundaries for Segmentation</a:t>
            </a:r>
          </a:p>
        </p:txBody>
      </p:sp>
      <p:sp>
        <p:nvSpPr>
          <p:cNvPr id="5" name="Text Placeholder 4">
            <a:extLst>
              <a:ext uri="{FF2B5EF4-FFF2-40B4-BE49-F238E27FC236}">
                <a16:creationId xmlns:a16="http://schemas.microsoft.com/office/drawing/2014/main" id="{D6B21BCC-514D-F14A-9876-94E0E6E7F3F6}"/>
              </a:ext>
            </a:extLst>
          </p:cNvPr>
          <p:cNvSpPr>
            <a:spLocks noGrp="1"/>
          </p:cNvSpPr>
          <p:nvPr>
            <p:ph type="body" idx="1"/>
          </p:nvPr>
        </p:nvSpPr>
        <p:spPr/>
        <p:txBody>
          <a:bodyPr/>
          <a:lstStyle/>
          <a:p>
            <a:r>
              <a:rPr lang="en-US" dirty="0">
                <a:solidFill>
                  <a:schemeClr val="tx1"/>
                </a:solidFill>
              </a:rPr>
              <a:t>for Subfield Segmentation in Hippocampal Body</a:t>
            </a:r>
          </a:p>
        </p:txBody>
      </p:sp>
      <p:sp>
        <p:nvSpPr>
          <p:cNvPr id="4" name="Slide Number Placeholder 3">
            <a:extLst>
              <a:ext uri="{FF2B5EF4-FFF2-40B4-BE49-F238E27FC236}">
                <a16:creationId xmlns:a16="http://schemas.microsoft.com/office/drawing/2014/main" id="{C9301138-E929-116A-A057-809CDEEF9442}"/>
              </a:ext>
            </a:extLst>
          </p:cNvPr>
          <p:cNvSpPr>
            <a:spLocks noGrp="1"/>
          </p:cNvSpPr>
          <p:nvPr>
            <p:ph type="sldNum" sz="quarter" idx="12"/>
          </p:nvPr>
        </p:nvSpPr>
        <p:spPr/>
        <p:txBody>
          <a:bodyPr/>
          <a:lstStyle/>
          <a:p>
            <a:fld id="{B7027CDE-4DE7-4D6A-A839-C8758EABC6EE}" type="slidenum">
              <a:rPr lang="en-US" smtClean="0"/>
              <a:t>49</a:t>
            </a:fld>
            <a:endParaRPr lang="en-US"/>
          </a:p>
        </p:txBody>
      </p:sp>
    </p:spTree>
    <p:extLst>
      <p:ext uri="{BB962C8B-B14F-4D97-AF65-F5344CB8AC3E}">
        <p14:creationId xmlns:p14="http://schemas.microsoft.com/office/powerpoint/2010/main" val="258907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87D02-9006-F49E-E928-CC55B8818C2C}"/>
              </a:ext>
            </a:extLst>
          </p:cNvPr>
          <p:cNvSpPr>
            <a:spLocks noGrp="1"/>
          </p:cNvSpPr>
          <p:nvPr>
            <p:ph type="title"/>
          </p:nvPr>
        </p:nvSpPr>
        <p:spPr/>
        <p:txBody>
          <a:bodyPr/>
          <a:lstStyle/>
          <a:p>
            <a:r>
              <a:rPr lang="en-US" dirty="0"/>
              <a:t>Get Ready</a:t>
            </a:r>
          </a:p>
        </p:txBody>
      </p:sp>
      <p:sp>
        <p:nvSpPr>
          <p:cNvPr id="3" name="Content Placeholder 2">
            <a:extLst>
              <a:ext uri="{FF2B5EF4-FFF2-40B4-BE49-F238E27FC236}">
                <a16:creationId xmlns:a16="http://schemas.microsoft.com/office/drawing/2014/main" id="{0BA7AACE-C991-B2F5-1A6C-195DE4ED0608}"/>
              </a:ext>
            </a:extLst>
          </p:cNvPr>
          <p:cNvSpPr>
            <a:spLocks noGrp="1"/>
          </p:cNvSpPr>
          <p:nvPr>
            <p:ph idx="1"/>
          </p:nvPr>
        </p:nvSpPr>
        <p:spPr/>
        <p:txBody>
          <a:bodyPr>
            <a:normAutofit lnSpcReduction="10000"/>
          </a:bodyPr>
          <a:lstStyle/>
          <a:p>
            <a:r>
              <a:rPr lang="en-US" dirty="0"/>
              <a:t>Load Scan 1640</a:t>
            </a:r>
          </a:p>
          <a:p>
            <a:endParaRPr lang="en-US" dirty="0"/>
          </a:p>
          <a:p>
            <a:r>
              <a:rPr lang="en-US" dirty="0"/>
              <a:t>Select the Coronal View only: </a:t>
            </a:r>
            <a:r>
              <a:rPr lang="en-US" sz="1800" dirty="0">
                <a:effectLst/>
                <a:latin typeface="Arial" panose="020B0604020202020204" pitchFamily="34" charset="0"/>
                <a:ea typeface="Calibri" panose="020F0502020204030204" pitchFamily="34" charset="0"/>
              </a:rPr>
              <a:t>Click the </a:t>
            </a:r>
            <a:r>
              <a:rPr lang="en-US" sz="1800" b="1" dirty="0">
                <a:effectLst/>
                <a:latin typeface="Arial" panose="020B0604020202020204" pitchFamily="34" charset="0"/>
                <a:ea typeface="Calibri" panose="020F0502020204030204" pitchFamily="34" charset="0"/>
              </a:rPr>
              <a:t>C</a:t>
            </a:r>
            <a:r>
              <a:rPr lang="en-US" sz="1800" dirty="0">
                <a:effectLst/>
                <a:latin typeface="Arial" panose="020B0604020202020204" pitchFamily="34" charset="0"/>
                <a:ea typeface="Calibri" panose="020F0502020204030204" pitchFamily="34" charset="0"/>
              </a:rPr>
              <a:t> button </a:t>
            </a:r>
            <a:endParaRPr lang="en-US" dirty="0"/>
          </a:p>
          <a:p>
            <a:endParaRPr lang="en-US" dirty="0"/>
          </a:p>
          <a:p>
            <a:r>
              <a:rPr lang="en-US" dirty="0"/>
              <a:t>Auto-adjust contrast: Tools &gt; Image Contrast &gt; Auto-adjust (</a:t>
            </a:r>
            <a:r>
              <a:rPr lang="en-US" dirty="0" err="1"/>
              <a:t>Ctrl+J</a:t>
            </a:r>
            <a:r>
              <a:rPr lang="en-US" dirty="0"/>
              <a:t>)</a:t>
            </a:r>
          </a:p>
          <a:p>
            <a:endParaRPr lang="en-US" dirty="0"/>
          </a:p>
          <a:p>
            <a:r>
              <a:rPr lang="en-US" dirty="0"/>
              <a:t>Magnify 4x</a:t>
            </a:r>
          </a:p>
          <a:p>
            <a:endParaRPr lang="en-US" dirty="0"/>
          </a:p>
          <a:p>
            <a:r>
              <a:rPr lang="en-US" dirty="0"/>
              <a:t>Load Segmentation Label Text File</a:t>
            </a:r>
          </a:p>
        </p:txBody>
      </p:sp>
      <p:sp>
        <p:nvSpPr>
          <p:cNvPr id="4" name="Slide Number Placeholder 3">
            <a:extLst>
              <a:ext uri="{FF2B5EF4-FFF2-40B4-BE49-F238E27FC236}">
                <a16:creationId xmlns:a16="http://schemas.microsoft.com/office/drawing/2014/main" id="{0EE59A08-4284-D755-1E24-44F53BB4DFBD}"/>
              </a:ext>
            </a:extLst>
          </p:cNvPr>
          <p:cNvSpPr>
            <a:spLocks noGrp="1"/>
          </p:cNvSpPr>
          <p:nvPr>
            <p:ph type="sldNum" sz="quarter" idx="12"/>
          </p:nvPr>
        </p:nvSpPr>
        <p:spPr/>
        <p:txBody>
          <a:bodyPr/>
          <a:lstStyle/>
          <a:p>
            <a:fld id="{B7027CDE-4DE7-4D6A-A839-C8758EABC6EE}" type="slidenum">
              <a:rPr lang="en-US" smtClean="0"/>
              <a:t>50</a:t>
            </a:fld>
            <a:endParaRPr lang="en-US"/>
          </a:p>
        </p:txBody>
      </p:sp>
      <p:sp>
        <p:nvSpPr>
          <p:cNvPr id="5" name="Rectangle 4">
            <a:extLst>
              <a:ext uri="{FF2B5EF4-FFF2-40B4-BE49-F238E27FC236}">
                <a16:creationId xmlns:a16="http://schemas.microsoft.com/office/drawing/2014/main" id="{45A139C0-80A2-4D9E-81BC-8A800588ED41}"/>
              </a:ext>
            </a:extLst>
          </p:cNvPr>
          <p:cNvSpPr/>
          <p:nvPr/>
        </p:nvSpPr>
        <p:spPr>
          <a:xfrm>
            <a:off x="6369978" y="2857814"/>
            <a:ext cx="195209" cy="215757"/>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754011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2A5A6B1-643A-4EB9-580B-825DBD9CDF12}"/>
              </a:ext>
            </a:extLst>
          </p:cNvPr>
          <p:cNvSpPr>
            <a:spLocks noGrp="1"/>
          </p:cNvSpPr>
          <p:nvPr>
            <p:ph type="title"/>
          </p:nvPr>
        </p:nvSpPr>
        <p:spPr/>
        <p:txBody>
          <a:bodyPr/>
          <a:lstStyle/>
          <a:p>
            <a:r>
              <a:rPr lang="en-US" dirty="0"/>
              <a:t>General Notes</a:t>
            </a:r>
          </a:p>
        </p:txBody>
      </p:sp>
      <p:sp>
        <p:nvSpPr>
          <p:cNvPr id="6" name="Content Placeholder 5">
            <a:extLst>
              <a:ext uri="{FF2B5EF4-FFF2-40B4-BE49-F238E27FC236}">
                <a16:creationId xmlns:a16="http://schemas.microsoft.com/office/drawing/2014/main" id="{827E2B34-59D8-5A5B-887B-BE3DFDC1B583}"/>
              </a:ext>
            </a:extLst>
          </p:cNvPr>
          <p:cNvSpPr>
            <a:spLocks noGrp="1"/>
          </p:cNvSpPr>
          <p:nvPr>
            <p:ph idx="1"/>
          </p:nvPr>
        </p:nvSpPr>
        <p:spPr/>
        <p:txBody>
          <a:bodyPr/>
          <a:lstStyle/>
          <a:p>
            <a:pPr marL="457200" marR="0">
              <a:lnSpc>
                <a:spcPct val="150000"/>
              </a:lnSpc>
              <a:spcBef>
                <a:spcPts val="0"/>
              </a:spcBef>
              <a:spcAft>
                <a:spcPts val="80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Label each subfield within a hemisphere on a given slice before labeling the other hemisphere. Refer to contiguous slices when making decisions about boundary placement to be generally consistent across slices moving anterior to posterior.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50000"/>
              </a:lnSpc>
              <a:spcBef>
                <a:spcPts val="0"/>
              </a:spcBef>
              <a:spcAft>
                <a:spcPts val="80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The SRLM defines the internal boundary of the CA1 and CA2 subfields. The subiculum, CA1 and CA2 subfields are drawn to include the SRLM, and to exclude it from the dentate gyrus.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50000"/>
              </a:lnSpc>
              <a:spcBef>
                <a:spcPts val="0"/>
              </a:spcBef>
              <a:spcAft>
                <a:spcPts val="80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Cysts or hippocampal sulcal cavities should not be labeled and are excluded from the subfield labels.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50000"/>
              </a:lnSpc>
              <a:spcBef>
                <a:spcPts val="0"/>
              </a:spcBef>
              <a:spcAft>
                <a:spcPts val="80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White matter is visualized as hypointense on a T2-weighted image.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54F3AFA4-C42B-6C1C-B162-CB990FF2B2A3}"/>
              </a:ext>
            </a:extLst>
          </p:cNvPr>
          <p:cNvSpPr>
            <a:spLocks noGrp="1"/>
          </p:cNvSpPr>
          <p:nvPr>
            <p:ph type="sldNum" sz="quarter" idx="12"/>
          </p:nvPr>
        </p:nvSpPr>
        <p:spPr/>
        <p:txBody>
          <a:bodyPr/>
          <a:lstStyle/>
          <a:p>
            <a:fld id="{B7027CDE-4DE7-4D6A-A839-C8758EABC6EE}" type="slidenum">
              <a:rPr lang="en-US" smtClean="0"/>
              <a:t>51</a:t>
            </a:fld>
            <a:endParaRPr lang="en-US"/>
          </a:p>
        </p:txBody>
      </p:sp>
    </p:spTree>
    <p:extLst>
      <p:ext uri="{BB962C8B-B14F-4D97-AF65-F5344CB8AC3E}">
        <p14:creationId xmlns:p14="http://schemas.microsoft.com/office/powerpoint/2010/main" val="1935774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3FD67D2-08D3-50A0-917B-1E74D0E8F2C4}"/>
              </a:ext>
            </a:extLst>
          </p:cNvPr>
          <p:cNvSpPr>
            <a:spLocks noGrp="1"/>
          </p:cNvSpPr>
          <p:nvPr>
            <p:ph type="title"/>
          </p:nvPr>
        </p:nvSpPr>
        <p:spPr/>
        <p:txBody>
          <a:bodyPr/>
          <a:lstStyle/>
          <a:p>
            <a:r>
              <a:rPr lang="en-US" dirty="0"/>
              <a:t>Outer Boundaries</a:t>
            </a:r>
          </a:p>
        </p:txBody>
      </p:sp>
      <p:sp>
        <p:nvSpPr>
          <p:cNvPr id="6" name="Content Placeholder 5">
            <a:extLst>
              <a:ext uri="{FF2B5EF4-FFF2-40B4-BE49-F238E27FC236}">
                <a16:creationId xmlns:a16="http://schemas.microsoft.com/office/drawing/2014/main" id="{00424372-65A0-EAE7-05E8-6106268EAE8F}"/>
              </a:ext>
            </a:extLst>
          </p:cNvPr>
          <p:cNvSpPr>
            <a:spLocks noGrp="1"/>
          </p:cNvSpPr>
          <p:nvPr>
            <p:ph idx="1"/>
          </p:nvPr>
        </p:nvSpPr>
        <p:spPr>
          <a:xfrm>
            <a:off x="838200" y="1825625"/>
            <a:ext cx="6964680" cy="4351338"/>
          </a:xfrm>
        </p:spPr>
        <p:txBody>
          <a:bodyPr/>
          <a:lstStyle/>
          <a:p>
            <a:r>
              <a:rPr lang="en-US" dirty="0"/>
              <a:t>The subfield labels are drawn to </a:t>
            </a:r>
            <a:r>
              <a:rPr lang="en-US" b="1" u="sng" dirty="0"/>
              <a:t>exclude</a:t>
            </a:r>
            <a:r>
              <a:rPr lang="en-US" dirty="0"/>
              <a:t>:</a:t>
            </a:r>
          </a:p>
          <a:p>
            <a:pPr lvl="1"/>
            <a:r>
              <a:rPr lang="en-US" dirty="0"/>
              <a:t>Ventral (inferior) parahippocampal white matter </a:t>
            </a:r>
          </a:p>
          <a:p>
            <a:pPr lvl="1"/>
            <a:r>
              <a:rPr lang="en-US" dirty="0"/>
              <a:t>Alveus and fimbria</a:t>
            </a:r>
          </a:p>
          <a:p>
            <a:pPr lvl="1"/>
            <a:r>
              <a:rPr lang="en-US" dirty="0"/>
              <a:t>CSF external in the ventricle</a:t>
            </a:r>
          </a:p>
          <a:p>
            <a:pPr lvl="1"/>
            <a:r>
              <a:rPr lang="en-US" dirty="0"/>
              <a:t>Sulcal cavities</a:t>
            </a:r>
          </a:p>
          <a:p>
            <a:pPr lvl="1"/>
            <a:endParaRPr lang="en-US" dirty="0"/>
          </a:p>
          <a:p>
            <a:r>
              <a:rPr lang="en-US" dirty="0"/>
              <a:t>The subfield labels are drawn to </a:t>
            </a:r>
            <a:r>
              <a:rPr lang="en-US" b="1" u="sng" dirty="0"/>
              <a:t>include</a:t>
            </a:r>
            <a:r>
              <a:rPr lang="en-US" dirty="0"/>
              <a:t>:</a:t>
            </a:r>
          </a:p>
          <a:p>
            <a:pPr lvl="1"/>
            <a:r>
              <a:rPr lang="en-US" dirty="0"/>
              <a:t>Gray matter</a:t>
            </a:r>
          </a:p>
          <a:p>
            <a:pPr lvl="1"/>
            <a:r>
              <a:rPr lang="en-US" dirty="0"/>
              <a:t>SRLM in the subiculum and CA fields</a:t>
            </a:r>
          </a:p>
        </p:txBody>
      </p:sp>
      <p:sp>
        <p:nvSpPr>
          <p:cNvPr id="4" name="Slide Number Placeholder 3">
            <a:extLst>
              <a:ext uri="{FF2B5EF4-FFF2-40B4-BE49-F238E27FC236}">
                <a16:creationId xmlns:a16="http://schemas.microsoft.com/office/drawing/2014/main" id="{BF96D3D0-ECD0-8AE3-E430-A6C2EE530D39}"/>
              </a:ext>
            </a:extLst>
          </p:cNvPr>
          <p:cNvSpPr>
            <a:spLocks noGrp="1"/>
          </p:cNvSpPr>
          <p:nvPr>
            <p:ph type="sldNum" sz="quarter" idx="12"/>
          </p:nvPr>
        </p:nvSpPr>
        <p:spPr/>
        <p:txBody>
          <a:bodyPr/>
          <a:lstStyle/>
          <a:p>
            <a:fld id="{B7027CDE-4DE7-4D6A-A839-C8758EABC6EE}" type="slidenum">
              <a:rPr lang="en-US" smtClean="0"/>
              <a:t>52</a:t>
            </a:fld>
            <a:endParaRPr lang="en-US"/>
          </a:p>
        </p:txBody>
      </p:sp>
      <p:pic>
        <p:nvPicPr>
          <p:cNvPr id="7" name="Picture 6">
            <a:extLst>
              <a:ext uri="{FF2B5EF4-FFF2-40B4-BE49-F238E27FC236}">
                <a16:creationId xmlns:a16="http://schemas.microsoft.com/office/drawing/2014/main" id="{4C89D35A-ED2A-7007-4A25-D6B8BAE0A1CD}"/>
              </a:ext>
            </a:extLst>
          </p:cNvPr>
          <p:cNvPicPr>
            <a:picLocks noChangeAspect="1"/>
          </p:cNvPicPr>
          <p:nvPr/>
        </p:nvPicPr>
        <p:blipFill rotWithShape="1">
          <a:blip r:embed="rId2"/>
          <a:srcRect r="60819"/>
          <a:stretch/>
        </p:blipFill>
        <p:spPr>
          <a:xfrm>
            <a:off x="8300720" y="738346"/>
            <a:ext cx="3600282" cy="2690654"/>
          </a:xfrm>
          <a:prstGeom prst="rect">
            <a:avLst/>
          </a:prstGeom>
        </p:spPr>
      </p:pic>
      <p:pic>
        <p:nvPicPr>
          <p:cNvPr id="9" name="Picture 8">
            <a:extLst>
              <a:ext uri="{FF2B5EF4-FFF2-40B4-BE49-F238E27FC236}">
                <a16:creationId xmlns:a16="http://schemas.microsoft.com/office/drawing/2014/main" id="{ADFBEC72-CD5F-8D8C-0397-A0F9880A6127}"/>
              </a:ext>
            </a:extLst>
          </p:cNvPr>
          <p:cNvPicPr>
            <a:picLocks noChangeAspect="1"/>
          </p:cNvPicPr>
          <p:nvPr/>
        </p:nvPicPr>
        <p:blipFill>
          <a:blip r:embed="rId3"/>
          <a:stretch>
            <a:fillRect/>
          </a:stretch>
        </p:blipFill>
        <p:spPr>
          <a:xfrm>
            <a:off x="7633214" y="3635374"/>
            <a:ext cx="4444913" cy="2317433"/>
          </a:xfrm>
          <a:prstGeom prst="rect">
            <a:avLst/>
          </a:prstGeom>
        </p:spPr>
      </p:pic>
      <p:cxnSp>
        <p:nvCxnSpPr>
          <p:cNvPr id="11" name="Straight Arrow Connector 10">
            <a:extLst>
              <a:ext uri="{FF2B5EF4-FFF2-40B4-BE49-F238E27FC236}">
                <a16:creationId xmlns:a16="http://schemas.microsoft.com/office/drawing/2014/main" id="{111BC79E-D8CA-9CE5-489B-B513AC65FA4A}"/>
              </a:ext>
            </a:extLst>
          </p:cNvPr>
          <p:cNvCxnSpPr/>
          <p:nvPr/>
        </p:nvCxnSpPr>
        <p:spPr>
          <a:xfrm flipH="1">
            <a:off x="9712960" y="1866265"/>
            <a:ext cx="233680" cy="0"/>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E8F18C8E-9064-E4F8-F774-2C18A9E29F96}"/>
              </a:ext>
            </a:extLst>
          </p:cNvPr>
          <p:cNvCxnSpPr/>
          <p:nvPr/>
        </p:nvCxnSpPr>
        <p:spPr>
          <a:xfrm flipH="1">
            <a:off x="9093200" y="4690745"/>
            <a:ext cx="233680" cy="0"/>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9CCB79E2-521B-6D65-9CB0-4AFC97588663}"/>
              </a:ext>
            </a:extLst>
          </p:cNvPr>
          <p:cNvSpPr txBox="1"/>
          <p:nvPr/>
        </p:nvSpPr>
        <p:spPr>
          <a:xfrm>
            <a:off x="7802880" y="5921931"/>
            <a:ext cx="3484287" cy="369332"/>
          </a:xfrm>
          <a:prstGeom prst="rect">
            <a:avLst/>
          </a:prstGeom>
          <a:noFill/>
        </p:spPr>
        <p:txBody>
          <a:bodyPr wrap="none" rtlCol="0">
            <a:spAutoFit/>
          </a:bodyPr>
          <a:lstStyle/>
          <a:p>
            <a:r>
              <a:rPr lang="en-US" dirty="0"/>
              <a:t>Example images with sulcal cavities</a:t>
            </a:r>
          </a:p>
        </p:txBody>
      </p:sp>
    </p:spTree>
    <p:extLst>
      <p:ext uri="{BB962C8B-B14F-4D97-AF65-F5344CB8AC3E}">
        <p14:creationId xmlns:p14="http://schemas.microsoft.com/office/powerpoint/2010/main" val="2266687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5F1288D-8013-D3BB-27C0-6208F2766505}"/>
              </a:ext>
            </a:extLst>
          </p:cNvPr>
          <p:cNvSpPr>
            <a:spLocks noGrp="1"/>
          </p:cNvSpPr>
          <p:nvPr>
            <p:ph type="title"/>
          </p:nvPr>
        </p:nvSpPr>
        <p:spPr/>
        <p:txBody>
          <a:bodyPr/>
          <a:lstStyle/>
          <a:p>
            <a:r>
              <a:rPr lang="en-US" dirty="0"/>
              <a:t>White Matter Structures</a:t>
            </a:r>
          </a:p>
        </p:txBody>
      </p:sp>
      <p:sp>
        <p:nvSpPr>
          <p:cNvPr id="4" name="Slide Number Placeholder 3">
            <a:extLst>
              <a:ext uri="{FF2B5EF4-FFF2-40B4-BE49-F238E27FC236}">
                <a16:creationId xmlns:a16="http://schemas.microsoft.com/office/drawing/2014/main" id="{38BCFA2F-DBEB-40E0-5927-44784C46522A}"/>
              </a:ext>
            </a:extLst>
          </p:cNvPr>
          <p:cNvSpPr>
            <a:spLocks noGrp="1"/>
          </p:cNvSpPr>
          <p:nvPr>
            <p:ph type="sldNum" sz="quarter" idx="12"/>
          </p:nvPr>
        </p:nvSpPr>
        <p:spPr/>
        <p:txBody>
          <a:bodyPr/>
          <a:lstStyle/>
          <a:p>
            <a:fld id="{B7027CDE-4DE7-4D6A-A839-C8758EABC6EE}" type="slidenum">
              <a:rPr lang="en-US" smtClean="0"/>
              <a:t>53</a:t>
            </a:fld>
            <a:endParaRPr lang="en-US"/>
          </a:p>
        </p:txBody>
      </p:sp>
      <p:pic>
        <p:nvPicPr>
          <p:cNvPr id="7170" name="Picture 2">
            <a:extLst>
              <a:ext uri="{FF2B5EF4-FFF2-40B4-BE49-F238E27FC236}">
                <a16:creationId xmlns:a16="http://schemas.microsoft.com/office/drawing/2014/main" id="{D2BD79DB-4BAC-D513-33CB-C67835F64F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382796"/>
            <a:ext cx="9897219" cy="5456159"/>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a:extLst>
              <a:ext uri="{FF2B5EF4-FFF2-40B4-BE49-F238E27FC236}">
                <a16:creationId xmlns:a16="http://schemas.microsoft.com/office/drawing/2014/main" id="{4194BFA2-486A-E1FE-559C-E3BF906FC9EE}"/>
              </a:ext>
            </a:extLst>
          </p:cNvPr>
          <p:cNvSpPr>
            <a:spLocks noGrp="1"/>
          </p:cNvSpPr>
          <p:nvPr>
            <p:ph idx="1"/>
          </p:nvPr>
        </p:nvSpPr>
        <p:spPr>
          <a:xfrm>
            <a:off x="838200" y="1690688"/>
            <a:ext cx="4660726" cy="1891756"/>
          </a:xfrm>
        </p:spPr>
        <p:txBody>
          <a:bodyPr/>
          <a:lstStyle/>
          <a:p>
            <a:r>
              <a:rPr lang="en-US" dirty="0"/>
              <a:t>Alveus &amp; Fimbria are excluded</a:t>
            </a:r>
          </a:p>
          <a:p>
            <a:r>
              <a:rPr lang="en-US" dirty="0"/>
              <a:t>SRLM is included in CA fields and subiculum</a:t>
            </a:r>
          </a:p>
        </p:txBody>
      </p:sp>
    </p:spTree>
    <p:extLst>
      <p:ext uri="{BB962C8B-B14F-4D97-AF65-F5344CB8AC3E}">
        <p14:creationId xmlns:p14="http://schemas.microsoft.com/office/powerpoint/2010/main" val="291754686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FA6F0-3A1E-71E1-81A2-6C8B700503C0}"/>
              </a:ext>
            </a:extLst>
          </p:cNvPr>
          <p:cNvSpPr>
            <a:spLocks noGrp="1"/>
          </p:cNvSpPr>
          <p:nvPr>
            <p:ph type="title"/>
          </p:nvPr>
        </p:nvSpPr>
        <p:spPr/>
        <p:txBody>
          <a:bodyPr/>
          <a:lstStyle/>
          <a:p>
            <a:r>
              <a:rPr lang="en-US" dirty="0"/>
              <a:t>Subiculum Medial Boundary</a:t>
            </a:r>
          </a:p>
        </p:txBody>
      </p:sp>
      <p:sp>
        <p:nvSpPr>
          <p:cNvPr id="3" name="Content Placeholder 2">
            <a:extLst>
              <a:ext uri="{FF2B5EF4-FFF2-40B4-BE49-F238E27FC236}">
                <a16:creationId xmlns:a16="http://schemas.microsoft.com/office/drawing/2014/main" id="{96770AB3-468E-C206-47B8-4516E8FD3F3D}"/>
              </a:ext>
            </a:extLst>
          </p:cNvPr>
          <p:cNvSpPr>
            <a:spLocks noGrp="1"/>
          </p:cNvSpPr>
          <p:nvPr>
            <p:ph idx="1"/>
          </p:nvPr>
        </p:nvSpPr>
        <p:spPr>
          <a:xfrm>
            <a:off x="228600" y="1500505"/>
            <a:ext cx="11963400" cy="4351338"/>
          </a:xfrm>
        </p:spPr>
        <p:txBody>
          <a:bodyPr>
            <a:normAutofit/>
          </a:bodyPr>
          <a:lstStyle/>
          <a:p>
            <a:pPr marR="0" indent="0">
              <a:lnSpc>
                <a:spcPct val="150000"/>
              </a:lnSpc>
              <a:spcBef>
                <a:spcPts val="0"/>
              </a:spcBef>
              <a:spcAft>
                <a:spcPts val="800"/>
              </a:spcAft>
              <a:buNone/>
            </a:pPr>
            <a:r>
              <a:rPr lang="en-US" sz="2200" i="1" dirty="0">
                <a:effectLst/>
                <a:latin typeface="Arial" panose="020B0604020202020204" pitchFamily="34" charset="0"/>
                <a:ea typeface="Calibri" panose="020F0502020204030204" pitchFamily="34" charset="0"/>
                <a:cs typeface="Times New Roman" panose="02020603050405020304" pitchFamily="18" charset="0"/>
              </a:rPr>
              <a:t>Anterior Body</a:t>
            </a:r>
            <a:r>
              <a:rPr lang="en-US" sz="2200" dirty="0">
                <a:effectLst/>
                <a:latin typeface="Arial" panose="020B0604020202020204" pitchFamily="34" charset="0"/>
                <a:ea typeface="Calibri" panose="020F0502020204030204" pitchFamily="34" charset="0"/>
                <a:cs typeface="Times New Roman" panose="02020603050405020304" pitchFamily="18" charset="0"/>
              </a:rPr>
              <a:t>:</a:t>
            </a:r>
            <a:r>
              <a:rPr lang="en-US" sz="2200" i="1" dirty="0">
                <a:effectLst/>
                <a:latin typeface="Arial" panose="020B0604020202020204" pitchFamily="34" charset="0"/>
                <a:ea typeface="Calibri" panose="020F0502020204030204" pitchFamily="34" charset="0"/>
                <a:cs typeface="Times New Roman" panose="02020603050405020304" pitchFamily="18" charset="0"/>
              </a:rPr>
              <a:t> </a:t>
            </a:r>
            <a:r>
              <a:rPr lang="en-US" sz="2200" dirty="0">
                <a:effectLst/>
                <a:latin typeface="Arial" panose="020B0604020202020204" pitchFamily="34" charset="0"/>
                <a:ea typeface="Calibri" panose="020F0502020204030204" pitchFamily="34" charset="0"/>
                <a:cs typeface="Times New Roman" panose="02020603050405020304" pitchFamily="18" charset="0"/>
              </a:rPr>
              <a:t>The medial subiculum-cortex boundary is defined as a horizontal line extending from the </a:t>
            </a:r>
            <a:r>
              <a:rPr lang="en-US" sz="2200" b="1" u="sng" dirty="0">
                <a:effectLst/>
                <a:latin typeface="Arial" panose="020B0604020202020204" pitchFamily="34" charset="0"/>
                <a:ea typeface="Calibri" panose="020F0502020204030204" pitchFamily="34" charset="0"/>
                <a:cs typeface="Times New Roman" panose="02020603050405020304" pitchFamily="18" charset="0"/>
              </a:rPr>
              <a:t>most medial superior </a:t>
            </a:r>
            <a:r>
              <a:rPr lang="en-US" sz="2200" dirty="0">
                <a:effectLst/>
                <a:latin typeface="Arial" panose="020B0604020202020204" pitchFamily="34" charset="0"/>
                <a:ea typeface="Calibri" panose="020F0502020204030204" pitchFamily="34" charset="0"/>
                <a:cs typeface="Times New Roman" panose="02020603050405020304" pitchFamily="18" charset="0"/>
              </a:rPr>
              <a:t>aspect of the parahippocampal white matter to the CSF.</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2200" dirty="0"/>
          </a:p>
        </p:txBody>
      </p:sp>
      <p:sp>
        <p:nvSpPr>
          <p:cNvPr id="4" name="Slide Number Placeholder 3">
            <a:extLst>
              <a:ext uri="{FF2B5EF4-FFF2-40B4-BE49-F238E27FC236}">
                <a16:creationId xmlns:a16="http://schemas.microsoft.com/office/drawing/2014/main" id="{888BD262-D09F-3904-F65D-BBC4B9F3A386}"/>
              </a:ext>
            </a:extLst>
          </p:cNvPr>
          <p:cNvSpPr>
            <a:spLocks noGrp="1"/>
          </p:cNvSpPr>
          <p:nvPr>
            <p:ph type="sldNum" sz="quarter" idx="12"/>
          </p:nvPr>
        </p:nvSpPr>
        <p:spPr/>
        <p:txBody>
          <a:bodyPr/>
          <a:lstStyle/>
          <a:p>
            <a:fld id="{B7027CDE-4DE7-4D6A-A839-C8758EABC6EE}" type="slidenum">
              <a:rPr lang="en-US" smtClean="0"/>
              <a:t>54</a:t>
            </a:fld>
            <a:endParaRPr lang="en-US"/>
          </a:p>
        </p:txBody>
      </p:sp>
      <p:pic>
        <p:nvPicPr>
          <p:cNvPr id="8" name="Picture 7">
            <a:extLst>
              <a:ext uri="{FF2B5EF4-FFF2-40B4-BE49-F238E27FC236}">
                <a16:creationId xmlns:a16="http://schemas.microsoft.com/office/drawing/2014/main" id="{912583D7-5A2C-8949-BB51-ECF03BA0E283}"/>
              </a:ext>
            </a:extLst>
          </p:cNvPr>
          <p:cNvPicPr>
            <a:picLocks noChangeAspect="1"/>
          </p:cNvPicPr>
          <p:nvPr/>
        </p:nvPicPr>
        <p:blipFill>
          <a:blip r:embed="rId2"/>
          <a:stretch>
            <a:fillRect/>
          </a:stretch>
        </p:blipFill>
        <p:spPr>
          <a:xfrm>
            <a:off x="1277620" y="3252893"/>
            <a:ext cx="9865360" cy="2348895"/>
          </a:xfrm>
          <a:prstGeom prst="rect">
            <a:avLst/>
          </a:prstGeom>
        </p:spPr>
      </p:pic>
      <p:cxnSp>
        <p:nvCxnSpPr>
          <p:cNvPr id="10" name="Straight Connector 9">
            <a:extLst>
              <a:ext uri="{FF2B5EF4-FFF2-40B4-BE49-F238E27FC236}">
                <a16:creationId xmlns:a16="http://schemas.microsoft.com/office/drawing/2014/main" id="{83267773-3639-FF0B-65EF-0461A14590B5}"/>
              </a:ext>
            </a:extLst>
          </p:cNvPr>
          <p:cNvCxnSpPr/>
          <p:nvPr/>
        </p:nvCxnSpPr>
        <p:spPr>
          <a:xfrm>
            <a:off x="4612640" y="4693920"/>
            <a:ext cx="243840" cy="0"/>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3BF2466-D0FC-E78E-3A87-6BF48EAFC542}"/>
              </a:ext>
            </a:extLst>
          </p:cNvPr>
          <p:cNvCxnSpPr/>
          <p:nvPr/>
        </p:nvCxnSpPr>
        <p:spPr>
          <a:xfrm>
            <a:off x="8610600" y="4582160"/>
            <a:ext cx="243840" cy="0"/>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0342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FA6F0-3A1E-71E1-81A2-6C8B700503C0}"/>
              </a:ext>
            </a:extLst>
          </p:cNvPr>
          <p:cNvSpPr>
            <a:spLocks noGrp="1"/>
          </p:cNvSpPr>
          <p:nvPr>
            <p:ph type="title"/>
          </p:nvPr>
        </p:nvSpPr>
        <p:spPr/>
        <p:txBody>
          <a:bodyPr/>
          <a:lstStyle/>
          <a:p>
            <a:r>
              <a:rPr lang="en-US" dirty="0"/>
              <a:t>Subiculum Medial Boundary</a:t>
            </a:r>
          </a:p>
        </p:txBody>
      </p:sp>
      <p:sp>
        <p:nvSpPr>
          <p:cNvPr id="4" name="Slide Number Placeholder 3">
            <a:extLst>
              <a:ext uri="{FF2B5EF4-FFF2-40B4-BE49-F238E27FC236}">
                <a16:creationId xmlns:a16="http://schemas.microsoft.com/office/drawing/2014/main" id="{888BD262-D09F-3904-F65D-BBC4B9F3A386}"/>
              </a:ext>
            </a:extLst>
          </p:cNvPr>
          <p:cNvSpPr>
            <a:spLocks noGrp="1"/>
          </p:cNvSpPr>
          <p:nvPr>
            <p:ph type="sldNum" sz="quarter" idx="12"/>
          </p:nvPr>
        </p:nvSpPr>
        <p:spPr/>
        <p:txBody>
          <a:bodyPr/>
          <a:lstStyle/>
          <a:p>
            <a:fld id="{B7027CDE-4DE7-4D6A-A839-C8758EABC6EE}" type="slidenum">
              <a:rPr lang="en-US" smtClean="0"/>
              <a:t>55</a:t>
            </a:fld>
            <a:endParaRPr lang="en-US"/>
          </a:p>
        </p:txBody>
      </p:sp>
      <p:sp>
        <p:nvSpPr>
          <p:cNvPr id="6" name="TextBox 5">
            <a:extLst>
              <a:ext uri="{FF2B5EF4-FFF2-40B4-BE49-F238E27FC236}">
                <a16:creationId xmlns:a16="http://schemas.microsoft.com/office/drawing/2014/main" id="{532B9D84-6166-AD49-2636-E47452320FF0}"/>
              </a:ext>
            </a:extLst>
          </p:cNvPr>
          <p:cNvSpPr txBox="1"/>
          <p:nvPr/>
        </p:nvSpPr>
        <p:spPr>
          <a:xfrm>
            <a:off x="0" y="1348035"/>
            <a:ext cx="12364720" cy="2071208"/>
          </a:xfrm>
          <a:prstGeom prst="rect">
            <a:avLst/>
          </a:prstGeom>
          <a:noFill/>
        </p:spPr>
        <p:txBody>
          <a:bodyPr wrap="square">
            <a:spAutoFit/>
          </a:bodyPr>
          <a:lstStyle/>
          <a:p>
            <a:pPr marL="457200" marR="0">
              <a:lnSpc>
                <a:spcPct val="150000"/>
              </a:lnSpc>
              <a:spcBef>
                <a:spcPts val="0"/>
              </a:spcBef>
              <a:spcAft>
                <a:spcPts val="800"/>
              </a:spcAft>
            </a:pPr>
            <a:r>
              <a:rPr lang="en-US" sz="2200" i="1" dirty="0">
                <a:effectLst/>
                <a:ea typeface="Calibri" panose="020F0502020204030204" pitchFamily="34" charset="0"/>
                <a:cs typeface="Times New Roman" panose="02020603050405020304" pitchFamily="18" charset="0"/>
              </a:rPr>
              <a:t>Posterior Body</a:t>
            </a:r>
            <a:r>
              <a:rPr lang="en-US" sz="2200" dirty="0">
                <a:effectLst/>
                <a:ea typeface="Calibri" panose="020F0502020204030204" pitchFamily="34" charset="0"/>
                <a:cs typeface="Times New Roman" panose="02020603050405020304" pitchFamily="18" charset="0"/>
              </a:rPr>
              <a:t>: The subiculum-cortex boundary is defined as the superior medial point—it extends to the medial edge of the hippocampus where it meets the parahippocampal gyrus; visualized as the medial portion of the subiculum tapering and terminating at the beginning of the calcarine sulcus, appearing as a “notch”.</a:t>
            </a:r>
          </a:p>
        </p:txBody>
      </p:sp>
      <p:pic>
        <p:nvPicPr>
          <p:cNvPr id="9" name="Picture 8">
            <a:extLst>
              <a:ext uri="{FF2B5EF4-FFF2-40B4-BE49-F238E27FC236}">
                <a16:creationId xmlns:a16="http://schemas.microsoft.com/office/drawing/2014/main" id="{361CDBF3-3E57-228B-9D89-7B9CE165C482}"/>
              </a:ext>
            </a:extLst>
          </p:cNvPr>
          <p:cNvPicPr>
            <a:picLocks noChangeAspect="1"/>
          </p:cNvPicPr>
          <p:nvPr/>
        </p:nvPicPr>
        <p:blipFill>
          <a:blip r:embed="rId2"/>
          <a:stretch>
            <a:fillRect/>
          </a:stretch>
        </p:blipFill>
        <p:spPr>
          <a:xfrm>
            <a:off x="838200" y="3563508"/>
            <a:ext cx="10570499" cy="2593451"/>
          </a:xfrm>
          <a:prstGeom prst="rect">
            <a:avLst/>
          </a:prstGeom>
        </p:spPr>
      </p:pic>
      <p:cxnSp>
        <p:nvCxnSpPr>
          <p:cNvPr id="10" name="Straight Connector 9">
            <a:extLst>
              <a:ext uri="{FF2B5EF4-FFF2-40B4-BE49-F238E27FC236}">
                <a16:creationId xmlns:a16="http://schemas.microsoft.com/office/drawing/2014/main" id="{5074639B-0295-851F-1BCC-D97F99D3CFDB}"/>
              </a:ext>
            </a:extLst>
          </p:cNvPr>
          <p:cNvCxnSpPr/>
          <p:nvPr/>
        </p:nvCxnSpPr>
        <p:spPr>
          <a:xfrm>
            <a:off x="5008880" y="4663440"/>
            <a:ext cx="243840" cy="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0606830-97E8-9AA2-B44D-712F3F3ED091}"/>
              </a:ext>
            </a:extLst>
          </p:cNvPr>
          <p:cNvCxnSpPr/>
          <p:nvPr/>
        </p:nvCxnSpPr>
        <p:spPr>
          <a:xfrm>
            <a:off x="7975600" y="4785360"/>
            <a:ext cx="243840" cy="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1743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5AD1F-1720-7BC8-A889-95E0819F152D}"/>
              </a:ext>
            </a:extLst>
          </p:cNvPr>
          <p:cNvSpPr>
            <a:spLocks noGrp="1"/>
          </p:cNvSpPr>
          <p:nvPr>
            <p:ph type="title"/>
          </p:nvPr>
        </p:nvSpPr>
        <p:spPr/>
        <p:txBody>
          <a:bodyPr/>
          <a:lstStyle/>
          <a:p>
            <a:r>
              <a:rPr lang="en-US" dirty="0"/>
              <a:t>Checking Your Segmentations</a:t>
            </a:r>
          </a:p>
        </p:txBody>
      </p:sp>
      <p:sp>
        <p:nvSpPr>
          <p:cNvPr id="3" name="Content Placeholder 2">
            <a:extLst>
              <a:ext uri="{FF2B5EF4-FFF2-40B4-BE49-F238E27FC236}">
                <a16:creationId xmlns:a16="http://schemas.microsoft.com/office/drawing/2014/main" id="{1B74AAAE-8342-E38A-890E-7520C911B9F3}"/>
              </a:ext>
            </a:extLst>
          </p:cNvPr>
          <p:cNvSpPr>
            <a:spLocks noGrp="1"/>
          </p:cNvSpPr>
          <p:nvPr>
            <p:ph idx="1"/>
          </p:nvPr>
        </p:nvSpPr>
        <p:spPr/>
        <p:txBody>
          <a:bodyPr/>
          <a:lstStyle/>
          <a:p>
            <a:r>
              <a:rPr lang="en-US" dirty="0"/>
              <a:t>Refer to contiguous slices before/after to help make decisions</a:t>
            </a:r>
          </a:p>
          <a:p>
            <a:endParaRPr lang="en-US" dirty="0"/>
          </a:p>
          <a:p>
            <a:r>
              <a:rPr lang="en-US" dirty="0"/>
              <a:t>After editing the labeled masks, double check the heuristic again</a:t>
            </a:r>
          </a:p>
          <a:p>
            <a:pPr lvl="1"/>
            <a:r>
              <a:rPr lang="en-US" dirty="0"/>
              <a:t>The Sub-CA1 boundary should line up with the CA2-CA3 boundary</a:t>
            </a:r>
          </a:p>
          <a:p>
            <a:endParaRPr lang="en-US" dirty="0"/>
          </a:p>
          <a:p>
            <a:r>
              <a:rPr lang="en-US" dirty="0"/>
              <a:t>After segmenting all slices, move through anterior-posterior to check for continuity in labeled masks</a:t>
            </a:r>
          </a:p>
        </p:txBody>
      </p:sp>
      <p:sp>
        <p:nvSpPr>
          <p:cNvPr id="4" name="Slide Number Placeholder 3">
            <a:extLst>
              <a:ext uri="{FF2B5EF4-FFF2-40B4-BE49-F238E27FC236}">
                <a16:creationId xmlns:a16="http://schemas.microsoft.com/office/drawing/2014/main" id="{FD7033BC-E19A-1E64-7061-18A7FBD681D6}"/>
              </a:ext>
            </a:extLst>
          </p:cNvPr>
          <p:cNvSpPr>
            <a:spLocks noGrp="1"/>
          </p:cNvSpPr>
          <p:nvPr>
            <p:ph type="sldNum" sz="quarter" idx="12"/>
          </p:nvPr>
        </p:nvSpPr>
        <p:spPr/>
        <p:txBody>
          <a:bodyPr/>
          <a:lstStyle/>
          <a:p>
            <a:fld id="{B7027CDE-4DE7-4D6A-A839-C8758EABC6EE}" type="slidenum">
              <a:rPr lang="en-US" smtClean="0"/>
              <a:t>56</a:t>
            </a:fld>
            <a:endParaRPr lang="en-US"/>
          </a:p>
        </p:txBody>
      </p:sp>
    </p:spTree>
    <p:extLst>
      <p:ext uri="{BB962C8B-B14F-4D97-AF65-F5344CB8AC3E}">
        <p14:creationId xmlns:p14="http://schemas.microsoft.com/office/powerpoint/2010/main" val="188623209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51B69-C1F9-C375-3CFD-5C046B635CD1}"/>
              </a:ext>
            </a:extLst>
          </p:cNvPr>
          <p:cNvSpPr>
            <a:spLocks noGrp="1"/>
          </p:cNvSpPr>
          <p:nvPr>
            <p:ph type="title"/>
          </p:nvPr>
        </p:nvSpPr>
        <p:spPr/>
        <p:txBody>
          <a:bodyPr/>
          <a:lstStyle/>
          <a:p>
            <a:r>
              <a:rPr lang="en-US" dirty="0"/>
              <a:t>Demonstration</a:t>
            </a:r>
          </a:p>
        </p:txBody>
      </p:sp>
      <p:sp>
        <p:nvSpPr>
          <p:cNvPr id="4" name="Slide Number Placeholder 3">
            <a:extLst>
              <a:ext uri="{FF2B5EF4-FFF2-40B4-BE49-F238E27FC236}">
                <a16:creationId xmlns:a16="http://schemas.microsoft.com/office/drawing/2014/main" id="{61C8F6AB-DCC0-119B-C5A3-D83640C96D77}"/>
              </a:ext>
            </a:extLst>
          </p:cNvPr>
          <p:cNvSpPr>
            <a:spLocks noGrp="1"/>
          </p:cNvSpPr>
          <p:nvPr>
            <p:ph type="sldNum" sz="quarter" idx="12"/>
          </p:nvPr>
        </p:nvSpPr>
        <p:spPr/>
        <p:txBody>
          <a:bodyPr/>
          <a:lstStyle/>
          <a:p>
            <a:fld id="{B7027CDE-4DE7-4D6A-A839-C8758EABC6EE}" type="slidenum">
              <a:rPr lang="en-US" smtClean="0"/>
              <a:t>57</a:t>
            </a:fld>
            <a:endParaRPr lang="en-US"/>
          </a:p>
        </p:txBody>
      </p:sp>
      <p:pic>
        <p:nvPicPr>
          <p:cNvPr id="6" name="Picture 5">
            <a:extLst>
              <a:ext uri="{FF2B5EF4-FFF2-40B4-BE49-F238E27FC236}">
                <a16:creationId xmlns:a16="http://schemas.microsoft.com/office/drawing/2014/main" id="{E0901762-2C1B-5DC1-71EC-D436D955BC73}"/>
              </a:ext>
            </a:extLst>
          </p:cNvPr>
          <p:cNvPicPr>
            <a:picLocks noChangeAspect="1"/>
          </p:cNvPicPr>
          <p:nvPr/>
        </p:nvPicPr>
        <p:blipFill>
          <a:blip r:embed="rId2"/>
          <a:stretch>
            <a:fillRect/>
          </a:stretch>
        </p:blipFill>
        <p:spPr>
          <a:xfrm>
            <a:off x="1483360" y="2265319"/>
            <a:ext cx="8859520" cy="2560075"/>
          </a:xfrm>
          <a:prstGeom prst="rect">
            <a:avLst/>
          </a:prstGeom>
        </p:spPr>
      </p:pic>
    </p:spTree>
    <p:extLst>
      <p:ext uri="{BB962C8B-B14F-4D97-AF65-F5344CB8AC3E}">
        <p14:creationId xmlns:p14="http://schemas.microsoft.com/office/powerpoint/2010/main" val="202410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43150-A6B4-8562-D9AB-C72634E1434A}"/>
              </a:ext>
            </a:extLst>
          </p:cNvPr>
          <p:cNvSpPr>
            <a:spLocks noGrp="1"/>
          </p:cNvSpPr>
          <p:nvPr>
            <p:ph type="title"/>
          </p:nvPr>
        </p:nvSpPr>
        <p:spPr/>
        <p:txBody>
          <a:bodyPr/>
          <a:lstStyle/>
          <a:p>
            <a:r>
              <a:rPr lang="en-US" dirty="0"/>
              <a:t>Now You Practice</a:t>
            </a:r>
          </a:p>
        </p:txBody>
      </p:sp>
      <p:sp>
        <p:nvSpPr>
          <p:cNvPr id="3" name="Content Placeholder 2">
            <a:extLst>
              <a:ext uri="{FF2B5EF4-FFF2-40B4-BE49-F238E27FC236}">
                <a16:creationId xmlns:a16="http://schemas.microsoft.com/office/drawing/2014/main" id="{F82F01B7-CC05-EABA-C06F-FD851F7D473F}"/>
              </a:ext>
            </a:extLst>
          </p:cNvPr>
          <p:cNvSpPr>
            <a:spLocks noGrp="1"/>
          </p:cNvSpPr>
          <p:nvPr>
            <p:ph idx="1"/>
          </p:nvPr>
        </p:nvSpPr>
        <p:spPr/>
        <p:txBody>
          <a:bodyPr/>
          <a:lstStyle/>
          <a:p>
            <a:r>
              <a:rPr lang="en-US" dirty="0"/>
              <a:t>Load any of the example images and practice the ranging decisions</a:t>
            </a:r>
          </a:p>
          <a:p>
            <a:endParaRPr lang="en-US" dirty="0"/>
          </a:p>
          <a:p>
            <a:r>
              <a:rPr lang="en-US" dirty="0"/>
              <a:t>Note the slice numbers for the anterior and posterior slices</a:t>
            </a:r>
          </a:p>
          <a:p>
            <a:pPr lvl="1"/>
            <a:r>
              <a:rPr lang="en-US" dirty="0"/>
              <a:t>Compare your decisions to the provided ranges</a:t>
            </a:r>
          </a:p>
          <a:p>
            <a:pPr lvl="1"/>
            <a:r>
              <a:rPr lang="en-US" dirty="0"/>
              <a:t>Note what landmarks and visualizations on the images that you are using to make the decision -- this can expedite your training</a:t>
            </a:r>
          </a:p>
          <a:p>
            <a:pPr lvl="1"/>
            <a:endParaRPr lang="en-US" dirty="0"/>
          </a:p>
          <a:p>
            <a:r>
              <a:rPr lang="en-US" dirty="0"/>
              <a:t>Raise your hand if you have questions or would like to double check your thinking</a:t>
            </a:r>
          </a:p>
        </p:txBody>
      </p:sp>
      <p:sp>
        <p:nvSpPr>
          <p:cNvPr id="4" name="Slide Number Placeholder 3">
            <a:extLst>
              <a:ext uri="{FF2B5EF4-FFF2-40B4-BE49-F238E27FC236}">
                <a16:creationId xmlns:a16="http://schemas.microsoft.com/office/drawing/2014/main" id="{E05D109F-F153-D5CF-16EA-F3C9D5F4AD5A}"/>
              </a:ext>
            </a:extLst>
          </p:cNvPr>
          <p:cNvSpPr>
            <a:spLocks noGrp="1"/>
          </p:cNvSpPr>
          <p:nvPr>
            <p:ph type="sldNum" sz="quarter" idx="12"/>
          </p:nvPr>
        </p:nvSpPr>
        <p:spPr/>
        <p:txBody>
          <a:bodyPr/>
          <a:lstStyle/>
          <a:p>
            <a:fld id="{B7027CDE-4DE7-4D6A-A839-C8758EABC6EE}" type="slidenum">
              <a:rPr lang="en-US" smtClean="0"/>
              <a:t>58</a:t>
            </a:fld>
            <a:endParaRPr lang="en-US"/>
          </a:p>
        </p:txBody>
      </p:sp>
    </p:spTree>
    <p:extLst>
      <p:ext uri="{BB962C8B-B14F-4D97-AF65-F5344CB8AC3E}">
        <p14:creationId xmlns:p14="http://schemas.microsoft.com/office/powerpoint/2010/main" val="93869413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696E1-42EE-20A9-9E76-A4707B200578}"/>
              </a:ext>
            </a:extLst>
          </p:cNvPr>
          <p:cNvSpPr>
            <a:spLocks noGrp="1"/>
          </p:cNvSpPr>
          <p:nvPr>
            <p:ph type="title"/>
          </p:nvPr>
        </p:nvSpPr>
        <p:spPr/>
        <p:txBody>
          <a:bodyPr/>
          <a:lstStyle/>
          <a:p>
            <a:r>
              <a:rPr lang="en-US" dirty="0"/>
              <a:t>Advice for Reliability Testing</a:t>
            </a:r>
          </a:p>
        </p:txBody>
      </p:sp>
      <p:sp>
        <p:nvSpPr>
          <p:cNvPr id="5" name="Text Placeholder 4">
            <a:extLst>
              <a:ext uri="{FF2B5EF4-FFF2-40B4-BE49-F238E27FC236}">
                <a16:creationId xmlns:a16="http://schemas.microsoft.com/office/drawing/2014/main" id="{4E87EB69-B845-EBF8-58DA-DE6B0911AB92}"/>
              </a:ext>
            </a:extLst>
          </p:cNvPr>
          <p:cNvSpPr>
            <a:spLocks noGrp="1"/>
          </p:cNvSpPr>
          <p:nvPr>
            <p:ph type="body" idx="1"/>
          </p:nvPr>
        </p:nvSpPr>
        <p:spPr/>
        <p:txBody>
          <a:bodyPr/>
          <a:lstStyle/>
          <a:p>
            <a:r>
              <a:rPr lang="en-US" dirty="0"/>
              <a:t>Why is it important? How to make it feasible for your lab.</a:t>
            </a:r>
          </a:p>
        </p:txBody>
      </p:sp>
      <p:sp>
        <p:nvSpPr>
          <p:cNvPr id="4" name="Slide Number Placeholder 3">
            <a:extLst>
              <a:ext uri="{FF2B5EF4-FFF2-40B4-BE49-F238E27FC236}">
                <a16:creationId xmlns:a16="http://schemas.microsoft.com/office/drawing/2014/main" id="{824EE9F9-A76F-BA85-14F3-30BCF254C36B}"/>
              </a:ext>
            </a:extLst>
          </p:cNvPr>
          <p:cNvSpPr>
            <a:spLocks noGrp="1"/>
          </p:cNvSpPr>
          <p:nvPr>
            <p:ph type="sldNum" sz="quarter" idx="12"/>
          </p:nvPr>
        </p:nvSpPr>
        <p:spPr/>
        <p:txBody>
          <a:bodyPr/>
          <a:lstStyle/>
          <a:p>
            <a:fld id="{B7027CDE-4DE7-4D6A-A839-C8758EABC6EE}" type="slidenum">
              <a:rPr lang="en-US" smtClean="0"/>
              <a:t>59</a:t>
            </a:fld>
            <a:endParaRPr lang="en-US"/>
          </a:p>
        </p:txBody>
      </p:sp>
    </p:spTree>
    <p:extLst>
      <p:ext uri="{BB962C8B-B14F-4D97-AF65-F5344CB8AC3E}">
        <p14:creationId xmlns:p14="http://schemas.microsoft.com/office/powerpoint/2010/main" val="217866897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Considerations to Assess Validity</a:t>
            </a:r>
          </a:p>
        </p:txBody>
      </p:sp>
      <p:sp>
        <p:nvSpPr>
          <p:cNvPr id="3" name="Content Placeholder 2"/>
          <p:cNvSpPr>
            <a:spLocks noGrp="1"/>
          </p:cNvSpPr>
          <p:nvPr>
            <p:ph idx="1"/>
          </p:nvPr>
        </p:nvSpPr>
        <p:spPr>
          <a:xfrm>
            <a:off x="829825" y="1616284"/>
            <a:ext cx="11087794" cy="2182569"/>
          </a:xfrm>
        </p:spPr>
        <p:txBody>
          <a:bodyPr vert="horz" lIns="54864" tIns="91440" rIns="91440" bIns="45720" rtlCol="0" anchor="t">
            <a:normAutofit/>
          </a:bodyPr>
          <a:lstStyle/>
          <a:p>
            <a:pPr marL="438785"/>
            <a:r>
              <a:rPr lang="en-US" sz="2800" dirty="0"/>
              <a:t>Reliability is necessary but not sufficient for validity</a:t>
            </a:r>
          </a:p>
          <a:p>
            <a:pPr marL="438785"/>
            <a:endParaRPr lang="en-US" sz="2800" dirty="0"/>
          </a:p>
          <a:p>
            <a:pPr marL="438785"/>
            <a:r>
              <a:rPr lang="en-US" sz="2800" dirty="0"/>
              <a:t>Compare segmentations to “ground truth” to assess construct validity</a:t>
            </a:r>
          </a:p>
          <a:p>
            <a:pPr marL="438785"/>
            <a:endParaRPr lang="en-US" dirty="0"/>
          </a:p>
        </p:txBody>
      </p:sp>
      <p:sp>
        <p:nvSpPr>
          <p:cNvPr id="4" name="Slide Number Placeholder 3"/>
          <p:cNvSpPr>
            <a:spLocks noGrp="1"/>
          </p:cNvSpPr>
          <p:nvPr>
            <p:ph type="sldNum" sz="quarter" idx="12"/>
          </p:nvPr>
        </p:nvSpPr>
        <p:spPr/>
        <p:txBody>
          <a:bodyPr/>
          <a:lstStyle/>
          <a:p>
            <a:fld id="{0B1E0629-9224-461D-9E4B-F095F85B5F71}" type="slidenum">
              <a:rPr lang="en-US" smtClean="0"/>
              <a:t>60</a:t>
            </a:fld>
            <a:endParaRPr lang="en-US"/>
          </a:p>
        </p:txBody>
      </p:sp>
      <p:sp>
        <p:nvSpPr>
          <p:cNvPr id="8" name="Content Placeholder 2">
            <a:extLst>
              <a:ext uri="{FF2B5EF4-FFF2-40B4-BE49-F238E27FC236}">
                <a16:creationId xmlns:a16="http://schemas.microsoft.com/office/drawing/2014/main" id="{503FA64D-7959-41A8-B03D-679FAD2E6928}"/>
              </a:ext>
            </a:extLst>
          </p:cNvPr>
          <p:cNvSpPr txBox="1">
            <a:spLocks/>
          </p:cNvSpPr>
          <p:nvPr/>
        </p:nvSpPr>
        <p:spPr>
          <a:xfrm>
            <a:off x="954164" y="3563622"/>
            <a:ext cx="11087794" cy="4351338"/>
          </a:xfrm>
          <a:prstGeom prst="rect">
            <a:avLst/>
          </a:prstGeom>
        </p:spPr>
        <p:txBody>
          <a:bodyPr vert="horz" lIns="54864" tIns="91440" rIns="91440" bIns="45720" rtlCol="0" anchor="t">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575945" indent="-457200">
              <a:buClrTx/>
              <a:buFont typeface="Arial" panose="020B0604020202020204" pitchFamily="34" charset="0"/>
              <a:buChar char="•"/>
            </a:pPr>
            <a:r>
              <a:rPr lang="en-US" sz="2800" dirty="0"/>
              <a:t>For manual methods this is typically established with high reliability and an assessment of face validity compared to reference histology</a:t>
            </a:r>
          </a:p>
          <a:p>
            <a:pPr marL="575945" indent="-457200">
              <a:buClrTx/>
              <a:buFont typeface="Arial" panose="020B0604020202020204" pitchFamily="34" charset="0"/>
              <a:buChar char="•"/>
            </a:pPr>
            <a:endParaRPr lang="en-US" sz="2800" dirty="0"/>
          </a:p>
          <a:p>
            <a:pPr marL="575945" indent="-457200">
              <a:buClrTx/>
              <a:buFont typeface="Arial" panose="020B0604020202020204" pitchFamily="34" charset="0"/>
              <a:buChar char="•"/>
            </a:pPr>
            <a:r>
              <a:rPr lang="en-US" sz="2800" dirty="0"/>
              <a:t>For automated methods starts with a reliable training set, then:</a:t>
            </a:r>
          </a:p>
          <a:p>
            <a:pPr lvl="1">
              <a:buClrTx/>
              <a:buFont typeface="Arial" panose="020B0604020202020204" pitchFamily="34" charset="0"/>
              <a:buChar char="•"/>
            </a:pPr>
            <a:r>
              <a:rPr lang="en-US" sz="2200" dirty="0"/>
              <a:t>Gold Standard: Auto Labels on </a:t>
            </a:r>
            <a:r>
              <a:rPr lang="en-US" sz="2200" i="1" dirty="0"/>
              <a:t>Ex vivo</a:t>
            </a:r>
            <a:r>
              <a:rPr lang="en-US" sz="2200" dirty="0"/>
              <a:t> Scan to Histological labels</a:t>
            </a:r>
          </a:p>
          <a:p>
            <a:pPr lvl="1">
              <a:buClrTx/>
              <a:buFont typeface="Arial" panose="020B0604020202020204" pitchFamily="34" charset="0"/>
              <a:buChar char="•"/>
            </a:pPr>
            <a:r>
              <a:rPr lang="en-US" sz="2200" dirty="0"/>
              <a:t>Bronze Standard: Auto Labels on </a:t>
            </a:r>
            <a:r>
              <a:rPr lang="en-US" sz="2200" i="1" dirty="0"/>
              <a:t>In vivo </a:t>
            </a:r>
            <a:r>
              <a:rPr lang="en-US" sz="2200" dirty="0"/>
              <a:t>Scan to Reliable Manual Segmentation</a:t>
            </a:r>
          </a:p>
          <a:p>
            <a:pPr lvl="1">
              <a:buClrTx/>
              <a:buFont typeface="Arial" panose="020B0604020202020204" pitchFamily="34" charset="0"/>
              <a:buChar char="•"/>
            </a:pPr>
            <a:r>
              <a:rPr lang="en-US" sz="2200" dirty="0"/>
              <a:t>Validation in hold-out sample and Cross-Validation with new sample</a:t>
            </a:r>
          </a:p>
          <a:p>
            <a:pPr>
              <a:buClrTx/>
              <a:buFont typeface="Arial" panose="020B0604020202020204" pitchFamily="34" charset="0"/>
              <a:buChar char="•"/>
            </a:pPr>
            <a:endParaRPr lang="en-US" dirty="0"/>
          </a:p>
        </p:txBody>
      </p:sp>
    </p:spTree>
    <p:extLst>
      <p:ext uri="{BB962C8B-B14F-4D97-AF65-F5344CB8AC3E}">
        <p14:creationId xmlns:p14="http://schemas.microsoft.com/office/powerpoint/2010/main" val="2453367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lose-up of a computer screen&#10;&#10;Description automatically generated">
            <a:extLst>
              <a:ext uri="{FF2B5EF4-FFF2-40B4-BE49-F238E27FC236}">
                <a16:creationId xmlns:a16="http://schemas.microsoft.com/office/drawing/2014/main" id="{8C85E2E6-8942-6560-AA55-80234AAF54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63045" y="1975314"/>
            <a:ext cx="7449775" cy="4190498"/>
          </a:xfrm>
          <a:prstGeom prst="rect">
            <a:avLst/>
          </a:prstGeom>
        </p:spPr>
      </p:pic>
      <p:sp>
        <p:nvSpPr>
          <p:cNvPr id="2" name="Title 1">
            <a:extLst>
              <a:ext uri="{FF2B5EF4-FFF2-40B4-BE49-F238E27FC236}">
                <a16:creationId xmlns:a16="http://schemas.microsoft.com/office/drawing/2014/main" id="{D9970496-F36E-66C7-E40C-4C5D40A53A61}"/>
              </a:ext>
            </a:extLst>
          </p:cNvPr>
          <p:cNvSpPr>
            <a:spLocks noGrp="1"/>
          </p:cNvSpPr>
          <p:nvPr>
            <p:ph type="title"/>
          </p:nvPr>
        </p:nvSpPr>
        <p:spPr/>
        <p:txBody>
          <a:bodyPr/>
          <a:lstStyle/>
          <a:p>
            <a:r>
              <a:rPr lang="en-US" dirty="0"/>
              <a:t>Ways to Assess Reliability</a:t>
            </a:r>
          </a:p>
        </p:txBody>
      </p:sp>
      <p:sp>
        <p:nvSpPr>
          <p:cNvPr id="3" name="Content Placeholder 2">
            <a:extLst>
              <a:ext uri="{FF2B5EF4-FFF2-40B4-BE49-F238E27FC236}">
                <a16:creationId xmlns:a16="http://schemas.microsoft.com/office/drawing/2014/main" id="{852D034B-C402-3F17-B8B8-45B96127C584}"/>
              </a:ext>
            </a:extLst>
          </p:cNvPr>
          <p:cNvSpPr>
            <a:spLocks noGrp="1"/>
          </p:cNvSpPr>
          <p:nvPr>
            <p:ph idx="1"/>
          </p:nvPr>
        </p:nvSpPr>
        <p:spPr>
          <a:xfrm>
            <a:off x="0" y="1602601"/>
            <a:ext cx="6009747" cy="4351338"/>
          </a:xfrm>
        </p:spPr>
        <p:txBody>
          <a:bodyPr>
            <a:normAutofit lnSpcReduction="10000"/>
          </a:bodyPr>
          <a:lstStyle/>
          <a:p>
            <a:pPr marL="0" indent="0" algn="ctr">
              <a:buNone/>
            </a:pPr>
            <a:r>
              <a:rPr lang="en-US" sz="2500" b="1" dirty="0"/>
              <a:t>Choose the Test Statistic Based on Your Intention for Analysis</a:t>
            </a:r>
          </a:p>
          <a:p>
            <a:pPr marL="0" indent="0" algn="ctr">
              <a:buNone/>
            </a:pPr>
            <a:endParaRPr lang="en-US" sz="2000" dirty="0"/>
          </a:p>
          <a:p>
            <a:pPr marL="0" indent="0" algn="ctr">
              <a:buNone/>
            </a:pPr>
            <a:r>
              <a:rPr lang="en-US" sz="2000" b="1" dirty="0"/>
              <a:t>Kappa coefficient (k)</a:t>
            </a:r>
          </a:p>
          <a:p>
            <a:pPr marL="0" indent="0" algn="ctr">
              <a:buNone/>
            </a:pPr>
            <a:r>
              <a:rPr lang="en-US" sz="2000" i="1" dirty="0"/>
              <a:t>agreement in categorical decisions (e.g., slice ranging)</a:t>
            </a:r>
          </a:p>
          <a:p>
            <a:pPr marL="0" indent="0" algn="ctr">
              <a:buNone/>
            </a:pPr>
            <a:endParaRPr lang="en-US" sz="2000" dirty="0"/>
          </a:p>
          <a:p>
            <a:pPr marL="0" indent="0" algn="ctr">
              <a:buNone/>
            </a:pPr>
            <a:r>
              <a:rPr lang="en-US" sz="2000" b="1" dirty="0"/>
              <a:t>Intra-class correlation coefficient (ICC)</a:t>
            </a:r>
          </a:p>
          <a:p>
            <a:pPr marL="0" indent="0" algn="ctr">
              <a:buNone/>
            </a:pPr>
            <a:r>
              <a:rPr lang="en-US" sz="2000" i="1" dirty="0"/>
              <a:t>continuous measures (e.g., volume)</a:t>
            </a:r>
          </a:p>
          <a:p>
            <a:pPr algn="ctr"/>
            <a:endParaRPr lang="en-US" sz="2000" dirty="0"/>
          </a:p>
          <a:p>
            <a:pPr marL="0" indent="0" algn="ctr">
              <a:buNone/>
            </a:pPr>
            <a:r>
              <a:rPr lang="en-US" sz="2000" b="1" dirty="0"/>
              <a:t>Dice coefficient (DSC)</a:t>
            </a:r>
          </a:p>
          <a:p>
            <a:pPr marL="0" indent="0" algn="ctr">
              <a:buNone/>
            </a:pPr>
            <a:r>
              <a:rPr lang="en-US" sz="2000" i="1" dirty="0"/>
              <a:t>spatial overlap (e.g., masks)</a:t>
            </a:r>
          </a:p>
          <a:p>
            <a:pPr marL="0" indent="0" algn="ctr">
              <a:buNone/>
            </a:pPr>
            <a:endParaRPr lang="en-US" sz="2000" i="1" dirty="0"/>
          </a:p>
          <a:p>
            <a:endParaRPr lang="en-US" sz="2000" dirty="0"/>
          </a:p>
          <a:p>
            <a:endParaRPr lang="en-US" sz="2000" dirty="0"/>
          </a:p>
        </p:txBody>
      </p:sp>
      <p:sp>
        <p:nvSpPr>
          <p:cNvPr id="4" name="Slide Number Placeholder 3">
            <a:extLst>
              <a:ext uri="{FF2B5EF4-FFF2-40B4-BE49-F238E27FC236}">
                <a16:creationId xmlns:a16="http://schemas.microsoft.com/office/drawing/2014/main" id="{91215ECB-1F0F-0A9A-9E00-070D8F4EA473}"/>
              </a:ext>
            </a:extLst>
          </p:cNvPr>
          <p:cNvSpPr>
            <a:spLocks noGrp="1"/>
          </p:cNvSpPr>
          <p:nvPr>
            <p:ph type="sldNum" sz="quarter" idx="12"/>
          </p:nvPr>
        </p:nvSpPr>
        <p:spPr/>
        <p:txBody>
          <a:bodyPr/>
          <a:lstStyle/>
          <a:p>
            <a:fld id="{B7027CDE-4DE7-4D6A-A839-C8758EABC6EE}" type="slidenum">
              <a:rPr lang="en-US" smtClean="0"/>
              <a:t>61</a:t>
            </a:fld>
            <a:endParaRPr lang="en-US"/>
          </a:p>
        </p:txBody>
      </p:sp>
    </p:spTree>
    <p:extLst>
      <p:ext uri="{BB962C8B-B14F-4D97-AF65-F5344CB8AC3E}">
        <p14:creationId xmlns:p14="http://schemas.microsoft.com/office/powerpoint/2010/main" val="90578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11B18-24D6-25D1-732F-82F0498C01A7}"/>
              </a:ext>
            </a:extLst>
          </p:cNvPr>
          <p:cNvSpPr>
            <a:spLocks noGrp="1"/>
          </p:cNvSpPr>
          <p:nvPr>
            <p:ph type="title"/>
          </p:nvPr>
        </p:nvSpPr>
        <p:spPr/>
        <p:txBody>
          <a:bodyPr/>
          <a:lstStyle/>
          <a:p>
            <a:r>
              <a:rPr lang="en-US" dirty="0"/>
              <a:t>Reliability: How Much Error to Tolerate?</a:t>
            </a:r>
          </a:p>
        </p:txBody>
      </p:sp>
      <p:sp>
        <p:nvSpPr>
          <p:cNvPr id="3" name="Content Placeholder 2">
            <a:extLst>
              <a:ext uri="{FF2B5EF4-FFF2-40B4-BE49-F238E27FC236}">
                <a16:creationId xmlns:a16="http://schemas.microsoft.com/office/drawing/2014/main" id="{9A7B64B2-C6C0-8FB7-9CFB-2D509D49556F}"/>
              </a:ext>
            </a:extLst>
          </p:cNvPr>
          <p:cNvSpPr>
            <a:spLocks noGrp="1"/>
          </p:cNvSpPr>
          <p:nvPr>
            <p:ph idx="1"/>
          </p:nvPr>
        </p:nvSpPr>
        <p:spPr>
          <a:xfrm>
            <a:off x="838198" y="2072671"/>
            <a:ext cx="4547839" cy="741680"/>
          </a:xfrm>
        </p:spPr>
        <p:txBody>
          <a:bodyPr/>
          <a:lstStyle/>
          <a:p>
            <a:pPr marL="0" indent="0">
              <a:buNone/>
            </a:pPr>
            <a:r>
              <a:rPr lang="en-US" i="1" dirty="0"/>
              <a:t>Reliability</a:t>
            </a:r>
            <a:r>
              <a:rPr lang="en-US" dirty="0"/>
              <a:t> = </a:t>
            </a:r>
          </a:p>
        </p:txBody>
      </p:sp>
      <p:sp>
        <p:nvSpPr>
          <p:cNvPr id="4" name="Slide Number Placeholder 3">
            <a:extLst>
              <a:ext uri="{FF2B5EF4-FFF2-40B4-BE49-F238E27FC236}">
                <a16:creationId xmlns:a16="http://schemas.microsoft.com/office/drawing/2014/main" id="{47022AF8-88B7-E67D-4809-32CDD3E7656A}"/>
              </a:ext>
            </a:extLst>
          </p:cNvPr>
          <p:cNvSpPr>
            <a:spLocks noGrp="1"/>
          </p:cNvSpPr>
          <p:nvPr>
            <p:ph type="sldNum" sz="quarter" idx="12"/>
          </p:nvPr>
        </p:nvSpPr>
        <p:spPr/>
        <p:txBody>
          <a:bodyPr/>
          <a:lstStyle/>
          <a:p>
            <a:fld id="{B7027CDE-4DE7-4D6A-A839-C8758EABC6EE}" type="slidenum">
              <a:rPr lang="en-US" smtClean="0"/>
              <a:t>62</a:t>
            </a:fld>
            <a:endParaRPr lang="en-US"/>
          </a:p>
        </p:txBody>
      </p:sp>
      <p:pic>
        <p:nvPicPr>
          <p:cNvPr id="5" name="Picture 4" descr="Diagram&#10;&#10;Description automatically generated with low confidence">
            <a:extLst>
              <a:ext uri="{FF2B5EF4-FFF2-40B4-BE49-F238E27FC236}">
                <a16:creationId xmlns:a16="http://schemas.microsoft.com/office/drawing/2014/main" id="{A05E33A4-6591-72B9-EFCD-D01B4AD876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57675" y="1845734"/>
            <a:ext cx="6117950" cy="4366267"/>
          </a:xfrm>
          <a:prstGeom prst="rect">
            <a:avLst/>
          </a:prstGeom>
        </p:spPr>
      </p:pic>
      <p:graphicFrame>
        <p:nvGraphicFramePr>
          <p:cNvPr id="6" name="Table 5">
            <a:extLst>
              <a:ext uri="{FF2B5EF4-FFF2-40B4-BE49-F238E27FC236}">
                <a16:creationId xmlns:a16="http://schemas.microsoft.com/office/drawing/2014/main" id="{F12E66C3-AEC7-0E34-AD1B-9F29E0775C71}"/>
              </a:ext>
            </a:extLst>
          </p:cNvPr>
          <p:cNvGraphicFramePr>
            <a:graphicFrameLocks noGrp="1"/>
          </p:cNvGraphicFramePr>
          <p:nvPr>
            <p:extLst>
              <p:ext uri="{D42A27DB-BD31-4B8C-83A1-F6EECF244321}">
                <p14:modId xmlns:p14="http://schemas.microsoft.com/office/powerpoint/2010/main" val="1692882015"/>
              </p:ext>
            </p:extLst>
          </p:nvPr>
        </p:nvGraphicFramePr>
        <p:xfrm>
          <a:off x="2734525" y="1937734"/>
          <a:ext cx="1837473" cy="792480"/>
        </p:xfrm>
        <a:graphic>
          <a:graphicData uri="http://schemas.openxmlformats.org/drawingml/2006/table">
            <a:tbl>
              <a:tblPr firstRow="1" bandRow="1">
                <a:tableStyleId>{2D5ABB26-0587-4C30-8999-92F81FD0307C}</a:tableStyleId>
              </a:tblPr>
              <a:tblGrid>
                <a:gridCol w="1837473">
                  <a:extLst>
                    <a:ext uri="{9D8B030D-6E8A-4147-A177-3AD203B41FA5}">
                      <a16:colId xmlns:a16="http://schemas.microsoft.com/office/drawing/2014/main" val="2310473568"/>
                    </a:ext>
                  </a:extLst>
                </a:gridCol>
              </a:tblGrid>
              <a:tr h="370840">
                <a:tc>
                  <a:txBody>
                    <a:bodyPr/>
                    <a:lstStyle/>
                    <a:p>
                      <a:pPr algn="ctr"/>
                      <a:r>
                        <a:rPr lang="en-US" sz="2000" dirty="0"/>
                        <a:t>True Variance</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34311988"/>
                  </a:ext>
                </a:extLst>
              </a:tr>
              <a:tr h="370840">
                <a:tc>
                  <a:txBody>
                    <a:bodyPr/>
                    <a:lstStyle/>
                    <a:p>
                      <a:pPr algn="ctr"/>
                      <a:r>
                        <a:rPr lang="en-US" sz="2000" dirty="0"/>
                        <a:t>Total Variance</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935252554"/>
                  </a:ext>
                </a:extLst>
              </a:tr>
            </a:tbl>
          </a:graphicData>
        </a:graphic>
      </p:graphicFrame>
      <p:sp>
        <p:nvSpPr>
          <p:cNvPr id="7" name="Content Placeholder 2">
            <a:extLst>
              <a:ext uri="{FF2B5EF4-FFF2-40B4-BE49-F238E27FC236}">
                <a16:creationId xmlns:a16="http://schemas.microsoft.com/office/drawing/2014/main" id="{300E5E72-1232-D1E0-5396-5CEAC390545A}"/>
              </a:ext>
            </a:extLst>
          </p:cNvPr>
          <p:cNvSpPr txBox="1">
            <a:spLocks/>
          </p:cNvSpPr>
          <p:nvPr/>
        </p:nvSpPr>
        <p:spPr>
          <a:xfrm>
            <a:off x="972013" y="1392023"/>
            <a:ext cx="8606884" cy="74168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000" b="1" dirty="0"/>
              <a:t>Total Measured Variance = True Population Variance + Measurement Error</a:t>
            </a:r>
          </a:p>
        </p:txBody>
      </p:sp>
      <p:sp>
        <p:nvSpPr>
          <p:cNvPr id="8" name="Content Placeholder 2">
            <a:extLst>
              <a:ext uri="{FF2B5EF4-FFF2-40B4-BE49-F238E27FC236}">
                <a16:creationId xmlns:a16="http://schemas.microsoft.com/office/drawing/2014/main" id="{A81EB907-6B37-EA34-E3D0-0E6E9FB28C7C}"/>
              </a:ext>
            </a:extLst>
          </p:cNvPr>
          <p:cNvSpPr txBox="1">
            <a:spLocks/>
          </p:cNvSpPr>
          <p:nvPr/>
        </p:nvSpPr>
        <p:spPr>
          <a:xfrm>
            <a:off x="316376" y="3429000"/>
            <a:ext cx="4959078" cy="3051400"/>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In general:</a:t>
            </a:r>
          </a:p>
          <a:p>
            <a:pPr marL="0" indent="0">
              <a:buFont typeface="Arial" panose="020B0604020202020204" pitchFamily="34" charset="0"/>
              <a:buNone/>
            </a:pPr>
            <a:r>
              <a:rPr lang="en-US" i="1" dirty="0"/>
              <a:t>R</a:t>
            </a:r>
            <a:r>
              <a:rPr lang="en-US" dirty="0"/>
              <a:t> =1 (100% true; 0% error)</a:t>
            </a:r>
          </a:p>
          <a:p>
            <a:pPr marL="0" indent="0">
              <a:buFont typeface="Arial" panose="020B0604020202020204" pitchFamily="34" charset="0"/>
              <a:buNone/>
            </a:pPr>
            <a:r>
              <a:rPr lang="en-US" i="1" dirty="0"/>
              <a:t>R</a:t>
            </a:r>
            <a:r>
              <a:rPr lang="en-US" dirty="0"/>
              <a:t> = 0 (0% true; 100% error)</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How much error can we handle in the measure?</a:t>
            </a:r>
          </a:p>
          <a:p>
            <a:r>
              <a:rPr lang="en-US" dirty="0"/>
              <a:t>ICC = 0.50 (50% error)</a:t>
            </a:r>
          </a:p>
          <a:p>
            <a:r>
              <a:rPr lang="en-US" dirty="0"/>
              <a:t>ICC = 0.60 (40% error)</a:t>
            </a:r>
          </a:p>
          <a:p>
            <a:r>
              <a:rPr lang="en-US" dirty="0"/>
              <a:t>ICC = 0.75 (35% error)</a:t>
            </a:r>
          </a:p>
          <a:p>
            <a:r>
              <a:rPr lang="en-US" dirty="0"/>
              <a:t>ICC = 0.85 (15% error)</a:t>
            </a:r>
          </a:p>
          <a:p>
            <a:r>
              <a:rPr lang="en-US" dirty="0"/>
              <a:t>ICC = 0.90 (10% error)</a:t>
            </a:r>
          </a:p>
        </p:txBody>
      </p:sp>
      <p:sp>
        <p:nvSpPr>
          <p:cNvPr id="9" name="Content Placeholder 2">
            <a:extLst>
              <a:ext uri="{FF2B5EF4-FFF2-40B4-BE49-F238E27FC236}">
                <a16:creationId xmlns:a16="http://schemas.microsoft.com/office/drawing/2014/main" id="{309FD5FE-AD3B-472F-EC16-94FADF28087E}"/>
              </a:ext>
            </a:extLst>
          </p:cNvPr>
          <p:cNvSpPr txBox="1">
            <a:spLocks/>
          </p:cNvSpPr>
          <p:nvPr/>
        </p:nvSpPr>
        <p:spPr>
          <a:xfrm>
            <a:off x="727615" y="2863477"/>
            <a:ext cx="4547839" cy="74168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Proportion of error = 1 - </a:t>
            </a:r>
            <a:r>
              <a:rPr lang="en-US" i="1" dirty="0"/>
              <a:t>R</a:t>
            </a:r>
            <a:r>
              <a:rPr lang="en-US" dirty="0"/>
              <a:t> </a:t>
            </a:r>
          </a:p>
        </p:txBody>
      </p:sp>
      <p:sp>
        <p:nvSpPr>
          <p:cNvPr id="10" name="TextBox 9">
            <a:extLst>
              <a:ext uri="{FF2B5EF4-FFF2-40B4-BE49-F238E27FC236}">
                <a16:creationId xmlns:a16="http://schemas.microsoft.com/office/drawing/2014/main" id="{643EE952-B077-8639-00EC-B95012F714C1}"/>
              </a:ext>
            </a:extLst>
          </p:cNvPr>
          <p:cNvSpPr txBox="1"/>
          <p:nvPr/>
        </p:nvSpPr>
        <p:spPr>
          <a:xfrm>
            <a:off x="2308812" y="5096645"/>
            <a:ext cx="1385444" cy="369332"/>
          </a:xfrm>
          <a:prstGeom prst="rect">
            <a:avLst/>
          </a:prstGeom>
          <a:noFill/>
        </p:spPr>
        <p:txBody>
          <a:bodyPr wrap="none" rtlCol="0">
            <a:spAutoFit/>
          </a:bodyPr>
          <a:lstStyle/>
          <a:p>
            <a:r>
              <a:rPr lang="en-US" dirty="0"/>
              <a:t>“acceptable”</a:t>
            </a:r>
          </a:p>
        </p:txBody>
      </p:sp>
      <p:sp>
        <p:nvSpPr>
          <p:cNvPr id="11" name="TextBox 10">
            <a:extLst>
              <a:ext uri="{FF2B5EF4-FFF2-40B4-BE49-F238E27FC236}">
                <a16:creationId xmlns:a16="http://schemas.microsoft.com/office/drawing/2014/main" id="{714058D0-425C-F5D4-D5E3-294CFAB77B0C}"/>
              </a:ext>
            </a:extLst>
          </p:cNvPr>
          <p:cNvSpPr txBox="1"/>
          <p:nvPr/>
        </p:nvSpPr>
        <p:spPr>
          <a:xfrm>
            <a:off x="2336487" y="5415225"/>
            <a:ext cx="840679" cy="369332"/>
          </a:xfrm>
          <a:prstGeom prst="rect">
            <a:avLst/>
          </a:prstGeom>
          <a:noFill/>
        </p:spPr>
        <p:txBody>
          <a:bodyPr wrap="none" rtlCol="0">
            <a:spAutoFit/>
          </a:bodyPr>
          <a:lstStyle/>
          <a:p>
            <a:r>
              <a:rPr lang="en-US" dirty="0"/>
              <a:t>“good”</a:t>
            </a:r>
          </a:p>
        </p:txBody>
      </p:sp>
      <p:sp>
        <p:nvSpPr>
          <p:cNvPr id="12" name="TextBox 11">
            <a:extLst>
              <a:ext uri="{FF2B5EF4-FFF2-40B4-BE49-F238E27FC236}">
                <a16:creationId xmlns:a16="http://schemas.microsoft.com/office/drawing/2014/main" id="{A2E383F8-667F-3C4E-5073-7CCAC40F912E}"/>
              </a:ext>
            </a:extLst>
          </p:cNvPr>
          <p:cNvSpPr txBox="1"/>
          <p:nvPr/>
        </p:nvSpPr>
        <p:spPr>
          <a:xfrm>
            <a:off x="2308812" y="5733805"/>
            <a:ext cx="1212448" cy="369332"/>
          </a:xfrm>
          <a:prstGeom prst="rect">
            <a:avLst/>
          </a:prstGeom>
          <a:noFill/>
        </p:spPr>
        <p:txBody>
          <a:bodyPr wrap="none" rtlCol="0">
            <a:spAutoFit/>
          </a:bodyPr>
          <a:lstStyle/>
          <a:p>
            <a:r>
              <a:rPr lang="en-US" dirty="0"/>
              <a:t>“excellent”</a:t>
            </a:r>
          </a:p>
        </p:txBody>
      </p:sp>
    </p:spTree>
    <p:extLst>
      <p:ext uri="{BB962C8B-B14F-4D97-AF65-F5344CB8AC3E}">
        <p14:creationId xmlns:p14="http://schemas.microsoft.com/office/powerpoint/2010/main" val="381332230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Using this Information for Study Planning</a:t>
            </a:r>
          </a:p>
        </p:txBody>
      </p:sp>
      <p:sp>
        <p:nvSpPr>
          <p:cNvPr id="3" name="Content Placeholder 2"/>
          <p:cNvSpPr>
            <a:spLocks noGrp="1"/>
          </p:cNvSpPr>
          <p:nvPr>
            <p:ph idx="1"/>
          </p:nvPr>
        </p:nvSpPr>
        <p:spPr>
          <a:xfrm>
            <a:off x="263397" y="2025346"/>
            <a:ext cx="3466122" cy="3789095"/>
          </a:xfrm>
        </p:spPr>
        <p:txBody>
          <a:bodyPr>
            <a:noAutofit/>
          </a:bodyPr>
          <a:lstStyle/>
          <a:p>
            <a:r>
              <a:rPr lang="en-US" sz="2000" dirty="0"/>
              <a:t>Reliability is rater- and sample-specific</a:t>
            </a:r>
          </a:p>
          <a:p>
            <a:pPr marL="0" indent="0">
              <a:buNone/>
            </a:pPr>
            <a:endParaRPr lang="en-US" sz="2000" dirty="0"/>
          </a:p>
          <a:p>
            <a:r>
              <a:rPr lang="en-US" sz="2000" dirty="0"/>
              <a:t>Choosing a protocol that includes labels of interest</a:t>
            </a:r>
          </a:p>
          <a:p>
            <a:pPr marL="457200" lvl="1" indent="0">
              <a:buNone/>
            </a:pPr>
            <a:r>
              <a:rPr lang="en-US" sz="1500" i="1" dirty="0"/>
              <a:t>To combine or not to combine subfields? </a:t>
            </a:r>
          </a:p>
          <a:p>
            <a:pPr marL="457200" lvl="1" indent="0">
              <a:buNone/>
            </a:pPr>
            <a:r>
              <a:rPr lang="en-US" sz="1500" i="1" dirty="0"/>
              <a:t>The tradeoff of sensitivity and specificity.</a:t>
            </a:r>
          </a:p>
          <a:p>
            <a:pPr lvl="1"/>
            <a:endParaRPr lang="en-US" sz="2000" dirty="0"/>
          </a:p>
          <a:p>
            <a:r>
              <a:rPr lang="en-US" sz="2000" dirty="0"/>
              <a:t>Reliability of measurement directly goes to sensitivity and statistical power</a:t>
            </a: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l="8983" t="27152" r="4600" b="23151"/>
          <a:stretch/>
        </p:blipFill>
        <p:spPr>
          <a:xfrm>
            <a:off x="4279094" y="1964051"/>
            <a:ext cx="6276000" cy="4661523"/>
          </a:xfrm>
          <a:prstGeom prst="rect">
            <a:avLst/>
          </a:prstGeom>
        </p:spPr>
      </p:pic>
      <p:pic>
        <p:nvPicPr>
          <p:cNvPr id="2050" name="Picture 2" descr="Past Speakers — OnNeur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22259" y="365125"/>
            <a:ext cx="1351276" cy="1351276"/>
          </a:xfrm>
          <a:prstGeom prst="ellipse">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090849" y="1723757"/>
            <a:ext cx="2076659" cy="369332"/>
          </a:xfrm>
          <a:prstGeom prst="rect">
            <a:avLst/>
          </a:prstGeom>
          <a:noFill/>
        </p:spPr>
        <p:txBody>
          <a:bodyPr wrap="none" rtlCol="0">
            <a:spAutoFit/>
          </a:bodyPr>
          <a:lstStyle/>
          <a:p>
            <a:r>
              <a:rPr lang="en-US" dirty="0"/>
              <a:t>Dr. Roya Homayouni</a:t>
            </a:r>
          </a:p>
        </p:txBody>
      </p:sp>
      <p:sp>
        <p:nvSpPr>
          <p:cNvPr id="8" name="Textfeld 10">
            <a:extLst>
              <a:ext uri="{FF2B5EF4-FFF2-40B4-BE49-F238E27FC236}">
                <a16:creationId xmlns:a16="http://schemas.microsoft.com/office/drawing/2014/main" id="{8210AE3F-05A4-9143-ADBB-E4A21A955468}"/>
              </a:ext>
            </a:extLst>
          </p:cNvPr>
          <p:cNvSpPr txBox="1"/>
          <p:nvPr/>
        </p:nvSpPr>
        <p:spPr>
          <a:xfrm>
            <a:off x="9179243" y="5709410"/>
            <a:ext cx="2069797" cy="276999"/>
          </a:xfrm>
          <a:prstGeom prst="rect">
            <a:avLst/>
          </a:prstGeom>
          <a:noFill/>
        </p:spPr>
        <p:txBody>
          <a:bodyPr wrap="none" rtlCol="0">
            <a:spAutoFit/>
          </a:bodyPr>
          <a:lstStyle/>
          <a:p>
            <a:r>
              <a:rPr lang="de-DE" sz="1200" dirty="0">
                <a:latin typeface="Helvetica Light" panose="020B0403020202020204" pitchFamily="34" charset="0"/>
              </a:rPr>
              <a:t>Houmayouni et al., 2021 </a:t>
            </a:r>
            <a:r>
              <a:rPr lang="de-DE" sz="1200" i="1" dirty="0">
                <a:latin typeface="Helvetica Light" panose="020B0403020202020204" pitchFamily="34" charset="0"/>
              </a:rPr>
              <a:t>J Neurosci Res</a:t>
            </a:r>
            <a:endParaRPr lang="de-DE" sz="1200" dirty="0">
              <a:latin typeface="Helvetica Light" panose="020B0403020202020204" pitchFamily="34" charset="0"/>
            </a:endParaRPr>
          </a:p>
        </p:txBody>
      </p:sp>
      <p:sp>
        <p:nvSpPr>
          <p:cNvPr id="7" name="Slide Number Placeholder 6"/>
          <p:cNvSpPr>
            <a:spLocks noGrp="1"/>
          </p:cNvSpPr>
          <p:nvPr>
            <p:ph type="sldNum" sz="quarter" idx="12"/>
          </p:nvPr>
        </p:nvSpPr>
        <p:spPr/>
        <p:txBody>
          <a:bodyPr/>
          <a:lstStyle/>
          <a:p>
            <a:fld id="{0B1E0629-9224-461D-9E4B-F095F85B5F71}" type="slidenum">
              <a:rPr lang="en-US" smtClean="0"/>
              <a:t>63</a:t>
            </a:fld>
            <a:endParaRPr lang="en-US"/>
          </a:p>
        </p:txBody>
      </p:sp>
      <p:sp>
        <p:nvSpPr>
          <p:cNvPr id="4" name="Oval 3"/>
          <p:cNvSpPr/>
          <p:nvPr/>
        </p:nvSpPr>
        <p:spPr>
          <a:xfrm>
            <a:off x="8369300" y="3429000"/>
            <a:ext cx="311150" cy="32385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a:stCxn id="4" idx="2"/>
          </p:cNvCxnSpPr>
          <p:nvPr/>
        </p:nvCxnSpPr>
        <p:spPr>
          <a:xfrm flipH="1" flipV="1">
            <a:off x="7175500" y="3581400"/>
            <a:ext cx="1193800" cy="9525"/>
          </a:xfrm>
          <a:prstGeom prst="line">
            <a:avLst/>
          </a:prstGeom>
          <a:ln w="57150">
            <a:prstDash val="sysDash"/>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6051906" y="3396734"/>
            <a:ext cx="901209" cy="369332"/>
          </a:xfrm>
          <a:prstGeom prst="rect">
            <a:avLst/>
          </a:prstGeom>
          <a:noFill/>
        </p:spPr>
        <p:txBody>
          <a:bodyPr wrap="none" rtlCol="0">
            <a:spAutoFit/>
          </a:bodyPr>
          <a:lstStyle/>
          <a:p>
            <a:r>
              <a:rPr lang="en-US" dirty="0"/>
              <a:t>N ~ 160</a:t>
            </a:r>
          </a:p>
        </p:txBody>
      </p:sp>
      <p:sp>
        <p:nvSpPr>
          <p:cNvPr id="13" name="Oval 12"/>
          <p:cNvSpPr/>
          <p:nvPr/>
        </p:nvSpPr>
        <p:spPr>
          <a:xfrm>
            <a:off x="8377225" y="4138994"/>
            <a:ext cx="241300" cy="171450"/>
          </a:xfrm>
          <a:prstGeom prst="ellipse">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p:cNvCxnSpPr>
            <a:cxnSpLocks/>
            <a:stCxn id="13" idx="2"/>
          </p:cNvCxnSpPr>
          <p:nvPr/>
        </p:nvCxnSpPr>
        <p:spPr>
          <a:xfrm flipH="1">
            <a:off x="7175500" y="4224719"/>
            <a:ext cx="1201725" cy="0"/>
          </a:xfrm>
          <a:prstGeom prst="line">
            <a:avLst/>
          </a:prstGeom>
          <a:ln w="57150">
            <a:solidFill>
              <a:srgbClr val="7030A0"/>
            </a:solidFill>
            <a:prstDash val="sysDash"/>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6051906" y="4006360"/>
            <a:ext cx="793807" cy="369332"/>
          </a:xfrm>
          <a:prstGeom prst="rect">
            <a:avLst/>
          </a:prstGeom>
          <a:noFill/>
        </p:spPr>
        <p:txBody>
          <a:bodyPr wrap="none" rtlCol="0">
            <a:spAutoFit/>
          </a:bodyPr>
          <a:lstStyle/>
          <a:p>
            <a:r>
              <a:rPr lang="en-US" dirty="0"/>
              <a:t>N ~ 80</a:t>
            </a:r>
          </a:p>
        </p:txBody>
      </p:sp>
    </p:spTree>
    <p:extLst>
      <p:ext uri="{BB962C8B-B14F-4D97-AF65-F5344CB8AC3E}">
        <p14:creationId xmlns:p14="http://schemas.microsoft.com/office/powerpoint/2010/main" val="1892590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par>
                                <p:cTn id="22" presetID="10" presetClass="entr" presetSubtype="0"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14"/>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4" grpId="0" animBg="1"/>
      <p:bldP spid="11" grpId="0"/>
      <p:bldP spid="13" grpId="0" animBg="1"/>
      <p:bldP spid="15"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F8474-B038-8EEE-AA90-3B0677F2F25E}"/>
              </a:ext>
            </a:extLst>
          </p:cNvPr>
          <p:cNvSpPr>
            <a:spLocks noGrp="1"/>
          </p:cNvSpPr>
          <p:nvPr>
            <p:ph type="title"/>
          </p:nvPr>
        </p:nvSpPr>
        <p:spPr/>
        <p:txBody>
          <a:bodyPr/>
          <a:lstStyle/>
          <a:p>
            <a:r>
              <a:rPr lang="en-US" dirty="0"/>
              <a:t>Making a Reliability Set in Your Lab</a:t>
            </a:r>
          </a:p>
        </p:txBody>
      </p:sp>
      <p:sp>
        <p:nvSpPr>
          <p:cNvPr id="3" name="Content Placeholder 2">
            <a:extLst>
              <a:ext uri="{FF2B5EF4-FFF2-40B4-BE49-F238E27FC236}">
                <a16:creationId xmlns:a16="http://schemas.microsoft.com/office/drawing/2014/main" id="{D9EE7114-B0A0-E753-3B95-FD5C6D0E063C}"/>
              </a:ext>
            </a:extLst>
          </p:cNvPr>
          <p:cNvSpPr>
            <a:spLocks noGrp="1"/>
          </p:cNvSpPr>
          <p:nvPr>
            <p:ph idx="1"/>
          </p:nvPr>
        </p:nvSpPr>
        <p:spPr>
          <a:xfrm>
            <a:off x="838200" y="1527717"/>
            <a:ext cx="10515600" cy="4965158"/>
          </a:xfrm>
        </p:spPr>
        <p:txBody>
          <a:bodyPr>
            <a:normAutofit fontScale="85000" lnSpcReduction="20000"/>
          </a:bodyPr>
          <a:lstStyle/>
          <a:p>
            <a:r>
              <a:rPr lang="en-US" dirty="0"/>
              <a:t>Common reliability set in your lab – everyone is reliable with one another</a:t>
            </a:r>
          </a:p>
          <a:p>
            <a:pPr lvl="1"/>
            <a:r>
              <a:rPr lang="en-US" dirty="0"/>
              <a:t>Can have multiple reliability sets for different pairs of raters if needed</a:t>
            </a:r>
          </a:p>
          <a:p>
            <a:pPr lvl="1"/>
            <a:r>
              <a:rPr lang="en-US" dirty="0"/>
              <a:t>Add new raters over time</a:t>
            </a:r>
          </a:p>
          <a:p>
            <a:pPr marL="457200" lvl="1" indent="0">
              <a:buNone/>
            </a:pPr>
            <a:endParaRPr lang="en-US" dirty="0"/>
          </a:p>
          <a:p>
            <a:r>
              <a:rPr lang="en-US" dirty="0"/>
              <a:t>Include scans with representative variability of your sample</a:t>
            </a:r>
          </a:p>
          <a:p>
            <a:pPr lvl="1"/>
            <a:r>
              <a:rPr lang="en-US" dirty="0"/>
              <a:t>Age range</a:t>
            </a:r>
          </a:p>
          <a:p>
            <a:pPr lvl="1"/>
            <a:r>
              <a:rPr lang="en-US" dirty="0"/>
              <a:t>Sex, Race/Ethnicity</a:t>
            </a:r>
          </a:p>
          <a:p>
            <a:pPr lvl="1"/>
            <a:r>
              <a:rPr lang="en-US" dirty="0"/>
              <a:t>Different time points?</a:t>
            </a:r>
          </a:p>
          <a:p>
            <a:pPr lvl="1"/>
            <a:r>
              <a:rPr lang="en-US" dirty="0"/>
              <a:t>Different magnets or parameters</a:t>
            </a:r>
          </a:p>
          <a:p>
            <a:pPr marL="457200" lvl="1" indent="0">
              <a:buNone/>
            </a:pPr>
            <a:endParaRPr lang="en-US" dirty="0"/>
          </a:p>
          <a:p>
            <a:r>
              <a:rPr lang="en-US" dirty="0"/>
              <a:t>Include scans of representative quality</a:t>
            </a:r>
          </a:p>
          <a:p>
            <a:pPr lvl="1"/>
            <a:r>
              <a:rPr lang="en-US" dirty="0"/>
              <a:t>Not all the best scans, not all the worse scans</a:t>
            </a:r>
          </a:p>
          <a:p>
            <a:pPr lvl="1"/>
            <a:r>
              <a:rPr lang="en-US" dirty="0"/>
              <a:t>If a scan is an outlier in a reliability set, you can remove it but be careful to note why there may have been high disagreement on that scan</a:t>
            </a:r>
          </a:p>
          <a:p>
            <a:endParaRPr lang="en-US" dirty="0"/>
          </a:p>
          <a:p>
            <a:r>
              <a:rPr lang="en-US" dirty="0"/>
              <a:t>N = 15-30 scans (it is possible to over-fit the reliability statistics) </a:t>
            </a:r>
          </a:p>
        </p:txBody>
      </p:sp>
      <p:sp>
        <p:nvSpPr>
          <p:cNvPr id="4" name="Slide Number Placeholder 3">
            <a:extLst>
              <a:ext uri="{FF2B5EF4-FFF2-40B4-BE49-F238E27FC236}">
                <a16:creationId xmlns:a16="http://schemas.microsoft.com/office/drawing/2014/main" id="{E42E7EEB-DDE0-015C-C405-BF0071BD9E2C}"/>
              </a:ext>
            </a:extLst>
          </p:cNvPr>
          <p:cNvSpPr>
            <a:spLocks noGrp="1"/>
          </p:cNvSpPr>
          <p:nvPr>
            <p:ph type="sldNum" sz="quarter" idx="12"/>
          </p:nvPr>
        </p:nvSpPr>
        <p:spPr/>
        <p:txBody>
          <a:bodyPr/>
          <a:lstStyle/>
          <a:p>
            <a:fld id="{B7027CDE-4DE7-4D6A-A839-C8758EABC6EE}" type="slidenum">
              <a:rPr lang="en-US" smtClean="0"/>
              <a:t>64</a:t>
            </a:fld>
            <a:endParaRPr lang="en-US"/>
          </a:p>
        </p:txBody>
      </p:sp>
    </p:spTree>
    <p:extLst>
      <p:ext uri="{BB962C8B-B14F-4D97-AF65-F5344CB8AC3E}">
        <p14:creationId xmlns:p14="http://schemas.microsoft.com/office/powerpoint/2010/main" val="293310391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F5075-CB26-1D36-E717-EBB5EDE88704}"/>
              </a:ext>
            </a:extLst>
          </p:cNvPr>
          <p:cNvSpPr>
            <a:spLocks noGrp="1"/>
          </p:cNvSpPr>
          <p:nvPr>
            <p:ph type="title"/>
          </p:nvPr>
        </p:nvSpPr>
        <p:spPr/>
        <p:txBody>
          <a:bodyPr/>
          <a:lstStyle/>
          <a:p>
            <a:r>
              <a:rPr lang="en-US" dirty="0"/>
              <a:t>Reliability Statistics Assume Independence</a:t>
            </a:r>
          </a:p>
        </p:txBody>
      </p:sp>
      <p:sp>
        <p:nvSpPr>
          <p:cNvPr id="3" name="Content Placeholder 2">
            <a:extLst>
              <a:ext uri="{FF2B5EF4-FFF2-40B4-BE49-F238E27FC236}">
                <a16:creationId xmlns:a16="http://schemas.microsoft.com/office/drawing/2014/main" id="{34852BBA-5BED-72DA-5D47-6E3E7094E5EC}"/>
              </a:ext>
            </a:extLst>
          </p:cNvPr>
          <p:cNvSpPr>
            <a:spLocks noGrp="1"/>
          </p:cNvSpPr>
          <p:nvPr>
            <p:ph idx="1"/>
          </p:nvPr>
        </p:nvSpPr>
        <p:spPr/>
        <p:txBody>
          <a:bodyPr>
            <a:normAutofit lnSpcReduction="10000"/>
          </a:bodyPr>
          <a:lstStyle/>
          <a:p>
            <a:r>
              <a:rPr lang="en-US" dirty="0"/>
              <a:t>Inter-rater reliability: between different tracers</a:t>
            </a:r>
          </a:p>
          <a:p>
            <a:r>
              <a:rPr lang="en-US" dirty="0"/>
              <a:t>Intra-rater reliability: within the same tracer, repeated on the same scans (or same participants, multiple time points)</a:t>
            </a:r>
          </a:p>
          <a:p>
            <a:endParaRPr lang="en-US" dirty="0"/>
          </a:p>
          <a:p>
            <a:r>
              <a:rPr lang="en-US" dirty="0"/>
              <a:t>Assumed Independence means…</a:t>
            </a:r>
          </a:p>
          <a:p>
            <a:pPr lvl="1"/>
            <a:r>
              <a:rPr lang="en-US" dirty="0"/>
              <a:t>Between raters – the different raters do not consult with each other during the test</a:t>
            </a:r>
          </a:p>
          <a:p>
            <a:pPr lvl="1"/>
            <a:r>
              <a:rPr lang="en-US" dirty="0"/>
              <a:t>Within rater, same scans – a sufficient delay to reasonably assume they do not have </a:t>
            </a:r>
            <a:r>
              <a:rPr lang="en-US" i="1" dirty="0"/>
              <a:t>explicit</a:t>
            </a:r>
            <a:r>
              <a:rPr lang="en-US" dirty="0"/>
              <a:t> memory of the prior tracing (</a:t>
            </a:r>
            <a:r>
              <a:rPr lang="en-US" u="sng" dirty="0"/>
              <a:t>&gt;</a:t>
            </a:r>
            <a:r>
              <a:rPr lang="en-US" dirty="0"/>
              <a:t>2 weeks is common)</a:t>
            </a:r>
          </a:p>
          <a:p>
            <a:pPr lvl="1"/>
            <a:r>
              <a:rPr lang="en-US" dirty="0"/>
              <a:t>Within rater, different time points – scans are labeled for the rater to blind to time point</a:t>
            </a:r>
          </a:p>
        </p:txBody>
      </p:sp>
      <p:sp>
        <p:nvSpPr>
          <p:cNvPr id="4" name="Slide Number Placeholder 3">
            <a:extLst>
              <a:ext uri="{FF2B5EF4-FFF2-40B4-BE49-F238E27FC236}">
                <a16:creationId xmlns:a16="http://schemas.microsoft.com/office/drawing/2014/main" id="{6D7C4751-8230-A048-BDEE-38503C6687BB}"/>
              </a:ext>
            </a:extLst>
          </p:cNvPr>
          <p:cNvSpPr>
            <a:spLocks noGrp="1"/>
          </p:cNvSpPr>
          <p:nvPr>
            <p:ph type="sldNum" sz="quarter" idx="12"/>
          </p:nvPr>
        </p:nvSpPr>
        <p:spPr/>
        <p:txBody>
          <a:bodyPr/>
          <a:lstStyle/>
          <a:p>
            <a:fld id="{B7027CDE-4DE7-4D6A-A839-C8758EABC6EE}" type="slidenum">
              <a:rPr lang="en-US" smtClean="0"/>
              <a:t>65</a:t>
            </a:fld>
            <a:endParaRPr lang="en-US"/>
          </a:p>
        </p:txBody>
      </p:sp>
    </p:spTree>
    <p:extLst>
      <p:ext uri="{BB962C8B-B14F-4D97-AF65-F5344CB8AC3E}">
        <p14:creationId xmlns:p14="http://schemas.microsoft.com/office/powerpoint/2010/main" val="33244863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696E1-42EE-20A9-9E76-A4707B200578}"/>
              </a:ext>
            </a:extLst>
          </p:cNvPr>
          <p:cNvSpPr>
            <a:spLocks noGrp="1"/>
          </p:cNvSpPr>
          <p:nvPr>
            <p:ph type="title"/>
          </p:nvPr>
        </p:nvSpPr>
        <p:spPr/>
        <p:txBody>
          <a:bodyPr/>
          <a:lstStyle/>
          <a:p>
            <a:r>
              <a:rPr lang="en-US" dirty="0"/>
              <a:t>Advice for Implementation</a:t>
            </a:r>
          </a:p>
        </p:txBody>
      </p:sp>
      <p:sp>
        <p:nvSpPr>
          <p:cNvPr id="5" name="Text Placeholder 4">
            <a:extLst>
              <a:ext uri="{FF2B5EF4-FFF2-40B4-BE49-F238E27FC236}">
                <a16:creationId xmlns:a16="http://schemas.microsoft.com/office/drawing/2014/main" id="{759174CE-300E-07F4-5F78-A228638A3018}"/>
              </a:ext>
            </a:extLst>
          </p:cNvPr>
          <p:cNvSpPr>
            <a:spLocks noGrp="1"/>
          </p:cNvSpPr>
          <p:nvPr>
            <p:ph type="body" idx="1"/>
          </p:nvPr>
        </p:nvSpPr>
        <p:spPr/>
        <p:txBody>
          <a:bodyPr/>
          <a:lstStyle/>
          <a:p>
            <a:r>
              <a:rPr lang="en-US" dirty="0"/>
              <a:t>Setting it up in your lab</a:t>
            </a:r>
          </a:p>
        </p:txBody>
      </p:sp>
      <p:sp>
        <p:nvSpPr>
          <p:cNvPr id="4" name="Slide Number Placeholder 3">
            <a:extLst>
              <a:ext uri="{FF2B5EF4-FFF2-40B4-BE49-F238E27FC236}">
                <a16:creationId xmlns:a16="http://schemas.microsoft.com/office/drawing/2014/main" id="{4320EB92-CC7C-BACD-CAE3-434380BF5DCF}"/>
              </a:ext>
            </a:extLst>
          </p:cNvPr>
          <p:cNvSpPr>
            <a:spLocks noGrp="1"/>
          </p:cNvSpPr>
          <p:nvPr>
            <p:ph type="sldNum" sz="quarter" idx="12"/>
          </p:nvPr>
        </p:nvSpPr>
        <p:spPr/>
        <p:txBody>
          <a:bodyPr/>
          <a:lstStyle/>
          <a:p>
            <a:fld id="{B7027CDE-4DE7-4D6A-A839-C8758EABC6EE}" type="slidenum">
              <a:rPr lang="en-US" smtClean="0"/>
              <a:t>66</a:t>
            </a:fld>
            <a:endParaRPr lang="en-US"/>
          </a:p>
        </p:txBody>
      </p:sp>
    </p:spTree>
    <p:extLst>
      <p:ext uri="{BB962C8B-B14F-4D97-AF65-F5344CB8AC3E}">
        <p14:creationId xmlns:p14="http://schemas.microsoft.com/office/powerpoint/2010/main" val="292371081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27E7A-65C6-44CD-F407-AE4576D146C5}"/>
              </a:ext>
            </a:extLst>
          </p:cNvPr>
          <p:cNvSpPr>
            <a:spLocks noGrp="1"/>
          </p:cNvSpPr>
          <p:nvPr>
            <p:ph type="title"/>
          </p:nvPr>
        </p:nvSpPr>
        <p:spPr/>
        <p:txBody>
          <a:bodyPr/>
          <a:lstStyle/>
          <a:p>
            <a:r>
              <a:rPr lang="en-US" dirty="0"/>
              <a:t>Tips for Hardware &amp; Tracing Environment</a:t>
            </a:r>
          </a:p>
        </p:txBody>
      </p:sp>
      <p:sp>
        <p:nvSpPr>
          <p:cNvPr id="3" name="Content Placeholder 2">
            <a:extLst>
              <a:ext uri="{FF2B5EF4-FFF2-40B4-BE49-F238E27FC236}">
                <a16:creationId xmlns:a16="http://schemas.microsoft.com/office/drawing/2014/main" id="{93010C5E-CF58-0A86-2B20-36E7D73A15D8}"/>
              </a:ext>
            </a:extLst>
          </p:cNvPr>
          <p:cNvSpPr>
            <a:spLocks noGrp="1"/>
          </p:cNvSpPr>
          <p:nvPr>
            <p:ph idx="1"/>
          </p:nvPr>
        </p:nvSpPr>
        <p:spPr/>
        <p:txBody>
          <a:bodyPr>
            <a:normAutofit lnSpcReduction="10000"/>
          </a:bodyPr>
          <a:lstStyle/>
          <a:p>
            <a:r>
              <a:rPr lang="en-US" dirty="0"/>
              <a:t>The main test is reliability: if raters have their own preferences and are still reliable, then it’s okay</a:t>
            </a:r>
          </a:p>
          <a:p>
            <a:endParaRPr lang="en-US" dirty="0"/>
          </a:p>
          <a:p>
            <a:r>
              <a:rPr lang="en-US" dirty="0"/>
              <a:t>Some things to consider that can affect reliability:</a:t>
            </a:r>
          </a:p>
          <a:p>
            <a:pPr lvl="1"/>
            <a:r>
              <a:rPr lang="en-US" dirty="0"/>
              <a:t>Tracing environment / room brightness</a:t>
            </a:r>
          </a:p>
          <a:p>
            <a:pPr lvl="1"/>
            <a:r>
              <a:rPr lang="en-US" dirty="0"/>
              <a:t>Tracing Tablet or Mouse?</a:t>
            </a:r>
          </a:p>
          <a:p>
            <a:pPr lvl="1"/>
            <a:r>
              <a:rPr lang="en-US" dirty="0"/>
              <a:t>Size of the screen</a:t>
            </a:r>
          </a:p>
          <a:p>
            <a:pPr lvl="1"/>
            <a:r>
              <a:rPr lang="en-US" dirty="0"/>
              <a:t>Different practices in image contrast manipulation or zoom</a:t>
            </a:r>
          </a:p>
          <a:p>
            <a:pPr lvl="1"/>
            <a:endParaRPr lang="en-US" dirty="0"/>
          </a:p>
          <a:p>
            <a:r>
              <a:rPr lang="en-US" dirty="0"/>
              <a:t>Example Tracing Tablets: </a:t>
            </a:r>
            <a:r>
              <a:rPr lang="en-US" dirty="0" err="1">
                <a:hlinkClick r:id="rId2"/>
              </a:rPr>
              <a:t>Huion</a:t>
            </a:r>
            <a:r>
              <a:rPr lang="en-US" dirty="0"/>
              <a:t> and </a:t>
            </a:r>
            <a:r>
              <a:rPr lang="en-US" dirty="0">
                <a:hlinkClick r:id="rId3"/>
              </a:rPr>
              <a:t>Wacom Cintiq</a:t>
            </a:r>
            <a:endParaRPr lang="en-US" dirty="0"/>
          </a:p>
        </p:txBody>
      </p:sp>
      <p:sp>
        <p:nvSpPr>
          <p:cNvPr id="4" name="Slide Number Placeholder 3">
            <a:extLst>
              <a:ext uri="{FF2B5EF4-FFF2-40B4-BE49-F238E27FC236}">
                <a16:creationId xmlns:a16="http://schemas.microsoft.com/office/drawing/2014/main" id="{803FB927-7D32-9856-D207-6C173C209870}"/>
              </a:ext>
            </a:extLst>
          </p:cNvPr>
          <p:cNvSpPr>
            <a:spLocks noGrp="1"/>
          </p:cNvSpPr>
          <p:nvPr>
            <p:ph type="sldNum" sz="quarter" idx="12"/>
          </p:nvPr>
        </p:nvSpPr>
        <p:spPr/>
        <p:txBody>
          <a:bodyPr/>
          <a:lstStyle/>
          <a:p>
            <a:fld id="{B7027CDE-4DE7-4D6A-A839-C8758EABC6EE}" type="slidenum">
              <a:rPr lang="en-US" smtClean="0"/>
              <a:t>67</a:t>
            </a:fld>
            <a:endParaRPr lang="en-US"/>
          </a:p>
        </p:txBody>
      </p:sp>
    </p:spTree>
    <p:extLst>
      <p:ext uri="{BB962C8B-B14F-4D97-AF65-F5344CB8AC3E}">
        <p14:creationId xmlns:p14="http://schemas.microsoft.com/office/powerpoint/2010/main" val="55010115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27E7A-65C6-44CD-F407-AE4576D146C5}"/>
              </a:ext>
            </a:extLst>
          </p:cNvPr>
          <p:cNvSpPr>
            <a:spLocks noGrp="1"/>
          </p:cNvSpPr>
          <p:nvPr>
            <p:ph type="title"/>
          </p:nvPr>
        </p:nvSpPr>
        <p:spPr/>
        <p:txBody>
          <a:bodyPr/>
          <a:lstStyle/>
          <a:p>
            <a:r>
              <a:rPr lang="en-US" dirty="0"/>
              <a:t>Tips for Organization</a:t>
            </a:r>
          </a:p>
        </p:txBody>
      </p:sp>
      <p:sp>
        <p:nvSpPr>
          <p:cNvPr id="3" name="Content Placeholder 2">
            <a:extLst>
              <a:ext uri="{FF2B5EF4-FFF2-40B4-BE49-F238E27FC236}">
                <a16:creationId xmlns:a16="http://schemas.microsoft.com/office/drawing/2014/main" id="{93010C5E-CF58-0A86-2B20-36E7D73A15D8}"/>
              </a:ext>
            </a:extLst>
          </p:cNvPr>
          <p:cNvSpPr>
            <a:spLocks noGrp="1"/>
          </p:cNvSpPr>
          <p:nvPr>
            <p:ph idx="1"/>
          </p:nvPr>
        </p:nvSpPr>
        <p:spPr/>
        <p:txBody>
          <a:bodyPr>
            <a:normAutofit/>
          </a:bodyPr>
          <a:lstStyle/>
          <a:p>
            <a:r>
              <a:rPr lang="en-US" dirty="0"/>
              <a:t>File organization </a:t>
            </a:r>
          </a:p>
          <a:p>
            <a:pPr lvl="1"/>
            <a:r>
              <a:rPr lang="en-US" dirty="0"/>
              <a:t>Label scans and segmentation files with the same ID</a:t>
            </a:r>
          </a:p>
          <a:p>
            <a:pPr lvl="1"/>
            <a:r>
              <a:rPr lang="en-US" dirty="0"/>
              <a:t>Include rater initials with segmentation file name, or in linked documentation</a:t>
            </a:r>
          </a:p>
          <a:p>
            <a:pPr lvl="1"/>
            <a:r>
              <a:rPr lang="en-US" dirty="0"/>
              <a:t>Notes on tracing quality and ranging decisions</a:t>
            </a:r>
          </a:p>
          <a:p>
            <a:endParaRPr lang="en-US" dirty="0"/>
          </a:p>
          <a:p>
            <a:r>
              <a:rPr lang="en-US" dirty="0"/>
              <a:t>SOP and Rater Training</a:t>
            </a:r>
          </a:p>
          <a:p>
            <a:pPr lvl="1"/>
            <a:r>
              <a:rPr lang="en-US" dirty="0"/>
              <a:t>Create a standardized training procedure for new team members</a:t>
            </a:r>
          </a:p>
          <a:p>
            <a:pPr lvl="1"/>
            <a:r>
              <a:rPr lang="en-US" dirty="0"/>
              <a:t>Maintenance of skill – if a rater starts to drift, retrain to reliability</a:t>
            </a:r>
          </a:p>
          <a:p>
            <a:pPr lvl="1"/>
            <a:r>
              <a:rPr lang="en-US" dirty="0"/>
              <a:t>Record reliability in a common location to use in papers and grants</a:t>
            </a:r>
          </a:p>
        </p:txBody>
      </p:sp>
      <p:sp>
        <p:nvSpPr>
          <p:cNvPr id="4" name="Slide Number Placeholder 3">
            <a:extLst>
              <a:ext uri="{FF2B5EF4-FFF2-40B4-BE49-F238E27FC236}">
                <a16:creationId xmlns:a16="http://schemas.microsoft.com/office/drawing/2014/main" id="{803FB927-7D32-9856-D207-6C173C209870}"/>
              </a:ext>
            </a:extLst>
          </p:cNvPr>
          <p:cNvSpPr>
            <a:spLocks noGrp="1"/>
          </p:cNvSpPr>
          <p:nvPr>
            <p:ph type="sldNum" sz="quarter" idx="12"/>
          </p:nvPr>
        </p:nvSpPr>
        <p:spPr/>
        <p:txBody>
          <a:bodyPr/>
          <a:lstStyle/>
          <a:p>
            <a:fld id="{B7027CDE-4DE7-4D6A-A839-C8758EABC6EE}" type="slidenum">
              <a:rPr lang="en-US" smtClean="0"/>
              <a:t>68</a:t>
            </a:fld>
            <a:endParaRPr lang="en-US"/>
          </a:p>
        </p:txBody>
      </p:sp>
    </p:spTree>
    <p:extLst>
      <p:ext uri="{BB962C8B-B14F-4D97-AF65-F5344CB8AC3E}">
        <p14:creationId xmlns:p14="http://schemas.microsoft.com/office/powerpoint/2010/main" val="150093254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2677D-BD94-72ED-18BE-D1E0263761A2}"/>
              </a:ext>
            </a:extLst>
          </p:cNvPr>
          <p:cNvSpPr>
            <a:spLocks noGrp="1"/>
          </p:cNvSpPr>
          <p:nvPr>
            <p:ph type="title"/>
          </p:nvPr>
        </p:nvSpPr>
        <p:spPr/>
        <p:txBody>
          <a:bodyPr/>
          <a:lstStyle/>
          <a:p>
            <a:r>
              <a:rPr lang="en-US" dirty="0"/>
              <a:t>Tips for Data Collection Procedures</a:t>
            </a:r>
          </a:p>
        </p:txBody>
      </p:sp>
      <p:sp>
        <p:nvSpPr>
          <p:cNvPr id="3" name="Content Placeholder 2">
            <a:extLst>
              <a:ext uri="{FF2B5EF4-FFF2-40B4-BE49-F238E27FC236}">
                <a16:creationId xmlns:a16="http://schemas.microsoft.com/office/drawing/2014/main" id="{3B3682F2-FF01-72E9-A0E7-6AC2EA429284}"/>
              </a:ext>
            </a:extLst>
          </p:cNvPr>
          <p:cNvSpPr>
            <a:spLocks noGrp="1"/>
          </p:cNvSpPr>
          <p:nvPr>
            <p:ph idx="1"/>
          </p:nvPr>
        </p:nvSpPr>
        <p:spPr>
          <a:xfrm>
            <a:off x="838200" y="1825625"/>
            <a:ext cx="10881732" cy="4351338"/>
          </a:xfrm>
        </p:spPr>
        <p:txBody>
          <a:bodyPr>
            <a:normAutofit fontScale="85000" lnSpcReduction="20000"/>
          </a:bodyPr>
          <a:lstStyle/>
          <a:p>
            <a:r>
              <a:rPr lang="en-US" dirty="0"/>
              <a:t>Rater reliability is established </a:t>
            </a:r>
            <a:r>
              <a:rPr lang="en-US" u="sng" dirty="0"/>
              <a:t>before</a:t>
            </a:r>
            <a:r>
              <a:rPr lang="en-US" dirty="0"/>
              <a:t> tracing data begins</a:t>
            </a:r>
          </a:p>
          <a:p>
            <a:endParaRPr lang="en-US" dirty="0"/>
          </a:p>
          <a:p>
            <a:r>
              <a:rPr lang="en-US" dirty="0"/>
              <a:t>Assign raters to scans for tracing at random</a:t>
            </a:r>
          </a:p>
          <a:p>
            <a:pPr lvl="1"/>
            <a:r>
              <a:rPr lang="en-US" dirty="0"/>
              <a:t>Raters are highly consistent with one another, but not identical; randomize the small amount of rater error to avoid bias</a:t>
            </a:r>
          </a:p>
          <a:p>
            <a:pPr lvl="1"/>
            <a:endParaRPr lang="en-US" dirty="0"/>
          </a:p>
          <a:p>
            <a:r>
              <a:rPr lang="en-US" dirty="0"/>
              <a:t>Checking data</a:t>
            </a:r>
          </a:p>
          <a:p>
            <a:pPr lvl="1"/>
            <a:r>
              <a:rPr lang="en-US" dirty="0"/>
              <a:t>Data screening: correlations between hemispheres, across time points; outliers</a:t>
            </a:r>
          </a:p>
          <a:p>
            <a:pPr lvl="1"/>
            <a:r>
              <a:rPr lang="en-US" dirty="0"/>
              <a:t>Random subset checking after tracing is complete</a:t>
            </a:r>
          </a:p>
          <a:p>
            <a:pPr lvl="1"/>
            <a:r>
              <a:rPr lang="en-US" dirty="0"/>
              <a:t>Assign 2 raters per case, randomly assigning slices to trace; 2</a:t>
            </a:r>
            <a:r>
              <a:rPr lang="en-US" baseline="30000" dirty="0"/>
              <a:t>nd</a:t>
            </a:r>
            <a:r>
              <a:rPr lang="en-US" dirty="0"/>
              <a:t> rater refers to 1</a:t>
            </a:r>
            <a:r>
              <a:rPr lang="en-US" baseline="30000" dirty="0"/>
              <a:t>st</a:t>
            </a:r>
            <a:r>
              <a:rPr lang="en-US" dirty="0"/>
              <a:t> rater for consistent decision making and can catch mistakes</a:t>
            </a:r>
          </a:p>
          <a:p>
            <a:endParaRPr lang="en-US" dirty="0"/>
          </a:p>
          <a:p>
            <a:r>
              <a:rPr lang="en-US" dirty="0"/>
              <a:t>Outer boundary anterior-posterior ranging</a:t>
            </a:r>
          </a:p>
          <a:p>
            <a:pPr lvl="1"/>
            <a:r>
              <a:rPr lang="en-US" dirty="0"/>
              <a:t>Can be done separately before tracing; can be done by different people besides tracers</a:t>
            </a:r>
          </a:p>
          <a:p>
            <a:endParaRPr lang="en-US" dirty="0"/>
          </a:p>
        </p:txBody>
      </p:sp>
      <p:sp>
        <p:nvSpPr>
          <p:cNvPr id="4" name="Slide Number Placeholder 3">
            <a:extLst>
              <a:ext uri="{FF2B5EF4-FFF2-40B4-BE49-F238E27FC236}">
                <a16:creationId xmlns:a16="http://schemas.microsoft.com/office/drawing/2014/main" id="{584F726D-AE60-D98A-E2F1-3E5ED9D401E6}"/>
              </a:ext>
            </a:extLst>
          </p:cNvPr>
          <p:cNvSpPr>
            <a:spLocks noGrp="1"/>
          </p:cNvSpPr>
          <p:nvPr>
            <p:ph type="sldNum" sz="quarter" idx="12"/>
          </p:nvPr>
        </p:nvSpPr>
        <p:spPr/>
        <p:txBody>
          <a:bodyPr/>
          <a:lstStyle/>
          <a:p>
            <a:fld id="{B7027CDE-4DE7-4D6A-A839-C8758EABC6EE}" type="slidenum">
              <a:rPr lang="en-US" smtClean="0"/>
              <a:t>69</a:t>
            </a:fld>
            <a:endParaRPr lang="en-US"/>
          </a:p>
        </p:txBody>
      </p:sp>
    </p:spTree>
    <p:extLst>
      <p:ext uri="{BB962C8B-B14F-4D97-AF65-F5344CB8AC3E}">
        <p14:creationId xmlns:p14="http://schemas.microsoft.com/office/powerpoint/2010/main" val="396923661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A27D7-E525-FA97-2555-5102BEDA892C}"/>
              </a:ext>
            </a:extLst>
          </p:cNvPr>
          <p:cNvSpPr>
            <a:spLocks noGrp="1"/>
          </p:cNvSpPr>
          <p:nvPr>
            <p:ph type="title"/>
          </p:nvPr>
        </p:nvSpPr>
        <p:spPr/>
        <p:txBody>
          <a:bodyPr/>
          <a:lstStyle/>
          <a:p>
            <a:r>
              <a:rPr lang="en-US" dirty="0"/>
              <a:t>Tips for Rolling Enrollment and Longitudinal Designs</a:t>
            </a:r>
          </a:p>
        </p:txBody>
      </p:sp>
      <p:sp>
        <p:nvSpPr>
          <p:cNvPr id="3" name="Content Placeholder 2">
            <a:extLst>
              <a:ext uri="{FF2B5EF4-FFF2-40B4-BE49-F238E27FC236}">
                <a16:creationId xmlns:a16="http://schemas.microsoft.com/office/drawing/2014/main" id="{1D8FEEDB-5F02-02FA-286F-899091089C30}"/>
              </a:ext>
            </a:extLst>
          </p:cNvPr>
          <p:cNvSpPr>
            <a:spLocks noGrp="1"/>
          </p:cNvSpPr>
          <p:nvPr>
            <p:ph idx="1"/>
          </p:nvPr>
        </p:nvSpPr>
        <p:spPr/>
        <p:txBody>
          <a:bodyPr>
            <a:normAutofit fontScale="92500" lnSpcReduction="10000"/>
          </a:bodyPr>
          <a:lstStyle/>
          <a:p>
            <a:r>
              <a:rPr lang="en-US" dirty="0"/>
              <a:t>Data tracing can be done in batches; be mindful of randomized assignment across batches</a:t>
            </a:r>
          </a:p>
          <a:p>
            <a:pPr lvl="1"/>
            <a:r>
              <a:rPr lang="en-US" dirty="0"/>
              <a:t>Start with the data you have and add batches every few months</a:t>
            </a:r>
          </a:p>
          <a:p>
            <a:pPr lvl="1"/>
            <a:r>
              <a:rPr lang="en-US" dirty="0"/>
              <a:t>Check for rater drift with time during data screening; time of tracing (in a cross-sectional cohort) should not correlate with measurement if participants were enrolled randomly</a:t>
            </a:r>
          </a:p>
          <a:p>
            <a:endParaRPr lang="en-US" dirty="0"/>
          </a:p>
          <a:p>
            <a:r>
              <a:rPr lang="en-US" dirty="0"/>
              <a:t>Longitudinal waves can be traced separately but better if partially randomized</a:t>
            </a:r>
          </a:p>
          <a:p>
            <a:pPr lvl="1"/>
            <a:r>
              <a:rPr lang="en-US" dirty="0"/>
              <a:t>Re-trace a random set of baseline scans with the longitudinal scans</a:t>
            </a:r>
          </a:p>
          <a:p>
            <a:pPr lvl="1"/>
            <a:r>
              <a:rPr lang="en-US" dirty="0"/>
              <a:t>Confirm rater reliability is consistent for baseline scans</a:t>
            </a:r>
          </a:p>
          <a:p>
            <a:pPr lvl="1"/>
            <a:r>
              <a:rPr lang="en-US" dirty="0"/>
              <a:t>Can trace longitudinal scans “side-by-side” if rater is blind to time point</a:t>
            </a:r>
          </a:p>
        </p:txBody>
      </p:sp>
      <p:sp>
        <p:nvSpPr>
          <p:cNvPr id="4" name="Slide Number Placeholder 3">
            <a:extLst>
              <a:ext uri="{FF2B5EF4-FFF2-40B4-BE49-F238E27FC236}">
                <a16:creationId xmlns:a16="http://schemas.microsoft.com/office/drawing/2014/main" id="{8F4C5CED-865B-82B7-A604-E1092C9F7CCB}"/>
              </a:ext>
            </a:extLst>
          </p:cNvPr>
          <p:cNvSpPr>
            <a:spLocks noGrp="1"/>
          </p:cNvSpPr>
          <p:nvPr>
            <p:ph type="sldNum" sz="quarter" idx="12"/>
          </p:nvPr>
        </p:nvSpPr>
        <p:spPr/>
        <p:txBody>
          <a:bodyPr/>
          <a:lstStyle/>
          <a:p>
            <a:fld id="{B7027CDE-4DE7-4D6A-A839-C8758EABC6EE}" type="slidenum">
              <a:rPr lang="en-US" smtClean="0"/>
              <a:t>70</a:t>
            </a:fld>
            <a:endParaRPr lang="en-US"/>
          </a:p>
        </p:txBody>
      </p:sp>
    </p:spTree>
    <p:extLst>
      <p:ext uri="{BB962C8B-B14F-4D97-AF65-F5344CB8AC3E}">
        <p14:creationId xmlns:p14="http://schemas.microsoft.com/office/powerpoint/2010/main" val="54306007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F3A95E8-7AF4-628A-01E6-1B2CB0158940}"/>
              </a:ext>
            </a:extLst>
          </p:cNvPr>
          <p:cNvSpPr>
            <a:spLocks noGrp="1"/>
          </p:cNvSpPr>
          <p:nvPr>
            <p:ph type="title"/>
          </p:nvPr>
        </p:nvSpPr>
        <p:spPr>
          <a:xfrm>
            <a:off x="838200" y="4269834"/>
            <a:ext cx="10515600" cy="1027538"/>
          </a:xfrm>
        </p:spPr>
        <p:txBody>
          <a:bodyPr/>
          <a:lstStyle/>
          <a:p>
            <a:r>
              <a:rPr lang="en-US" dirty="0"/>
              <a:t>Stay Tuned for More</a:t>
            </a:r>
          </a:p>
        </p:txBody>
      </p:sp>
      <p:sp>
        <p:nvSpPr>
          <p:cNvPr id="6" name="Text Placeholder 5">
            <a:extLst>
              <a:ext uri="{FF2B5EF4-FFF2-40B4-BE49-F238E27FC236}">
                <a16:creationId xmlns:a16="http://schemas.microsoft.com/office/drawing/2014/main" id="{A9391E1F-85C3-EB04-2A95-56AD8CDF4257}"/>
              </a:ext>
            </a:extLst>
          </p:cNvPr>
          <p:cNvSpPr>
            <a:spLocks noGrp="1"/>
          </p:cNvSpPr>
          <p:nvPr>
            <p:ph type="body" idx="1"/>
          </p:nvPr>
        </p:nvSpPr>
        <p:spPr>
          <a:xfrm>
            <a:off x="838200" y="5324360"/>
            <a:ext cx="11055350" cy="1500187"/>
          </a:xfrm>
        </p:spPr>
        <p:txBody>
          <a:bodyPr/>
          <a:lstStyle/>
          <a:p>
            <a:pPr marL="342900" indent="-342900">
              <a:buFont typeface="Arial" panose="020B0604020202020204" pitchFamily="34" charset="0"/>
              <a:buChar char="•"/>
            </a:pPr>
            <a:r>
              <a:rPr lang="en-US" dirty="0">
                <a:solidFill>
                  <a:schemeClr val="tx1"/>
                </a:solidFill>
              </a:rPr>
              <a:t>Subfield in Head and Tail Label, Medial Temporal Lobe Cortices</a:t>
            </a:r>
          </a:p>
          <a:p>
            <a:pPr marL="342900" indent="-342900">
              <a:buFont typeface="Arial" panose="020B0604020202020204" pitchFamily="34" charset="0"/>
              <a:buChar char="•"/>
            </a:pPr>
            <a:r>
              <a:rPr lang="en-US" dirty="0">
                <a:solidFill>
                  <a:schemeClr val="tx1"/>
                </a:solidFill>
              </a:rPr>
              <a:t>Automated atlas of the Harmonized Body Protocol (with updates for other regions)</a:t>
            </a:r>
          </a:p>
        </p:txBody>
      </p:sp>
      <p:sp>
        <p:nvSpPr>
          <p:cNvPr id="4" name="Slide Number Placeholder 3">
            <a:extLst>
              <a:ext uri="{FF2B5EF4-FFF2-40B4-BE49-F238E27FC236}">
                <a16:creationId xmlns:a16="http://schemas.microsoft.com/office/drawing/2014/main" id="{3CC91CDE-7AA1-B49B-4B52-7DF3BB1D8E97}"/>
              </a:ext>
            </a:extLst>
          </p:cNvPr>
          <p:cNvSpPr>
            <a:spLocks noGrp="1"/>
          </p:cNvSpPr>
          <p:nvPr>
            <p:ph type="sldNum" sz="quarter" idx="12"/>
          </p:nvPr>
        </p:nvSpPr>
        <p:spPr/>
        <p:txBody>
          <a:bodyPr/>
          <a:lstStyle/>
          <a:p>
            <a:fld id="{B7027CDE-4DE7-4D6A-A839-C8758EABC6EE}" type="slidenum">
              <a:rPr lang="en-US" smtClean="0"/>
              <a:t>71</a:t>
            </a:fld>
            <a:endParaRPr lang="en-US"/>
          </a:p>
        </p:txBody>
      </p:sp>
      <p:pic>
        <p:nvPicPr>
          <p:cNvPr id="4098" name="Picture 2" descr="75 Questions That Will Make You Think All Of The Thoughts">
            <a:extLst>
              <a:ext uri="{FF2B5EF4-FFF2-40B4-BE49-F238E27FC236}">
                <a16:creationId xmlns:a16="http://schemas.microsoft.com/office/drawing/2014/main" id="{BC97AB71-252E-FE3F-3281-402CC8F090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22235" y="1148576"/>
            <a:ext cx="4311805" cy="3233854"/>
          </a:xfrm>
          <a:prstGeom prst="rect">
            <a:avLst/>
          </a:prstGeom>
          <a:noFill/>
          <a:extLst>
            <a:ext uri="{909E8E84-426E-40DD-AFC4-6F175D3DCCD1}">
              <a14:hiddenFill xmlns:a14="http://schemas.microsoft.com/office/drawing/2010/main">
                <a:solidFill>
                  <a:srgbClr val="FFFFFF"/>
                </a:solidFill>
              </a14:hiddenFill>
            </a:ext>
          </a:extLst>
        </p:spPr>
      </p:pic>
      <p:sp>
        <p:nvSpPr>
          <p:cNvPr id="7" name="Title 4">
            <a:extLst>
              <a:ext uri="{FF2B5EF4-FFF2-40B4-BE49-F238E27FC236}">
                <a16:creationId xmlns:a16="http://schemas.microsoft.com/office/drawing/2014/main" id="{CDD6DED6-1DC2-4BAB-68CA-BAF2BA7BCA6C}"/>
              </a:ext>
            </a:extLst>
          </p:cNvPr>
          <p:cNvSpPr txBox="1">
            <a:spLocks/>
          </p:cNvSpPr>
          <p:nvPr/>
        </p:nvSpPr>
        <p:spPr>
          <a:xfrm>
            <a:off x="838200" y="17966"/>
            <a:ext cx="10515600" cy="102753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ctr"/>
            <a:r>
              <a:rPr lang="en-US" dirty="0"/>
              <a:t>Questions?</a:t>
            </a:r>
          </a:p>
        </p:txBody>
      </p:sp>
    </p:spTree>
    <p:extLst>
      <p:ext uri="{BB962C8B-B14F-4D97-AF65-F5344CB8AC3E}">
        <p14:creationId xmlns:p14="http://schemas.microsoft.com/office/powerpoint/2010/main" val="9861270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8912</TotalTime>
  <Words>4290</Words>
  <Application>Microsoft Office PowerPoint</Application>
  <PresentationFormat>Widescreen</PresentationFormat>
  <Paragraphs>730</Paragraphs>
  <Slides>71</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71</vt:i4>
      </vt:variant>
    </vt:vector>
  </HeadingPairs>
  <TitlesOfParts>
    <vt:vector size="78" baseType="lpstr">
      <vt:lpstr>Arial</vt:lpstr>
      <vt:lpstr>Calibri</vt:lpstr>
      <vt:lpstr>Calibri Light</vt:lpstr>
      <vt:lpstr>Helvetica</vt:lpstr>
      <vt:lpstr>Helvetica Light</vt:lpstr>
      <vt:lpstr>Times New Roman</vt:lpstr>
      <vt:lpstr>Office Theme</vt:lpstr>
      <vt:lpstr>Harmonized Protocol for Subfield Segmentation in Hippocampal Body</vt:lpstr>
      <vt:lpstr>Training Workshop Leadership</vt:lpstr>
      <vt:lpstr>PowerPoint Presentation</vt:lpstr>
      <vt:lpstr>For This Training You Will Need</vt:lpstr>
      <vt:lpstr>Purpose of Protocol Training</vt:lpstr>
      <vt:lpstr>Timeline for Training</vt:lpstr>
      <vt:lpstr>Hippocampal Subfield Group</vt:lpstr>
      <vt:lpstr>The Medial Temporal Lobe (MTL)</vt:lpstr>
      <vt:lpstr>Existing Protocols Meaningfully Differ</vt:lpstr>
      <vt:lpstr>Differences in Histological &amp; Anatomical Reference</vt:lpstr>
      <vt:lpstr>Challenge to Compare Results</vt:lpstr>
      <vt:lpstr>Work of the  Hippocampal Subfields Group (HSG)</vt:lpstr>
      <vt:lpstr>HSG Structure</vt:lpstr>
      <vt:lpstr>HSG Meetings</vt:lpstr>
      <vt:lpstr>Publications</vt:lpstr>
      <vt:lpstr>Methods for Protocol Development</vt:lpstr>
      <vt:lpstr>Protocol Developed for Common Scan Type</vt:lpstr>
      <vt:lpstr>Protocol Development Process</vt:lpstr>
      <vt:lpstr>Step 1: Collect labeled histology </vt:lpstr>
      <vt:lpstr>Step 2: Develop segmentation protocol</vt:lpstr>
      <vt:lpstr>Step 3: Initial feasibility check</vt:lpstr>
      <vt:lpstr>Step 4: Feedback from HSG members</vt:lpstr>
      <vt:lpstr>Step 4: Delphi Procedure for Consensus</vt:lpstr>
      <vt:lpstr>Step 4: Delphi Procedure for Consensus</vt:lpstr>
      <vt:lpstr>Step 5: Reliability</vt:lpstr>
      <vt:lpstr>How to Cite the Protocol</vt:lpstr>
      <vt:lpstr>Protocol Introduction</vt:lpstr>
      <vt:lpstr>Directional Terms</vt:lpstr>
      <vt:lpstr>Macrostructure Terms</vt:lpstr>
      <vt:lpstr>SRLM – Dark Band</vt:lpstr>
      <vt:lpstr>Partial Voluming</vt:lpstr>
      <vt:lpstr>Review Anterior-Posterior Body Ranging Protocol</vt:lpstr>
      <vt:lpstr>Purpose of Anterior-Posterior Ranging</vt:lpstr>
      <vt:lpstr>Get Ready</vt:lpstr>
      <vt:lpstr>Anterior Boundary of Body </vt:lpstr>
      <vt:lpstr>Anterior Boundary of Body</vt:lpstr>
      <vt:lpstr>Posterior Boundary of Body</vt:lpstr>
      <vt:lpstr>Special Consideration of Partial Voluming</vt:lpstr>
      <vt:lpstr>Special Consideration of Partial Voluming</vt:lpstr>
      <vt:lpstr>Demonstration</vt:lpstr>
      <vt:lpstr>Now You Practice</vt:lpstr>
      <vt:lpstr>Harmonized Protocol</vt:lpstr>
      <vt:lpstr>Part 1: Geometric Heuristic  for Inner Boundaries</vt:lpstr>
      <vt:lpstr>Get Ready</vt:lpstr>
      <vt:lpstr>Review Relevant Anatomical Landmark</vt:lpstr>
      <vt:lpstr>Review Steps in the Heuristic</vt:lpstr>
      <vt:lpstr>Demonstration</vt:lpstr>
      <vt:lpstr>Now You Practice</vt:lpstr>
      <vt:lpstr>Part 2: Outer + Inner Boundaries for Segmentation</vt:lpstr>
      <vt:lpstr>Get Ready</vt:lpstr>
      <vt:lpstr>General Notes</vt:lpstr>
      <vt:lpstr>Outer Boundaries</vt:lpstr>
      <vt:lpstr>White Matter Structures</vt:lpstr>
      <vt:lpstr>Subiculum Medial Boundary</vt:lpstr>
      <vt:lpstr>Subiculum Medial Boundary</vt:lpstr>
      <vt:lpstr>Checking Your Segmentations</vt:lpstr>
      <vt:lpstr>Demonstration</vt:lpstr>
      <vt:lpstr>Now You Practice</vt:lpstr>
      <vt:lpstr>Advice for Reliability Testing</vt:lpstr>
      <vt:lpstr>Considerations to Assess Validity</vt:lpstr>
      <vt:lpstr>Ways to Assess Reliability</vt:lpstr>
      <vt:lpstr>Reliability: How Much Error to Tolerate?</vt:lpstr>
      <vt:lpstr>Using this Information for Study Planning</vt:lpstr>
      <vt:lpstr>Making a Reliability Set in Your Lab</vt:lpstr>
      <vt:lpstr>Reliability Statistics Assume Independence</vt:lpstr>
      <vt:lpstr>Advice for Implementation</vt:lpstr>
      <vt:lpstr>Tips for Hardware &amp; Tracing Environment</vt:lpstr>
      <vt:lpstr>Tips for Organization</vt:lpstr>
      <vt:lpstr>Tips for Data Collection Procedures</vt:lpstr>
      <vt:lpstr>Tips for Rolling Enrollment and Longitudinal Designs</vt:lpstr>
      <vt:lpstr>Stay Tuned for More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Harmonized Protocol for Subfields in Hippocampal Body</dc:title>
  <dc:creator>Ana Daugherty</dc:creator>
  <cp:lastModifiedBy>Ana Daugherty</cp:lastModifiedBy>
  <cp:revision>20</cp:revision>
  <dcterms:created xsi:type="dcterms:W3CDTF">2024-04-01T22:53:59Z</dcterms:created>
  <dcterms:modified xsi:type="dcterms:W3CDTF">2024-04-12T01:27:01Z</dcterms:modified>
</cp:coreProperties>
</file>