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5" r:id="rId7"/>
    <p:sldId id="261" r:id="rId8"/>
    <p:sldId id="262" r:id="rId9"/>
    <p:sldId id="263" r:id="rId10"/>
    <p:sldId id="267" r:id="rId11"/>
    <p:sldId id="266" r:id="rId12"/>
    <p:sldId id="268" r:id="rId13"/>
    <p:sldId id="264" r:id="rId14"/>
  </p:sldIdLst>
  <p:sldSz cx="12192000" cy="6858000"/>
  <p:notesSz cx="6858000" cy="9144000"/>
  <p:defaultTextStyle>
    <a:defPPr>
      <a:defRPr lang="fi-FI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67" d="100"/>
          <a:sy n="67" d="100"/>
        </p:scale>
        <p:origin x="600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89893D8-08F0-48DC-AD1D-6AB6AFF2342C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i-FI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1FCD654-A248-47E3-8D0D-CA67C64AD567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856931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51041169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07956306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32509119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2978937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1188833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66429981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812424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1235656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105492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7359486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i-FI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i-FI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215828535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i-FI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i-FI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3D470-1761-41A8-9E77-C4F35ACAAB7E}" type="datetimeFigureOut">
              <a:rPr lang="fi-FI" smtClean="0"/>
              <a:t>10.9.2019</a:t>
            </a:fld>
            <a:endParaRPr lang="fi-FI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i-FI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291C5AD-5466-4D8A-882D-C1B882028E04}" type="slidenum">
              <a:rPr lang="fi-FI" smtClean="0"/>
              <a:t>‹#›</a:t>
            </a:fld>
            <a:endParaRPr lang="fi-FI"/>
          </a:p>
        </p:txBody>
      </p:sp>
    </p:spTree>
    <p:extLst>
      <p:ext uri="{BB962C8B-B14F-4D97-AF65-F5344CB8AC3E}">
        <p14:creationId xmlns:p14="http://schemas.microsoft.com/office/powerpoint/2010/main" val="9695410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i-FI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13" Type="http://schemas.openxmlformats.org/officeDocument/2006/relationships/image" Target="../media/image22.png"/><Relationship Id="rId3" Type="http://schemas.openxmlformats.org/officeDocument/2006/relationships/image" Target="../media/image12.png"/><Relationship Id="rId7" Type="http://schemas.openxmlformats.org/officeDocument/2006/relationships/image" Target="../media/image16.png"/><Relationship Id="rId12" Type="http://schemas.openxmlformats.org/officeDocument/2006/relationships/image" Target="../media/image21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6" Type="http://schemas.openxmlformats.org/officeDocument/2006/relationships/image" Target="../media/image15.png"/><Relationship Id="rId11" Type="http://schemas.openxmlformats.org/officeDocument/2006/relationships/image" Target="../media/image20.png"/><Relationship Id="rId5" Type="http://schemas.openxmlformats.org/officeDocument/2006/relationships/image" Target="../media/image14.png"/><Relationship Id="rId10" Type="http://schemas.openxmlformats.org/officeDocument/2006/relationships/image" Target="../media/image19.png"/><Relationship Id="rId4" Type="http://schemas.openxmlformats.org/officeDocument/2006/relationships/image" Target="../media/image13.png"/><Relationship Id="rId9" Type="http://schemas.openxmlformats.org/officeDocument/2006/relationships/image" Target="../media/image18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7" Type="http://schemas.openxmlformats.org/officeDocument/2006/relationships/image" Target="../media/image10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fi-FI" dirty="0" err="1" smtClean="0"/>
              <a:t>Quality</a:t>
            </a:r>
            <a:r>
              <a:rPr lang="fi-FI" dirty="0" smtClean="0"/>
              <a:t> </a:t>
            </a:r>
            <a:r>
              <a:rPr lang="fi-FI" dirty="0" err="1" smtClean="0"/>
              <a:t>control</a:t>
            </a:r>
            <a:r>
              <a:rPr lang="fi-FI" dirty="0" smtClean="0"/>
              <a:t> for ISC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analysis</a:t>
            </a:r>
            <a:endParaRPr lang="fi-FI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i-FI" dirty="0" smtClean="0"/>
              <a:t>Jussi Tohka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smtClean="0"/>
              <a:t>input</a:t>
            </a:r>
            <a:r>
              <a:rPr lang="fi-FI" dirty="0" smtClean="0"/>
              <a:t> </a:t>
            </a:r>
            <a:r>
              <a:rPr lang="fi-FI" dirty="0" err="1" smtClean="0"/>
              <a:t>from</a:t>
            </a:r>
            <a:r>
              <a:rPr lang="fi-FI" dirty="0" smtClean="0"/>
              <a:t> Juha Salmitaival, </a:t>
            </a:r>
            <a:r>
              <a:rPr lang="fi-FI" dirty="0" err="1" smtClean="0"/>
              <a:t>Mostafa</a:t>
            </a:r>
            <a:r>
              <a:rPr lang="fi-FI" dirty="0" smtClean="0"/>
              <a:t> </a:t>
            </a:r>
            <a:r>
              <a:rPr lang="fi-FI" dirty="0" err="1" smtClean="0"/>
              <a:t>Metwaly</a:t>
            </a:r>
            <a:r>
              <a:rPr lang="fi-FI" dirty="0" smtClean="0"/>
              <a:t>, Frank E. </a:t>
            </a:r>
            <a:r>
              <a:rPr lang="fi-FI" dirty="0" err="1" smtClean="0"/>
              <a:t>Pollick</a:t>
            </a:r>
            <a:r>
              <a:rPr lang="fi-FI" dirty="0" smtClean="0"/>
              <a:t>, Greta </a:t>
            </a:r>
            <a:r>
              <a:rPr lang="fi-FI" dirty="0" err="1" smtClean="0"/>
              <a:t>Mohr</a:t>
            </a:r>
            <a:r>
              <a:rPr lang="fi-FI" dirty="0" smtClean="0"/>
              <a:t>, </a:t>
            </a:r>
            <a:r>
              <a:rPr lang="fi-FI" dirty="0" err="1" smtClean="0"/>
              <a:t>Dewy</a:t>
            </a:r>
            <a:r>
              <a:rPr lang="fi-FI" dirty="0" smtClean="0"/>
              <a:t> </a:t>
            </a:r>
            <a:r>
              <a:rPr lang="fi-FI" dirty="0" err="1"/>
              <a:t>N</a:t>
            </a:r>
            <a:r>
              <a:rPr lang="fi-FI" dirty="0" err="1" smtClean="0"/>
              <a:t>ijhof</a:t>
            </a:r>
            <a:r>
              <a:rPr lang="fi-FI" dirty="0" smtClean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146896899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jumps</a:t>
            </a:r>
            <a:r>
              <a:rPr lang="fi-FI" dirty="0" smtClean="0"/>
              <a:t> </a:t>
            </a:r>
            <a:r>
              <a:rPr lang="fi-FI" dirty="0" err="1" smtClean="0"/>
              <a:t>bad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err="1" smtClean="0"/>
              <a:t>First</a:t>
            </a:r>
            <a:r>
              <a:rPr lang="fi-FI" dirty="0" smtClean="0"/>
              <a:t>, </a:t>
            </a:r>
            <a:r>
              <a:rPr lang="fi-FI" dirty="0" err="1" smtClean="0"/>
              <a:t>note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we</a:t>
            </a:r>
            <a:r>
              <a:rPr lang="fi-FI" dirty="0" smtClean="0"/>
              <a:t> </a:t>
            </a:r>
            <a:r>
              <a:rPr lang="fi-FI" dirty="0" err="1" smtClean="0"/>
              <a:t>check</a:t>
            </a:r>
            <a:r>
              <a:rPr lang="fi-FI" dirty="0" smtClean="0"/>
              <a:t> for </a:t>
            </a:r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dirty="0" err="1" smtClean="0"/>
              <a:t>jumps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series</a:t>
            </a:r>
            <a:r>
              <a:rPr lang="fi-FI" dirty="0" smtClean="0"/>
              <a:t> </a:t>
            </a:r>
            <a:r>
              <a:rPr lang="fi-FI" dirty="0" err="1" smtClean="0"/>
              <a:t>across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brain</a:t>
            </a:r>
            <a:r>
              <a:rPr lang="fi-FI" dirty="0" smtClean="0"/>
              <a:t> </a:t>
            </a:r>
            <a:r>
              <a:rPr lang="fi-FI" dirty="0" err="1" smtClean="0"/>
              <a:t>mask</a:t>
            </a:r>
            <a:endParaRPr lang="fi-FI" dirty="0" smtClean="0"/>
          </a:p>
          <a:p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related</a:t>
            </a:r>
            <a:r>
              <a:rPr lang="fi-FI" dirty="0" smtClean="0"/>
              <a:t> to </a:t>
            </a:r>
            <a:r>
              <a:rPr lang="fi-FI" dirty="0" err="1" smtClean="0"/>
              <a:t>neural</a:t>
            </a:r>
            <a:r>
              <a:rPr lang="fi-FI" dirty="0" smtClean="0"/>
              <a:t> </a:t>
            </a:r>
            <a:r>
              <a:rPr lang="fi-FI" dirty="0" err="1" smtClean="0"/>
              <a:t>responses</a:t>
            </a:r>
            <a:r>
              <a:rPr lang="fi-FI" dirty="0" smtClean="0"/>
              <a:t> as </a:t>
            </a:r>
            <a:r>
              <a:rPr lang="fi-FI" dirty="0" err="1" smtClean="0"/>
              <a:t>changes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neural</a:t>
            </a:r>
            <a:r>
              <a:rPr lang="fi-FI" dirty="0" smtClean="0"/>
              <a:t> </a:t>
            </a:r>
            <a:r>
              <a:rPr lang="fi-FI" dirty="0" err="1" smtClean="0"/>
              <a:t>responses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sufficiently</a:t>
            </a:r>
            <a:r>
              <a:rPr lang="fi-FI" dirty="0" smtClean="0"/>
              <a:t> </a:t>
            </a:r>
            <a:r>
              <a:rPr lang="fi-FI" dirty="0" err="1" smtClean="0"/>
              <a:t>localized</a:t>
            </a:r>
            <a:r>
              <a:rPr lang="fi-FI" dirty="0" smtClean="0"/>
              <a:t>  and </a:t>
            </a:r>
            <a:r>
              <a:rPr lang="fi-FI" dirty="0" err="1" smtClean="0"/>
              <a:t>averaging</a:t>
            </a:r>
            <a:r>
              <a:rPr lang="fi-FI" dirty="0" smtClean="0"/>
              <a:t> </a:t>
            </a:r>
            <a:r>
              <a:rPr lang="fi-FI" dirty="0" err="1" smtClean="0"/>
              <a:t>over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whole</a:t>
            </a:r>
            <a:r>
              <a:rPr lang="fi-FI" dirty="0"/>
              <a:t> </a:t>
            </a:r>
            <a:r>
              <a:rPr lang="fi-FI" dirty="0" err="1" smtClean="0"/>
              <a:t>brain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result</a:t>
            </a:r>
            <a:r>
              <a:rPr lang="fi-FI" dirty="0"/>
              <a:t> </a:t>
            </a:r>
            <a:r>
              <a:rPr lang="fi-FI" dirty="0" err="1" smtClean="0"/>
              <a:t>only</a:t>
            </a:r>
            <a:r>
              <a:rPr lang="fi-FI" dirty="0" smtClean="0"/>
              <a:t> in </a:t>
            </a:r>
            <a:r>
              <a:rPr lang="fi-FI" dirty="0" err="1" smtClean="0"/>
              <a:t>moderate</a:t>
            </a:r>
            <a:r>
              <a:rPr lang="fi-FI" dirty="0" smtClean="0"/>
              <a:t> </a:t>
            </a:r>
            <a:r>
              <a:rPr lang="fi-FI" dirty="0" err="1" smtClean="0"/>
              <a:t>changes</a:t>
            </a:r>
            <a:r>
              <a:rPr lang="fi-FI" dirty="0" smtClean="0"/>
              <a:t> in </a:t>
            </a:r>
            <a:r>
              <a:rPr lang="fi-FI" dirty="0" err="1" smtClean="0"/>
              <a:t>neural</a:t>
            </a:r>
            <a:r>
              <a:rPr lang="fi-FI" dirty="0" smtClean="0"/>
              <a:t> </a:t>
            </a:r>
            <a:r>
              <a:rPr lang="fi-FI" dirty="0" err="1" smtClean="0"/>
              <a:t>response</a:t>
            </a:r>
            <a:r>
              <a:rPr lang="fi-FI" dirty="0" smtClean="0"/>
              <a:t> (I </a:t>
            </a:r>
            <a:r>
              <a:rPr lang="fi-FI" dirty="0" err="1" smtClean="0"/>
              <a:t>would</a:t>
            </a:r>
            <a:r>
              <a:rPr lang="fi-FI" dirty="0" smtClean="0"/>
              <a:t> </a:t>
            </a:r>
            <a:r>
              <a:rPr lang="fi-FI" dirty="0" err="1" smtClean="0"/>
              <a:t>argue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most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arupt</a:t>
            </a:r>
            <a:r>
              <a:rPr lang="fi-FI" dirty="0" smtClean="0"/>
              <a:t> </a:t>
            </a:r>
            <a:r>
              <a:rPr lang="fi-FI" dirty="0" err="1" smtClean="0"/>
              <a:t>changes</a:t>
            </a:r>
            <a:r>
              <a:rPr lang="fi-FI" dirty="0" smtClean="0"/>
              <a:t> in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series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due</a:t>
            </a:r>
            <a:r>
              <a:rPr lang="fi-FI" dirty="0" smtClean="0"/>
              <a:t> to </a:t>
            </a:r>
            <a:r>
              <a:rPr lang="fi-FI" dirty="0" err="1" smtClean="0"/>
              <a:t>motion</a:t>
            </a:r>
            <a:r>
              <a:rPr lang="fi-FI" dirty="0" smtClean="0"/>
              <a:t> </a:t>
            </a:r>
            <a:r>
              <a:rPr lang="fi-FI" dirty="0" err="1" smtClean="0"/>
              <a:t>artefacts</a:t>
            </a:r>
            <a:r>
              <a:rPr lang="fi-FI" dirty="0" smtClean="0"/>
              <a:t>, </a:t>
            </a:r>
            <a:r>
              <a:rPr lang="fi-FI" dirty="0" err="1" smtClean="0"/>
              <a:t>but</a:t>
            </a:r>
            <a:r>
              <a:rPr lang="fi-FI" dirty="0" smtClean="0"/>
              <a:t> I </a:t>
            </a:r>
            <a:r>
              <a:rPr lang="fi-FI" dirty="0" err="1" smtClean="0"/>
              <a:t>don’t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any</a:t>
            </a:r>
            <a:r>
              <a:rPr lang="fi-FI" dirty="0" smtClean="0"/>
              <a:t> </a:t>
            </a:r>
            <a:r>
              <a:rPr lang="fi-FI" dirty="0" err="1" smtClean="0"/>
              <a:t>hard</a:t>
            </a:r>
            <a:r>
              <a:rPr lang="fi-FI" dirty="0" smtClean="0"/>
              <a:t> </a:t>
            </a:r>
            <a:r>
              <a:rPr lang="fi-FI" dirty="0" err="1" smtClean="0"/>
              <a:t>evidence</a:t>
            </a:r>
            <a:r>
              <a:rPr lang="fi-FI" dirty="0"/>
              <a:t> </a:t>
            </a:r>
            <a:r>
              <a:rPr lang="fi-FI" dirty="0" smtClean="0"/>
              <a:t>to </a:t>
            </a:r>
            <a:r>
              <a:rPr lang="fi-FI" dirty="0" err="1" smtClean="0"/>
              <a:t>support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argument</a:t>
            </a:r>
            <a:r>
              <a:rPr lang="fi-FI" dirty="0" smtClean="0"/>
              <a:t>).</a:t>
            </a:r>
          </a:p>
          <a:p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dirty="0" err="1" smtClean="0"/>
              <a:t>jumps</a:t>
            </a:r>
            <a:r>
              <a:rPr lang="fi-FI" dirty="0" smtClean="0"/>
              <a:t> </a:t>
            </a:r>
            <a:r>
              <a:rPr lang="fi-FI" dirty="0" err="1" smtClean="0"/>
              <a:t>often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followed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a </a:t>
            </a:r>
            <a:r>
              <a:rPr lang="fi-FI" dirty="0" err="1" smtClean="0"/>
              <a:t>minor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baseline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signal</a:t>
            </a:r>
            <a:endParaRPr lang="fi-FI" dirty="0" smtClean="0"/>
          </a:p>
          <a:p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effects</a:t>
            </a:r>
            <a:r>
              <a:rPr lang="fi-FI" dirty="0" smtClean="0"/>
              <a:t> </a:t>
            </a:r>
            <a:r>
              <a:rPr lang="fi-FI" dirty="0" err="1" smtClean="0"/>
              <a:t>alter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correlations</a:t>
            </a:r>
            <a:r>
              <a:rPr lang="fi-FI" dirty="0" smtClean="0"/>
              <a:t> as </a:t>
            </a:r>
            <a:r>
              <a:rPr lang="fi-FI" dirty="0" err="1" smtClean="0"/>
              <a:t>shown</a:t>
            </a:r>
            <a:r>
              <a:rPr lang="fi-FI" dirty="0" smtClean="0"/>
              <a:t> in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next</a:t>
            </a:r>
            <a:r>
              <a:rPr lang="fi-FI" dirty="0" smtClean="0"/>
              <a:t> </a:t>
            </a:r>
            <a:r>
              <a:rPr lang="fi-FI" dirty="0" err="1" smtClean="0"/>
              <a:t>slide</a:t>
            </a:r>
            <a:r>
              <a:rPr lang="fi-FI" dirty="0" smtClean="0"/>
              <a:t>!   </a:t>
            </a:r>
          </a:p>
          <a:p>
            <a:pPr marL="0" indent="0">
              <a:buNone/>
            </a:pPr>
            <a:r>
              <a:rPr lang="fi-FI" dirty="0" smtClean="0"/>
              <a:t>  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407254348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5072" y="-63087"/>
            <a:ext cx="10515600" cy="1325563"/>
          </a:xfrm>
        </p:spPr>
        <p:txBody>
          <a:bodyPr/>
          <a:lstStyle/>
          <a:p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jumps</a:t>
            </a:r>
            <a:r>
              <a:rPr lang="fi-FI" dirty="0" smtClean="0"/>
              <a:t> </a:t>
            </a:r>
            <a:r>
              <a:rPr lang="fi-FI" dirty="0" err="1" smtClean="0"/>
              <a:t>bad</a:t>
            </a:r>
            <a:r>
              <a:rPr lang="fi-FI" dirty="0" smtClean="0"/>
              <a:t>?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19" y="1381478"/>
            <a:ext cx="2054250" cy="1658198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2819" y="3217024"/>
            <a:ext cx="2028744" cy="1637609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69" y="4973635"/>
            <a:ext cx="2107150" cy="1741484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210" y="1381478"/>
            <a:ext cx="2006376" cy="1658198"/>
          </a:xfrm>
          <a:prstGeom prst="rect">
            <a:avLst/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210" y="3217025"/>
            <a:ext cx="2006376" cy="1658198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32308" y="5052573"/>
            <a:ext cx="2094820" cy="1731294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78211" y="5052573"/>
            <a:ext cx="2006376" cy="1658198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663" y="1381479"/>
            <a:ext cx="2054248" cy="1658197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663" y="3211883"/>
            <a:ext cx="2054248" cy="1697763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28663" y="5052573"/>
            <a:ext cx="2054248" cy="1690429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988" y="1342758"/>
            <a:ext cx="2000140" cy="1696918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6987" y="3211883"/>
            <a:ext cx="2000141" cy="1696919"/>
          </a:xfrm>
          <a:prstGeom prst="rect">
            <a:avLst/>
          </a:prstGeom>
        </p:spPr>
      </p:pic>
      <p:sp>
        <p:nvSpPr>
          <p:cNvPr id="16" name="TextBox 15"/>
          <p:cNvSpPr txBox="1"/>
          <p:nvPr/>
        </p:nvSpPr>
        <p:spPr>
          <a:xfrm>
            <a:off x="5802284" y="299258"/>
            <a:ext cx="58854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Examples</a:t>
            </a:r>
            <a:r>
              <a:rPr lang="fi-FI" dirty="0" smtClean="0"/>
              <a:t> on </a:t>
            </a:r>
            <a:r>
              <a:rPr lang="fi-FI" dirty="0" err="1" smtClean="0"/>
              <a:t>effects</a:t>
            </a:r>
            <a:r>
              <a:rPr lang="fi-FI" dirty="0" smtClean="0"/>
              <a:t> of </a:t>
            </a:r>
            <a:r>
              <a:rPr lang="fi-FI" dirty="0" err="1" smtClean="0"/>
              <a:t>noise</a:t>
            </a:r>
            <a:r>
              <a:rPr lang="fi-FI" dirty="0" smtClean="0"/>
              <a:t> </a:t>
            </a:r>
            <a:r>
              <a:rPr lang="fi-FI" dirty="0" err="1" smtClean="0"/>
              <a:t>peaks</a:t>
            </a:r>
            <a:r>
              <a:rPr lang="fi-FI" dirty="0" smtClean="0"/>
              <a:t> </a:t>
            </a:r>
            <a:r>
              <a:rPr lang="fi-FI" dirty="0" err="1" smtClean="0"/>
              <a:t>followed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a </a:t>
            </a:r>
            <a:r>
              <a:rPr lang="fi-FI" dirty="0" err="1" smtClean="0"/>
              <a:t>light</a:t>
            </a:r>
            <a:r>
              <a:rPr lang="fi-FI" dirty="0" smtClean="0"/>
              <a:t> (</a:t>
            </a:r>
            <a:r>
              <a:rPr lang="fi-FI" dirty="0" err="1" smtClean="0"/>
              <a:t>almost</a:t>
            </a:r>
            <a:r>
              <a:rPr lang="fi-FI" dirty="0" smtClean="0"/>
              <a:t> </a:t>
            </a:r>
            <a:r>
              <a:rPr lang="fi-FI" dirty="0" err="1" smtClean="0"/>
              <a:t>unnoticeable</a:t>
            </a:r>
            <a:r>
              <a:rPr lang="fi-FI" dirty="0" smtClean="0"/>
              <a:t>) </a:t>
            </a:r>
            <a:r>
              <a:rPr lang="fi-FI" dirty="0" err="1" smtClean="0"/>
              <a:t>baseline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on </a:t>
            </a:r>
            <a:r>
              <a:rPr lang="fi-FI" dirty="0" err="1" smtClean="0"/>
              <a:t>correlations</a:t>
            </a:r>
            <a:r>
              <a:rPr lang="fi-FI" dirty="0" smtClean="0"/>
              <a:t>. </a:t>
            </a:r>
            <a:r>
              <a:rPr lang="fi-FI" dirty="0" err="1" smtClean="0"/>
              <a:t>This</a:t>
            </a:r>
            <a:r>
              <a:rPr lang="fi-FI" dirty="0" smtClean="0"/>
              <a:t> on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level</a:t>
            </a:r>
            <a:r>
              <a:rPr lang="fi-FI" dirty="0" smtClean="0"/>
              <a:t> of </a:t>
            </a:r>
            <a:r>
              <a:rPr lang="fi-FI" dirty="0" err="1" smtClean="0"/>
              <a:t>individual</a:t>
            </a:r>
            <a:r>
              <a:rPr lang="fi-FI" dirty="0" smtClean="0"/>
              <a:t> </a:t>
            </a:r>
            <a:r>
              <a:rPr lang="fi-FI" dirty="0" err="1" smtClean="0"/>
              <a:t>time-courses</a:t>
            </a:r>
            <a:r>
              <a:rPr lang="fi-FI" dirty="0" smtClean="0"/>
              <a:t> 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9742516" y="1471353"/>
            <a:ext cx="2036619" cy="50783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From</a:t>
            </a:r>
            <a:r>
              <a:rPr lang="fi-FI" dirty="0" smtClean="0"/>
              <a:t> </a:t>
            </a:r>
            <a:r>
              <a:rPr lang="fi-FI" dirty="0" err="1" smtClean="0"/>
              <a:t>left</a:t>
            </a:r>
            <a:r>
              <a:rPr lang="fi-FI" dirty="0" smtClean="0"/>
              <a:t>: 1st </a:t>
            </a:r>
            <a:r>
              <a:rPr lang="fi-FI" dirty="0" err="1" smtClean="0"/>
              <a:t>column</a:t>
            </a:r>
            <a:r>
              <a:rPr lang="fi-FI" dirty="0" smtClean="0"/>
              <a:t>: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courses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different</a:t>
            </a:r>
            <a:r>
              <a:rPr lang="fi-FI" dirty="0" smtClean="0"/>
              <a:t> </a:t>
            </a:r>
            <a:r>
              <a:rPr lang="fi-FI" dirty="0" err="1" smtClean="0"/>
              <a:t>correlations</a:t>
            </a:r>
            <a:r>
              <a:rPr lang="fi-FI" dirty="0" smtClean="0"/>
              <a:t>; 2nd </a:t>
            </a:r>
            <a:r>
              <a:rPr lang="fi-FI" dirty="0" err="1" smtClean="0"/>
              <a:t>column</a:t>
            </a:r>
            <a:r>
              <a:rPr lang="fi-FI" dirty="0" smtClean="0"/>
              <a:t>: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time-series</a:t>
            </a:r>
            <a:r>
              <a:rPr lang="fi-FI" dirty="0" smtClean="0"/>
              <a:t> </a:t>
            </a:r>
            <a:r>
              <a:rPr lang="fi-FI" dirty="0" err="1" smtClean="0"/>
              <a:t>normalized</a:t>
            </a:r>
            <a:r>
              <a:rPr lang="fi-FI" dirty="0" smtClean="0"/>
              <a:t>; 3rd </a:t>
            </a:r>
            <a:r>
              <a:rPr lang="fi-FI" dirty="0" err="1" smtClean="0"/>
              <a:t>column</a:t>
            </a:r>
            <a:r>
              <a:rPr lang="fi-FI" dirty="0" smtClean="0"/>
              <a:t>: 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</a:t>
            </a:r>
            <a:r>
              <a:rPr lang="fi-FI" dirty="0" err="1" smtClean="0"/>
              <a:t>time</a:t>
            </a:r>
            <a:r>
              <a:rPr lang="fi-FI" dirty="0" smtClean="0"/>
              <a:t> </a:t>
            </a:r>
            <a:r>
              <a:rPr lang="fi-FI" dirty="0" err="1" smtClean="0"/>
              <a:t>courses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noise</a:t>
            </a:r>
            <a:r>
              <a:rPr lang="fi-FI" dirty="0" smtClean="0"/>
              <a:t> </a:t>
            </a:r>
            <a:r>
              <a:rPr lang="fi-FI" dirty="0" err="1" smtClean="0"/>
              <a:t>peak</a:t>
            </a:r>
            <a:r>
              <a:rPr lang="fi-FI" dirty="0" smtClean="0"/>
              <a:t> </a:t>
            </a:r>
            <a:r>
              <a:rPr lang="fi-FI" dirty="0" err="1" smtClean="0"/>
              <a:t>followed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a </a:t>
            </a:r>
            <a:r>
              <a:rPr lang="fi-FI" dirty="0" err="1" smtClean="0"/>
              <a:t>baseline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in </a:t>
            </a:r>
            <a:r>
              <a:rPr lang="fi-FI" dirty="0" err="1" smtClean="0"/>
              <a:t>one</a:t>
            </a:r>
            <a:r>
              <a:rPr lang="fi-FI" dirty="0" smtClean="0"/>
              <a:t> of </a:t>
            </a:r>
            <a:r>
              <a:rPr lang="fi-FI" dirty="0" err="1" smtClean="0"/>
              <a:t>them</a:t>
            </a:r>
            <a:r>
              <a:rPr lang="fi-FI" dirty="0" smtClean="0"/>
              <a:t>; 4th </a:t>
            </a:r>
            <a:r>
              <a:rPr lang="fi-FI" dirty="0" err="1" smtClean="0"/>
              <a:t>column</a:t>
            </a:r>
            <a:r>
              <a:rPr lang="fi-FI" dirty="0" smtClean="0"/>
              <a:t>: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same</a:t>
            </a:r>
            <a:r>
              <a:rPr lang="fi-FI" dirty="0" smtClean="0"/>
              <a:t> as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column</a:t>
            </a:r>
            <a:r>
              <a:rPr lang="fi-FI" dirty="0" smtClean="0"/>
              <a:t> 3 </a:t>
            </a:r>
            <a:r>
              <a:rPr lang="fi-FI" dirty="0" err="1" smtClean="0"/>
              <a:t>but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normalized</a:t>
            </a:r>
            <a:r>
              <a:rPr lang="fi-FI" dirty="0" smtClean="0"/>
              <a:t> </a:t>
            </a:r>
            <a:r>
              <a:rPr lang="fi-FI" dirty="0" err="1" smtClean="0"/>
              <a:t>time-series</a:t>
            </a:r>
            <a:r>
              <a:rPr lang="fi-FI" dirty="0" smtClean="0"/>
              <a:t>  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91221859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jumps</a:t>
            </a:r>
            <a:r>
              <a:rPr lang="fi-FI" dirty="0" smtClean="0"/>
              <a:t> </a:t>
            </a:r>
            <a:r>
              <a:rPr lang="fi-FI" dirty="0" err="1" smtClean="0"/>
              <a:t>bad</a:t>
            </a:r>
            <a:r>
              <a:rPr lang="fi-FI" dirty="0" smtClean="0"/>
              <a:t>? </a:t>
            </a:r>
            <a:endParaRPr lang="fi-FI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1078" y="3038320"/>
            <a:ext cx="4401164" cy="3458058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656704" y="1562793"/>
            <a:ext cx="616804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A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quantitative</a:t>
            </a:r>
            <a:r>
              <a:rPr lang="fi-FI" dirty="0" smtClean="0"/>
              <a:t> </a:t>
            </a:r>
            <a:r>
              <a:rPr lang="fi-FI" dirty="0" err="1" smtClean="0"/>
              <a:t>account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previous</a:t>
            </a:r>
            <a:r>
              <a:rPr lang="fi-FI" dirty="0" smtClean="0"/>
              <a:t> </a:t>
            </a:r>
            <a:r>
              <a:rPr lang="fi-FI" dirty="0" err="1" smtClean="0"/>
              <a:t>example</a:t>
            </a:r>
            <a:r>
              <a:rPr lang="fi-FI" dirty="0" smtClean="0"/>
              <a:t>: </a:t>
            </a:r>
            <a:r>
              <a:rPr lang="fi-FI" dirty="0" err="1" smtClean="0"/>
              <a:t>the</a:t>
            </a:r>
            <a:r>
              <a:rPr lang="fi-FI" dirty="0" smtClean="0"/>
              <a:t> box </a:t>
            </a:r>
            <a:r>
              <a:rPr lang="fi-FI" dirty="0" err="1" smtClean="0"/>
              <a:t>plot</a:t>
            </a:r>
            <a:r>
              <a:rPr lang="fi-FI" dirty="0" smtClean="0"/>
              <a:t> </a:t>
            </a:r>
            <a:r>
              <a:rPr lang="fi-FI" dirty="0" err="1" smtClean="0"/>
              <a:t>shows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in </a:t>
            </a:r>
            <a:r>
              <a:rPr lang="fi-FI" dirty="0" err="1" smtClean="0"/>
              <a:t>correlation</a:t>
            </a:r>
            <a:r>
              <a:rPr lang="fi-FI" dirty="0" smtClean="0"/>
              <a:t> </a:t>
            </a:r>
            <a:r>
              <a:rPr lang="fi-FI" dirty="0" err="1" smtClean="0"/>
              <a:t>coefficient</a:t>
            </a:r>
            <a:r>
              <a:rPr lang="fi-FI" dirty="0" smtClean="0"/>
              <a:t> as a </a:t>
            </a:r>
            <a:r>
              <a:rPr lang="fi-FI" dirty="0" err="1" smtClean="0"/>
              <a:t>result</a:t>
            </a:r>
            <a:r>
              <a:rPr lang="fi-FI" dirty="0" smtClean="0"/>
              <a:t> of </a:t>
            </a:r>
            <a:r>
              <a:rPr lang="fi-FI" dirty="0" err="1" smtClean="0"/>
              <a:t>adding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/>
              <a:t> </a:t>
            </a:r>
            <a:r>
              <a:rPr lang="fi-FI" dirty="0" err="1" smtClean="0"/>
              <a:t>peak</a:t>
            </a:r>
            <a:r>
              <a:rPr lang="fi-FI" dirty="0" smtClean="0"/>
              <a:t> and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baseline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.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labels</a:t>
            </a:r>
            <a:r>
              <a:rPr lang="fi-FI" dirty="0" smtClean="0"/>
              <a:t> in </a:t>
            </a:r>
            <a:r>
              <a:rPr lang="fi-FI" dirty="0" err="1" smtClean="0"/>
              <a:t>axis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values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original</a:t>
            </a:r>
            <a:r>
              <a:rPr lang="fi-FI" dirty="0" smtClean="0"/>
              <a:t> </a:t>
            </a:r>
            <a:r>
              <a:rPr lang="fi-FI" dirty="0" err="1" smtClean="0"/>
              <a:t>correlation</a:t>
            </a:r>
            <a:r>
              <a:rPr lang="fi-FI" dirty="0" smtClean="0"/>
              <a:t>. </a:t>
            </a:r>
            <a:endParaRPr lang="fi-FI" dirty="0"/>
          </a:p>
        </p:txBody>
      </p:sp>
      <p:sp>
        <p:nvSpPr>
          <p:cNvPr id="5" name="TextBox 4"/>
          <p:cNvSpPr txBox="1"/>
          <p:nvPr/>
        </p:nvSpPr>
        <p:spPr>
          <a:xfrm>
            <a:off x="8204661" y="2114718"/>
            <a:ext cx="2984269" cy="472437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000" dirty="0" err="1"/>
              <a:t>tf</a:t>
            </a:r>
            <a:r>
              <a:rPr lang="fi-FI" sz="1000" dirty="0"/>
              <a:t> =100;</a:t>
            </a:r>
          </a:p>
          <a:p>
            <a:r>
              <a:rPr lang="fi-FI" sz="1000" dirty="0" err="1"/>
              <a:t>fl</a:t>
            </a:r>
            <a:r>
              <a:rPr lang="fi-FI" sz="1000" dirty="0"/>
              <a:t> = 9;</a:t>
            </a:r>
          </a:p>
          <a:p>
            <a:r>
              <a:rPr lang="fi-FI" sz="1000" dirty="0" err="1"/>
              <a:t>iter</a:t>
            </a:r>
            <a:r>
              <a:rPr lang="fi-FI" sz="1000" dirty="0"/>
              <a:t> = 1000;</a:t>
            </a:r>
          </a:p>
          <a:p>
            <a:r>
              <a:rPr lang="fi-FI" sz="1000" dirty="0"/>
              <a:t>avec = [0.1:0.1:1];</a:t>
            </a:r>
          </a:p>
          <a:p>
            <a:r>
              <a:rPr lang="fi-FI" sz="1000" dirty="0"/>
              <a:t>for j = 1:length(avec)</a:t>
            </a:r>
          </a:p>
          <a:p>
            <a:r>
              <a:rPr lang="fi-FI" sz="1000" dirty="0"/>
              <a:t>    for i = 1:iter</a:t>
            </a:r>
          </a:p>
          <a:p>
            <a:r>
              <a:rPr lang="fi-FI" sz="1000" dirty="0"/>
              <a:t>        </a:t>
            </a:r>
            <a:r>
              <a:rPr lang="fi-FI" sz="1000" dirty="0" err="1"/>
              <a:t>tf</a:t>
            </a:r>
            <a:r>
              <a:rPr lang="fi-FI" sz="1000" dirty="0"/>
              <a:t> = 100;</a:t>
            </a:r>
          </a:p>
          <a:p>
            <a:r>
              <a:rPr lang="fi-FI" sz="1000" dirty="0"/>
              <a:t>        x = </a:t>
            </a:r>
            <a:r>
              <a:rPr lang="fi-FI" sz="1000" dirty="0" err="1"/>
              <a:t>randn</a:t>
            </a:r>
            <a:r>
              <a:rPr lang="fi-FI" sz="1000" dirty="0"/>
              <a:t>(tf,1);</a:t>
            </a:r>
          </a:p>
          <a:p>
            <a:r>
              <a:rPr lang="fi-FI" sz="1000" dirty="0"/>
              <a:t>        x = </a:t>
            </a:r>
            <a:r>
              <a:rPr lang="fi-FI" sz="1000" dirty="0" err="1"/>
              <a:t>conv</a:t>
            </a:r>
            <a:r>
              <a:rPr lang="fi-FI" sz="1000" dirty="0"/>
              <a:t>(x,(1/</a:t>
            </a:r>
            <a:r>
              <a:rPr lang="fi-FI" sz="1000" dirty="0" err="1"/>
              <a:t>fl</a:t>
            </a:r>
            <a:r>
              <a:rPr lang="fi-FI" sz="1000" dirty="0"/>
              <a:t>)*</a:t>
            </a:r>
            <a:r>
              <a:rPr lang="fi-FI" sz="1000" dirty="0" err="1"/>
              <a:t>ones</a:t>
            </a:r>
            <a:r>
              <a:rPr lang="fi-FI" sz="1000" dirty="0"/>
              <a:t>(fl,1),'</a:t>
            </a:r>
            <a:r>
              <a:rPr lang="fi-FI" sz="1000" dirty="0" err="1"/>
              <a:t>valid</a:t>
            </a:r>
            <a:r>
              <a:rPr lang="fi-FI" sz="1000" dirty="0"/>
              <a:t>');</a:t>
            </a:r>
          </a:p>
          <a:p>
            <a:r>
              <a:rPr lang="fi-FI" sz="1000" dirty="0"/>
              <a:t>        </a:t>
            </a:r>
            <a:r>
              <a:rPr lang="fi-FI" sz="1000" dirty="0" err="1"/>
              <a:t>tf</a:t>
            </a:r>
            <a:r>
              <a:rPr lang="fi-FI" sz="1000" dirty="0"/>
              <a:t> = </a:t>
            </a:r>
            <a:r>
              <a:rPr lang="fi-FI" sz="1000" dirty="0" err="1"/>
              <a:t>length</a:t>
            </a:r>
            <a:r>
              <a:rPr lang="fi-FI" sz="1000" dirty="0"/>
              <a:t>(x);</a:t>
            </a:r>
          </a:p>
          <a:p>
            <a:r>
              <a:rPr lang="fi-FI" sz="1000" dirty="0"/>
              <a:t>        a = avec(j);</a:t>
            </a:r>
          </a:p>
          <a:p>
            <a:r>
              <a:rPr lang="fi-FI" sz="1000" dirty="0"/>
              <a:t>        y = x + a*</a:t>
            </a:r>
            <a:r>
              <a:rPr lang="fi-FI" sz="1000" dirty="0" err="1"/>
              <a:t>randn</a:t>
            </a:r>
            <a:r>
              <a:rPr lang="fi-FI" sz="1000" dirty="0"/>
              <a:t>(</a:t>
            </a:r>
            <a:r>
              <a:rPr lang="fi-FI" sz="1000" dirty="0" err="1"/>
              <a:t>length</a:t>
            </a:r>
            <a:r>
              <a:rPr lang="fi-FI" sz="1000" dirty="0"/>
              <a:t>(x),2);</a:t>
            </a:r>
          </a:p>
          <a:p>
            <a:r>
              <a:rPr lang="es-ES" sz="1000" dirty="0"/>
              <a:t>        c = </a:t>
            </a:r>
            <a:r>
              <a:rPr lang="es-ES" sz="1000" dirty="0" err="1"/>
              <a:t>corr</a:t>
            </a:r>
            <a:r>
              <a:rPr lang="es-ES" sz="1000" dirty="0"/>
              <a:t>(y(:,1),y(:,2));</a:t>
            </a:r>
          </a:p>
          <a:p>
            <a:r>
              <a:rPr lang="fi-FI" sz="1000" dirty="0"/>
              <a:t>        cc(</a:t>
            </a:r>
            <a:r>
              <a:rPr lang="fi-FI" sz="1000" dirty="0" err="1"/>
              <a:t>i,j</a:t>
            </a:r>
            <a:r>
              <a:rPr lang="fi-FI" sz="1000" dirty="0"/>
              <a:t>) = c;</a:t>
            </a:r>
          </a:p>
          <a:p>
            <a:r>
              <a:rPr lang="fi-FI" sz="1000" dirty="0"/>
              <a:t>        s(1) = </a:t>
            </a:r>
            <a:r>
              <a:rPr lang="fi-FI" sz="1000" dirty="0" err="1"/>
              <a:t>std</a:t>
            </a:r>
            <a:r>
              <a:rPr lang="fi-FI" sz="1000" dirty="0"/>
              <a:t>(y(:,1));</a:t>
            </a:r>
          </a:p>
          <a:p>
            <a:r>
              <a:rPr lang="fi-FI" sz="1000" dirty="0"/>
              <a:t>        s(2) = </a:t>
            </a:r>
            <a:r>
              <a:rPr lang="fi-FI" sz="1000" dirty="0" err="1"/>
              <a:t>std</a:t>
            </a:r>
            <a:r>
              <a:rPr lang="fi-FI" sz="1000" dirty="0"/>
              <a:t>(y(:,2));</a:t>
            </a:r>
          </a:p>
          <a:p>
            <a:r>
              <a:rPr lang="fi-FI" sz="1000" dirty="0"/>
              <a:t>        y(</a:t>
            </a:r>
            <a:r>
              <a:rPr lang="fi-FI" sz="1000" dirty="0" err="1"/>
              <a:t>tf</a:t>
            </a:r>
            <a:r>
              <a:rPr lang="fi-FI" sz="1000" dirty="0"/>
              <a:t>/2,2) = 8*s(2);</a:t>
            </a:r>
          </a:p>
          <a:p>
            <a:r>
              <a:rPr lang="fi-FI" sz="1000" dirty="0"/>
              <a:t>        y(</a:t>
            </a:r>
            <a:r>
              <a:rPr lang="fi-FI" sz="1000" dirty="0" err="1"/>
              <a:t>tf</a:t>
            </a:r>
            <a:r>
              <a:rPr lang="fi-FI" sz="1000" dirty="0"/>
              <a:t>/2:tf,2) = y(</a:t>
            </a:r>
            <a:r>
              <a:rPr lang="fi-FI" sz="1000" dirty="0" err="1"/>
              <a:t>tf</a:t>
            </a:r>
            <a:r>
              <a:rPr lang="fi-FI" sz="1000" dirty="0"/>
              <a:t>/2:tf,2) + 0.5*s(2);  </a:t>
            </a:r>
          </a:p>
          <a:p>
            <a:r>
              <a:rPr lang="es-ES" sz="1000" dirty="0"/>
              <a:t>        c2 = </a:t>
            </a:r>
            <a:r>
              <a:rPr lang="es-ES" sz="1000" dirty="0" err="1"/>
              <a:t>corr</a:t>
            </a:r>
            <a:r>
              <a:rPr lang="es-ES" sz="1000" dirty="0"/>
              <a:t>(y(:,1),y(:,2));</a:t>
            </a:r>
          </a:p>
          <a:p>
            <a:r>
              <a:rPr lang="fi-FI" sz="1000" dirty="0"/>
              <a:t>        </a:t>
            </a:r>
            <a:r>
              <a:rPr lang="fi-FI" sz="1000" dirty="0" err="1"/>
              <a:t>co</a:t>
            </a:r>
            <a:r>
              <a:rPr lang="fi-FI" sz="1000" dirty="0"/>
              <a:t>(</a:t>
            </a:r>
            <a:r>
              <a:rPr lang="fi-FI" sz="1000" dirty="0" err="1"/>
              <a:t>i,j</a:t>
            </a:r>
            <a:r>
              <a:rPr lang="fi-FI" sz="1000" dirty="0"/>
              <a:t>) = c - c2;</a:t>
            </a:r>
          </a:p>
          <a:p>
            <a:r>
              <a:rPr lang="fi-FI" sz="1000" dirty="0"/>
              <a:t>    </a:t>
            </a:r>
            <a:r>
              <a:rPr lang="fi-FI" sz="1000" dirty="0" err="1"/>
              <a:t>end</a:t>
            </a:r>
            <a:endParaRPr lang="fi-FI" sz="1000" dirty="0"/>
          </a:p>
          <a:p>
            <a:r>
              <a:rPr lang="fi-FI" sz="1000" dirty="0" err="1"/>
              <a:t>end</a:t>
            </a:r>
            <a:endParaRPr lang="fi-FI" sz="1000" dirty="0"/>
          </a:p>
          <a:p>
            <a:r>
              <a:rPr lang="fi-FI" sz="1000" dirty="0" err="1"/>
              <a:t>boxplot</a:t>
            </a:r>
            <a:r>
              <a:rPr lang="fi-FI" sz="1000" dirty="0"/>
              <a:t>(</a:t>
            </a:r>
            <a:r>
              <a:rPr lang="fi-FI" sz="1000" dirty="0" err="1"/>
              <a:t>co</a:t>
            </a:r>
            <a:r>
              <a:rPr lang="fi-FI" sz="1000" dirty="0" smtClean="0"/>
              <a:t>)</a:t>
            </a:r>
          </a:p>
          <a:p>
            <a:r>
              <a:rPr lang="fi-FI" sz="1000" dirty="0" smtClean="0"/>
              <a:t>for </a:t>
            </a:r>
            <a:r>
              <a:rPr lang="fi-FI" sz="1000" dirty="0"/>
              <a:t>j = 1:length(avec)</a:t>
            </a:r>
          </a:p>
          <a:p>
            <a:r>
              <a:rPr lang="fi-FI" sz="1000" dirty="0"/>
              <a:t>    xl{j} = num2str(</a:t>
            </a:r>
            <a:r>
              <a:rPr lang="fi-FI" sz="1000" dirty="0" err="1"/>
              <a:t>mean</a:t>
            </a:r>
            <a:r>
              <a:rPr lang="fi-FI" sz="1000" dirty="0"/>
              <a:t>(cc(:,j)),2);</a:t>
            </a:r>
          </a:p>
          <a:p>
            <a:r>
              <a:rPr lang="fi-FI" sz="1000" dirty="0" err="1"/>
              <a:t>end</a:t>
            </a:r>
            <a:endParaRPr lang="fi-FI" sz="1000" dirty="0"/>
          </a:p>
          <a:p>
            <a:r>
              <a:rPr lang="fi-FI" sz="1000" dirty="0" err="1" smtClean="0"/>
              <a:t>Xticklabels</a:t>
            </a:r>
            <a:r>
              <a:rPr lang="fi-FI" sz="1000" dirty="0" smtClean="0"/>
              <a:t>(xl)</a:t>
            </a:r>
            <a:endParaRPr lang="fi-FI" sz="1000" dirty="0"/>
          </a:p>
          <a:p>
            <a:endParaRPr lang="fi-FI" sz="1000" dirty="0"/>
          </a:p>
          <a:p>
            <a:endParaRPr lang="fi-FI" sz="1000" dirty="0"/>
          </a:p>
        </p:txBody>
      </p:sp>
      <p:sp>
        <p:nvSpPr>
          <p:cNvPr id="6" name="TextBox 5"/>
          <p:cNvSpPr txBox="1"/>
          <p:nvPr/>
        </p:nvSpPr>
        <p:spPr>
          <a:xfrm>
            <a:off x="8096596" y="1207532"/>
            <a:ext cx="24688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code</a:t>
            </a:r>
            <a:r>
              <a:rPr lang="fi-FI" dirty="0" smtClean="0"/>
              <a:t> </a:t>
            </a:r>
            <a:r>
              <a:rPr lang="fi-FI" dirty="0" err="1" smtClean="0"/>
              <a:t>used</a:t>
            </a:r>
            <a:r>
              <a:rPr lang="fi-FI" dirty="0" smtClean="0"/>
              <a:t> to </a:t>
            </a:r>
            <a:r>
              <a:rPr lang="fi-FI" dirty="0" err="1" smtClean="0"/>
              <a:t>generate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plot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02583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Thanks</a:t>
            </a:r>
            <a:r>
              <a:rPr lang="fi-FI" dirty="0" smtClean="0"/>
              <a:t>!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smtClean="0"/>
              <a:t>Frank E. </a:t>
            </a:r>
            <a:r>
              <a:rPr lang="fi-FI" dirty="0" err="1" smtClean="0"/>
              <a:t>Pollick</a:t>
            </a:r>
            <a:r>
              <a:rPr lang="fi-FI" dirty="0" smtClean="0"/>
              <a:t>, </a:t>
            </a:r>
            <a:r>
              <a:rPr lang="fi-FI" dirty="0" err="1" smtClean="0"/>
              <a:t>University</a:t>
            </a:r>
            <a:r>
              <a:rPr lang="fi-FI" dirty="0" smtClean="0"/>
              <a:t> of Glasgow, UK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use</a:t>
            </a:r>
            <a:r>
              <a:rPr lang="fi-FI" dirty="0" smtClean="0"/>
              <a:t> of data to </a:t>
            </a:r>
            <a:r>
              <a:rPr lang="fi-FI" dirty="0" err="1" smtClean="0"/>
              <a:t>prepare</a:t>
            </a:r>
            <a:r>
              <a:rPr lang="fi-FI" dirty="0" smtClean="0"/>
              <a:t> </a:t>
            </a:r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slides</a:t>
            </a:r>
            <a:endParaRPr lang="fi-FI" dirty="0" smtClean="0"/>
          </a:p>
          <a:p>
            <a:r>
              <a:rPr lang="fi-FI" dirty="0" smtClean="0"/>
              <a:t>Juha Salmitaival, </a:t>
            </a:r>
            <a:r>
              <a:rPr lang="fi-FI" dirty="0" err="1" smtClean="0"/>
              <a:t>Mostafa</a:t>
            </a:r>
            <a:r>
              <a:rPr lang="fi-FI" dirty="0" smtClean="0"/>
              <a:t> </a:t>
            </a:r>
            <a:r>
              <a:rPr lang="fi-FI" dirty="0" err="1" smtClean="0"/>
              <a:t>Metwaly</a:t>
            </a:r>
            <a:r>
              <a:rPr lang="fi-FI" dirty="0" smtClean="0"/>
              <a:t> for </a:t>
            </a:r>
            <a:r>
              <a:rPr lang="fi-FI" dirty="0" err="1" smtClean="0"/>
              <a:t>additional</a:t>
            </a:r>
            <a:r>
              <a:rPr lang="fi-FI" dirty="0" smtClean="0"/>
              <a:t> </a:t>
            </a:r>
            <a:r>
              <a:rPr lang="fi-FI" dirty="0" err="1" smtClean="0"/>
              <a:t>examples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have</a:t>
            </a:r>
            <a:r>
              <a:rPr lang="fi-FI" dirty="0" smtClean="0"/>
              <a:t> </a:t>
            </a:r>
            <a:r>
              <a:rPr lang="fi-FI" dirty="0" err="1" smtClean="0"/>
              <a:t>helped</a:t>
            </a:r>
            <a:r>
              <a:rPr lang="fi-FI" dirty="0" smtClean="0"/>
              <a:t> to </a:t>
            </a:r>
            <a:r>
              <a:rPr lang="fi-FI" dirty="0" err="1" smtClean="0"/>
              <a:t>prepare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QC</a:t>
            </a:r>
            <a:r>
              <a:rPr lang="fi-FI" dirty="0" smtClean="0"/>
              <a:t>.</a:t>
            </a:r>
          </a:p>
          <a:p>
            <a:r>
              <a:rPr lang="fi-FI" dirty="0" smtClean="0"/>
              <a:t>Greta </a:t>
            </a:r>
            <a:r>
              <a:rPr lang="fi-FI" dirty="0" err="1" smtClean="0"/>
              <a:t>Mohr</a:t>
            </a:r>
            <a:r>
              <a:rPr lang="fi-FI" dirty="0"/>
              <a:t>,</a:t>
            </a:r>
            <a:r>
              <a:rPr lang="fi-FI" dirty="0" smtClean="0"/>
              <a:t> </a:t>
            </a:r>
            <a:r>
              <a:rPr lang="fi-FI" dirty="0" err="1" smtClean="0"/>
              <a:t>Dewy</a:t>
            </a:r>
            <a:r>
              <a:rPr lang="fi-FI" dirty="0" smtClean="0"/>
              <a:t> </a:t>
            </a:r>
            <a:r>
              <a:rPr lang="fi-FI" dirty="0" err="1" smtClean="0"/>
              <a:t>Nijhof</a:t>
            </a:r>
            <a:r>
              <a:rPr lang="fi-FI" dirty="0" smtClean="0"/>
              <a:t>, and Frank E. </a:t>
            </a:r>
            <a:r>
              <a:rPr lang="fi-FI" dirty="0" err="1" smtClean="0"/>
              <a:t>Pollick</a:t>
            </a:r>
            <a:r>
              <a:rPr lang="fi-FI" dirty="0" smtClean="0"/>
              <a:t> for </a:t>
            </a:r>
            <a:r>
              <a:rPr lang="fi-FI" dirty="0" err="1" smtClean="0"/>
              <a:t>comments</a:t>
            </a:r>
            <a:endParaRPr lang="fi-FI" dirty="0" smtClean="0"/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286301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Motivation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 smtClean="0"/>
              <a:t>Finding</a:t>
            </a:r>
            <a:r>
              <a:rPr lang="fi-FI" dirty="0" smtClean="0"/>
              <a:t> ISC </a:t>
            </a:r>
            <a:r>
              <a:rPr lang="fi-FI" dirty="0" err="1" smtClean="0"/>
              <a:t>differences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 is </a:t>
            </a:r>
            <a:r>
              <a:rPr lang="fi-FI" dirty="0" err="1" smtClean="0"/>
              <a:t>complicated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artifacts</a:t>
            </a:r>
            <a:r>
              <a:rPr lang="fi-FI" dirty="0" smtClean="0"/>
              <a:t>, </a:t>
            </a:r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may</a:t>
            </a:r>
            <a:r>
              <a:rPr lang="fi-FI" dirty="0" smtClean="0"/>
              <a:t> </a:t>
            </a:r>
            <a:r>
              <a:rPr lang="fi-FI" dirty="0" err="1" smtClean="0"/>
              <a:t>cause</a:t>
            </a:r>
            <a:r>
              <a:rPr lang="fi-FI" dirty="0" smtClean="0"/>
              <a:t> </a:t>
            </a:r>
            <a:r>
              <a:rPr lang="fi-FI" dirty="0" err="1" smtClean="0"/>
              <a:t>certain</a:t>
            </a:r>
            <a:r>
              <a:rPr lang="fi-FI" dirty="0" smtClean="0"/>
              <a:t> </a:t>
            </a:r>
            <a:r>
              <a:rPr lang="fi-FI" dirty="0" err="1" smtClean="0"/>
              <a:t>subset</a:t>
            </a:r>
            <a:r>
              <a:rPr lang="fi-FI" dirty="0" smtClean="0"/>
              <a:t> of </a:t>
            </a:r>
            <a:r>
              <a:rPr lang="fi-FI" dirty="0" err="1" smtClean="0"/>
              <a:t>subjects</a:t>
            </a:r>
            <a:r>
              <a:rPr lang="fi-FI" dirty="0" smtClean="0"/>
              <a:t>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correlated</a:t>
            </a:r>
            <a:r>
              <a:rPr lang="fi-FI" dirty="0" smtClean="0"/>
              <a:t> just </a:t>
            </a:r>
            <a:r>
              <a:rPr lang="fi-FI" dirty="0" err="1" smtClean="0"/>
              <a:t>due</a:t>
            </a:r>
            <a:r>
              <a:rPr lang="fi-FI" dirty="0" smtClean="0"/>
              <a:t> to </a:t>
            </a:r>
            <a:r>
              <a:rPr lang="fi-FI" dirty="0" err="1" smtClean="0"/>
              <a:t>artefacts</a:t>
            </a:r>
            <a:r>
              <a:rPr lang="fi-FI" dirty="0" smtClean="0"/>
              <a:t>.</a:t>
            </a:r>
          </a:p>
          <a:p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artefacts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reduced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proper</a:t>
            </a:r>
            <a:r>
              <a:rPr lang="fi-FI" dirty="0" smtClean="0"/>
              <a:t> </a:t>
            </a:r>
            <a:r>
              <a:rPr lang="fi-FI" dirty="0" err="1" smtClean="0"/>
              <a:t>pre-processing</a:t>
            </a:r>
            <a:r>
              <a:rPr lang="fi-FI" dirty="0" smtClean="0"/>
              <a:t> </a:t>
            </a:r>
            <a:r>
              <a:rPr lang="fi-FI" dirty="0" err="1" smtClean="0"/>
              <a:t>sometimes</a:t>
            </a:r>
            <a:r>
              <a:rPr lang="fi-FI" dirty="0" smtClean="0"/>
              <a:t> </a:t>
            </a:r>
            <a:r>
              <a:rPr lang="fi-FI" dirty="0" err="1" smtClean="0"/>
              <a:t>including</a:t>
            </a:r>
            <a:r>
              <a:rPr lang="fi-FI" dirty="0" smtClean="0"/>
              <a:t> ICA </a:t>
            </a:r>
            <a:r>
              <a:rPr lang="fi-FI" dirty="0" err="1" smtClean="0"/>
              <a:t>based</a:t>
            </a:r>
            <a:r>
              <a:rPr lang="fi-FI" dirty="0" smtClean="0"/>
              <a:t> </a:t>
            </a:r>
            <a:r>
              <a:rPr lang="fi-FI" dirty="0" err="1" smtClean="0"/>
              <a:t>artefact</a:t>
            </a:r>
            <a:r>
              <a:rPr lang="fi-FI" dirty="0" smtClean="0"/>
              <a:t> </a:t>
            </a:r>
            <a:r>
              <a:rPr lang="fi-FI" dirty="0" err="1" smtClean="0"/>
              <a:t>correction</a:t>
            </a:r>
            <a:r>
              <a:rPr lang="fi-FI" dirty="0" smtClean="0"/>
              <a:t>, </a:t>
            </a:r>
            <a:r>
              <a:rPr lang="fi-FI" dirty="0" err="1" smtClean="0"/>
              <a:t>global</a:t>
            </a:r>
            <a:r>
              <a:rPr lang="fi-FI" dirty="0" smtClean="0"/>
              <a:t> </a:t>
            </a:r>
            <a:r>
              <a:rPr lang="fi-FI" dirty="0" err="1" smtClean="0"/>
              <a:t>signal</a:t>
            </a:r>
            <a:r>
              <a:rPr lang="fi-FI" dirty="0" smtClean="0"/>
              <a:t> regression and/</a:t>
            </a:r>
            <a:r>
              <a:rPr lang="fi-FI" dirty="0" err="1" smtClean="0"/>
              <a:t>or</a:t>
            </a:r>
            <a:r>
              <a:rPr lang="fi-FI" dirty="0" smtClean="0"/>
              <a:t> regression of white </a:t>
            </a:r>
            <a:r>
              <a:rPr lang="fi-FI" dirty="0" err="1" smtClean="0"/>
              <a:t>matter</a:t>
            </a:r>
            <a:r>
              <a:rPr lang="fi-FI" dirty="0" smtClean="0"/>
              <a:t> and CSF </a:t>
            </a:r>
            <a:r>
              <a:rPr lang="fi-FI" dirty="0" err="1" smtClean="0"/>
              <a:t>signals</a:t>
            </a:r>
            <a:r>
              <a:rPr lang="fi-FI" dirty="0" smtClean="0"/>
              <a:t>.</a:t>
            </a:r>
          </a:p>
          <a:p>
            <a:r>
              <a:rPr lang="fi-FI" dirty="0" smtClean="0"/>
              <a:t>In </a:t>
            </a:r>
            <a:r>
              <a:rPr lang="fi-FI" dirty="0" err="1" smtClean="0"/>
              <a:t>our</a:t>
            </a:r>
            <a:r>
              <a:rPr lang="fi-FI" dirty="0" smtClean="0"/>
              <a:t> </a:t>
            </a:r>
            <a:r>
              <a:rPr lang="fi-FI" dirty="0" err="1" smtClean="0"/>
              <a:t>experience</a:t>
            </a:r>
            <a:r>
              <a:rPr lang="fi-FI" dirty="0" smtClean="0"/>
              <a:t>, </a:t>
            </a:r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steps</a:t>
            </a:r>
            <a:r>
              <a:rPr lang="fi-FI" dirty="0" smtClean="0"/>
              <a:t> </a:t>
            </a:r>
            <a:r>
              <a:rPr lang="fi-FI" dirty="0" err="1" smtClean="0"/>
              <a:t>do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guarantee</a:t>
            </a:r>
            <a:r>
              <a:rPr lang="fi-FI" dirty="0" smtClean="0"/>
              <a:t> a </a:t>
            </a:r>
            <a:r>
              <a:rPr lang="fi-FI" dirty="0" err="1" smtClean="0"/>
              <a:t>good</a:t>
            </a:r>
            <a:r>
              <a:rPr lang="fi-FI" dirty="0" smtClean="0"/>
              <a:t> dataset for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analysis</a:t>
            </a:r>
            <a:r>
              <a:rPr lang="fi-FI" dirty="0" smtClean="0"/>
              <a:t> of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differences</a:t>
            </a:r>
            <a:r>
              <a:rPr lang="fi-FI" dirty="0" smtClean="0"/>
              <a:t>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24221088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detect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something</a:t>
            </a:r>
            <a:r>
              <a:rPr lang="fi-FI" dirty="0" smtClean="0"/>
              <a:t> </a:t>
            </a:r>
            <a:r>
              <a:rPr lang="fi-FI" dirty="0" err="1" smtClean="0"/>
              <a:t>goes</a:t>
            </a:r>
            <a:r>
              <a:rPr lang="fi-FI" dirty="0" smtClean="0"/>
              <a:t> </a:t>
            </a:r>
            <a:r>
              <a:rPr lang="fi-FI" dirty="0" err="1" smtClean="0"/>
              <a:t>wrong</a:t>
            </a:r>
            <a:r>
              <a:rPr lang="fi-FI" dirty="0" smtClean="0"/>
              <a:t>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950601" y="1451553"/>
            <a:ext cx="10515600" cy="4351338"/>
          </a:xfrm>
        </p:spPr>
        <p:txBody>
          <a:bodyPr/>
          <a:lstStyle/>
          <a:p>
            <a:r>
              <a:rPr lang="fi-FI" dirty="0" err="1"/>
              <a:t>T</a:t>
            </a:r>
            <a:r>
              <a:rPr lang="fi-FI" dirty="0" err="1" smtClean="0"/>
              <a:t>ake</a:t>
            </a:r>
            <a:r>
              <a:rPr lang="fi-FI" dirty="0" smtClean="0"/>
              <a:t> a look to </a:t>
            </a:r>
            <a:r>
              <a:rPr lang="fi-FI" dirty="0" err="1" smtClean="0"/>
              <a:t>uncorrected</a:t>
            </a:r>
            <a:r>
              <a:rPr lang="fi-FI" dirty="0" smtClean="0"/>
              <a:t> p-</a:t>
            </a:r>
            <a:r>
              <a:rPr lang="fi-FI" dirty="0" err="1" smtClean="0"/>
              <a:t>value</a:t>
            </a:r>
            <a:r>
              <a:rPr lang="fi-FI" dirty="0" smtClean="0"/>
              <a:t> </a:t>
            </a:r>
            <a:r>
              <a:rPr lang="fi-FI" dirty="0" err="1" smtClean="0"/>
              <a:t>histograms</a:t>
            </a:r>
            <a:r>
              <a:rPr lang="fi-FI" dirty="0" smtClean="0"/>
              <a:t> </a:t>
            </a:r>
            <a:r>
              <a:rPr lang="fi-FI" dirty="0" err="1" smtClean="0"/>
              <a:t>across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brain</a:t>
            </a:r>
            <a:r>
              <a:rPr lang="fi-FI" dirty="0" smtClean="0"/>
              <a:t> </a:t>
            </a:r>
            <a:r>
              <a:rPr lang="fi-FI" dirty="0" err="1" smtClean="0"/>
              <a:t>mask</a:t>
            </a:r>
            <a:r>
              <a:rPr lang="fi-FI" dirty="0" smtClean="0"/>
              <a:t>:</a:t>
            </a:r>
          </a:p>
          <a:p>
            <a:r>
              <a:rPr lang="fi-FI" sz="14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load</a:t>
            </a:r>
            <a:r>
              <a:rPr lang="fi-FI" sz="14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('\data\</a:t>
            </a:r>
            <a:r>
              <a:rPr lang="fi-FI" sz="14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ISCgroup</a:t>
            </a:r>
            <a:r>
              <a:rPr lang="fi-FI" sz="14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\</a:t>
            </a:r>
            <a:r>
              <a:rPr lang="fi-FI" sz="14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PFsession</a:t>
            </a:r>
            <a:r>
              <a:rPr lang="fi-FI" sz="14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\band0pvalmaps3Dindvox1.mat')</a:t>
            </a:r>
          </a:p>
          <a:p>
            <a:r>
              <a:rPr lang="fi-FI" sz="14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hist</a:t>
            </a:r>
            <a:r>
              <a:rPr lang="fi-FI" sz="14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(pVsindvox,100)</a:t>
            </a:r>
          </a:p>
          <a:p>
            <a:r>
              <a:rPr lang="fi-FI" dirty="0" err="1" smtClean="0"/>
              <a:t>Histograms</a:t>
            </a:r>
            <a:r>
              <a:rPr lang="fi-FI" dirty="0" smtClean="0"/>
              <a:t> </a:t>
            </a:r>
            <a:r>
              <a:rPr lang="fi-FI" dirty="0" err="1" smtClean="0"/>
              <a:t>fall</a:t>
            </a:r>
            <a:r>
              <a:rPr lang="fi-FI" dirty="0" smtClean="0"/>
              <a:t> in </a:t>
            </a:r>
            <a:r>
              <a:rPr lang="fi-FI" dirty="0" err="1" smtClean="0"/>
              <a:t>roughly</a:t>
            </a:r>
            <a:r>
              <a:rPr lang="fi-FI" dirty="0" smtClean="0"/>
              <a:t> </a:t>
            </a:r>
            <a:r>
              <a:rPr lang="fi-FI" dirty="0" err="1" smtClean="0"/>
              <a:t>three</a:t>
            </a:r>
            <a:r>
              <a:rPr lang="fi-FI" dirty="0" smtClean="0"/>
              <a:t> </a:t>
            </a:r>
            <a:r>
              <a:rPr lang="fi-FI" dirty="0" err="1" smtClean="0"/>
              <a:t>classes</a:t>
            </a:r>
            <a:r>
              <a:rPr lang="fi-FI" dirty="0" smtClean="0"/>
              <a:t>:</a:t>
            </a:r>
            <a:endParaRPr lang="fi-FI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0601" y="3095527"/>
            <a:ext cx="3592125" cy="2853485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55127" y="3109345"/>
            <a:ext cx="3603532" cy="2825847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71060" y="3095527"/>
            <a:ext cx="3624205" cy="2878968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180407" y="6176963"/>
            <a:ext cx="3050771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Bad</a:t>
            </a:r>
            <a:r>
              <a:rPr lang="fi-FI" sz="1400" dirty="0" smtClean="0"/>
              <a:t> </a:t>
            </a:r>
            <a:r>
              <a:rPr lang="fi-FI" sz="1400" dirty="0" err="1" smtClean="0"/>
              <a:t>histogram</a:t>
            </a:r>
            <a:r>
              <a:rPr lang="fi-FI" sz="1400" dirty="0" smtClean="0"/>
              <a:t>. </a:t>
            </a:r>
            <a:r>
              <a:rPr lang="fi-FI" sz="1400" dirty="0" err="1" smtClean="0"/>
              <a:t>Something</a:t>
            </a:r>
            <a:r>
              <a:rPr lang="fi-FI" sz="1400" dirty="0" smtClean="0"/>
              <a:t> </a:t>
            </a:r>
            <a:r>
              <a:rPr lang="fi-FI" sz="1400" dirty="0" err="1" smtClean="0"/>
              <a:t>goes</a:t>
            </a:r>
            <a:r>
              <a:rPr lang="fi-FI" sz="1400" dirty="0" smtClean="0"/>
              <a:t> </a:t>
            </a:r>
            <a:r>
              <a:rPr lang="fi-FI" sz="1400" dirty="0" err="1" smtClean="0"/>
              <a:t>wrong</a:t>
            </a:r>
            <a:r>
              <a:rPr lang="fi-FI" sz="1400" dirty="0" smtClean="0"/>
              <a:t>.</a:t>
            </a:r>
            <a:endParaRPr lang="fi-FI" sz="1400" dirty="0"/>
          </a:p>
        </p:txBody>
      </p:sp>
      <p:sp>
        <p:nvSpPr>
          <p:cNvPr id="8" name="TextBox 7"/>
          <p:cNvSpPr txBox="1"/>
          <p:nvPr/>
        </p:nvSpPr>
        <p:spPr>
          <a:xfrm>
            <a:off x="4671908" y="6176963"/>
            <a:ext cx="37068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err="1" smtClean="0"/>
              <a:t>Good</a:t>
            </a:r>
            <a:r>
              <a:rPr lang="fi-FI" sz="1400" dirty="0" smtClean="0"/>
              <a:t> </a:t>
            </a:r>
            <a:r>
              <a:rPr lang="fi-FI" sz="1400" dirty="0" err="1" smtClean="0"/>
              <a:t>histogram</a:t>
            </a:r>
            <a:r>
              <a:rPr lang="fi-FI" sz="1400" dirty="0" smtClean="0"/>
              <a:t>.  An </a:t>
            </a:r>
            <a:r>
              <a:rPr lang="fi-FI" sz="1400" dirty="0" err="1" smtClean="0"/>
              <a:t>effect</a:t>
            </a:r>
            <a:r>
              <a:rPr lang="fi-FI" sz="1400" dirty="0" smtClean="0"/>
              <a:t> in </a:t>
            </a:r>
            <a:r>
              <a:rPr lang="fi-FI" sz="1400" dirty="0" err="1" smtClean="0"/>
              <a:t>part</a:t>
            </a:r>
            <a:r>
              <a:rPr lang="fi-FI" sz="1400" dirty="0" smtClean="0"/>
              <a:t> of </a:t>
            </a:r>
            <a:r>
              <a:rPr lang="fi-FI" sz="1400" dirty="0" err="1" smtClean="0"/>
              <a:t>the</a:t>
            </a:r>
            <a:r>
              <a:rPr lang="fi-FI" sz="1400" dirty="0" smtClean="0"/>
              <a:t> </a:t>
            </a:r>
            <a:r>
              <a:rPr lang="fi-FI" sz="1400" dirty="0" err="1" smtClean="0"/>
              <a:t>voxels</a:t>
            </a:r>
            <a:r>
              <a:rPr lang="fi-FI" sz="1400" dirty="0" smtClean="0"/>
              <a:t> </a:t>
            </a:r>
          </a:p>
          <a:p>
            <a:r>
              <a:rPr lang="fi-FI" sz="1400" dirty="0" err="1" smtClean="0"/>
              <a:t>While</a:t>
            </a:r>
            <a:r>
              <a:rPr lang="fi-FI" sz="1400" dirty="0" smtClean="0"/>
              <a:t> </a:t>
            </a:r>
            <a:r>
              <a:rPr lang="fi-FI" sz="1400" dirty="0" err="1" smtClean="0"/>
              <a:t>others</a:t>
            </a:r>
            <a:r>
              <a:rPr lang="fi-FI" sz="1400" dirty="0" smtClean="0"/>
              <a:t> </a:t>
            </a:r>
            <a:r>
              <a:rPr lang="fi-FI" sz="1400" dirty="0" err="1" smtClean="0"/>
              <a:t>do</a:t>
            </a:r>
            <a:r>
              <a:rPr lang="fi-FI" sz="1400" dirty="0" smtClean="0"/>
              <a:t> </a:t>
            </a:r>
            <a:r>
              <a:rPr lang="fi-FI" sz="1400" dirty="0" err="1" smtClean="0"/>
              <a:t>not</a:t>
            </a:r>
            <a:r>
              <a:rPr lang="fi-FI" sz="1400" dirty="0" smtClean="0"/>
              <a:t> </a:t>
            </a:r>
            <a:r>
              <a:rPr lang="fi-FI" sz="1400" dirty="0" err="1" smtClean="0"/>
              <a:t>differ</a:t>
            </a:r>
            <a:r>
              <a:rPr lang="fi-FI" sz="1400" dirty="0" smtClean="0"/>
              <a:t> </a:t>
            </a:r>
            <a:r>
              <a:rPr lang="fi-FI" sz="1400" dirty="0" err="1" smtClean="0"/>
              <a:t>between</a:t>
            </a:r>
            <a:r>
              <a:rPr lang="fi-FI" sz="1400" dirty="0" smtClean="0"/>
              <a:t> </a:t>
            </a:r>
            <a:r>
              <a:rPr lang="fi-FI" sz="1400" dirty="0" err="1" smtClean="0"/>
              <a:t>the</a:t>
            </a:r>
            <a:r>
              <a:rPr lang="fi-FI" sz="1400" dirty="0" smtClean="0"/>
              <a:t> </a:t>
            </a:r>
            <a:r>
              <a:rPr lang="fi-FI" sz="1400" dirty="0" err="1" smtClean="0"/>
              <a:t>groups</a:t>
            </a:r>
            <a:r>
              <a:rPr lang="fi-FI" sz="1400" dirty="0" smtClean="0"/>
              <a:t>.  </a:t>
            </a:r>
            <a:endParaRPr lang="fi-FI" sz="1400" dirty="0"/>
          </a:p>
        </p:txBody>
      </p:sp>
      <p:sp>
        <p:nvSpPr>
          <p:cNvPr id="9" name="TextBox 8"/>
          <p:cNvSpPr txBox="1"/>
          <p:nvPr/>
        </p:nvSpPr>
        <p:spPr>
          <a:xfrm>
            <a:off x="8607124" y="6176963"/>
            <a:ext cx="349435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sz="1400" dirty="0" smtClean="0"/>
              <a:t>No </a:t>
            </a:r>
            <a:r>
              <a:rPr lang="fi-FI" sz="1400" dirty="0" err="1" smtClean="0"/>
              <a:t>effect</a:t>
            </a:r>
            <a:r>
              <a:rPr lang="fi-FI" sz="1400" dirty="0" smtClean="0"/>
              <a:t> </a:t>
            </a:r>
            <a:r>
              <a:rPr lang="fi-FI" sz="1400" dirty="0" err="1" smtClean="0"/>
              <a:t>histogram</a:t>
            </a:r>
            <a:r>
              <a:rPr lang="fi-FI" sz="1400" dirty="0" smtClean="0"/>
              <a:t>. </a:t>
            </a:r>
            <a:r>
              <a:rPr lang="fi-FI" sz="1400" dirty="0" err="1" smtClean="0"/>
              <a:t>There</a:t>
            </a:r>
            <a:r>
              <a:rPr lang="fi-FI" sz="1400" dirty="0" smtClean="0"/>
              <a:t> </a:t>
            </a:r>
            <a:r>
              <a:rPr lang="fi-FI" sz="1400" dirty="0" err="1" smtClean="0"/>
              <a:t>are</a:t>
            </a:r>
            <a:r>
              <a:rPr lang="fi-FI" sz="1400" dirty="0" smtClean="0"/>
              <a:t> no </a:t>
            </a:r>
            <a:r>
              <a:rPr lang="fi-FI" sz="1400" dirty="0" err="1" smtClean="0"/>
              <a:t>effects</a:t>
            </a:r>
            <a:r>
              <a:rPr lang="fi-FI" sz="1400" dirty="0" smtClean="0"/>
              <a:t> </a:t>
            </a:r>
            <a:r>
              <a:rPr lang="fi-FI" sz="1400" dirty="0" err="1" smtClean="0"/>
              <a:t>but</a:t>
            </a:r>
            <a:r>
              <a:rPr lang="fi-FI" sz="1400" dirty="0" smtClean="0"/>
              <a:t> </a:t>
            </a:r>
          </a:p>
          <a:p>
            <a:r>
              <a:rPr lang="fi-FI" sz="1400" dirty="0" err="1" smtClean="0"/>
              <a:t>nothing</a:t>
            </a:r>
            <a:r>
              <a:rPr lang="fi-FI" sz="1400" dirty="0" smtClean="0"/>
              <a:t> </a:t>
            </a:r>
            <a:r>
              <a:rPr lang="fi-FI" sz="1400" dirty="0" err="1" smtClean="0"/>
              <a:t>curious</a:t>
            </a:r>
            <a:r>
              <a:rPr lang="fi-FI" sz="1400" dirty="0" smtClean="0"/>
              <a:t> </a:t>
            </a:r>
            <a:r>
              <a:rPr lang="fi-FI" sz="1400" dirty="0" err="1" smtClean="0"/>
              <a:t>happens</a:t>
            </a:r>
            <a:r>
              <a:rPr lang="fi-FI" sz="1400" dirty="0" smtClean="0"/>
              <a:t>.  </a:t>
            </a:r>
            <a:endParaRPr lang="fi-FI" sz="1400" dirty="0"/>
          </a:p>
        </p:txBody>
      </p:sp>
    </p:spTree>
    <p:extLst>
      <p:ext uri="{BB962C8B-B14F-4D97-AF65-F5344CB8AC3E}">
        <p14:creationId xmlns:p14="http://schemas.microsoft.com/office/powerpoint/2010/main" val="148389624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err="1" smtClean="0"/>
              <a:t>Why</a:t>
            </a:r>
            <a:r>
              <a:rPr lang="fi-FI" dirty="0" smtClean="0"/>
              <a:t> </a:t>
            </a:r>
            <a:r>
              <a:rPr lang="fi-FI" dirty="0" err="1" smtClean="0"/>
              <a:t>bad</a:t>
            </a:r>
            <a:r>
              <a:rPr lang="fi-FI" dirty="0" smtClean="0"/>
              <a:t> </a:t>
            </a:r>
            <a:r>
              <a:rPr lang="fi-FI" dirty="0" err="1" smtClean="0"/>
              <a:t>histogram</a:t>
            </a:r>
            <a:r>
              <a:rPr lang="fi-FI" dirty="0" smtClean="0"/>
              <a:t> is </a:t>
            </a:r>
            <a:r>
              <a:rPr lang="fi-FI" dirty="0" err="1" smtClean="0"/>
              <a:t>bad</a:t>
            </a:r>
            <a:r>
              <a:rPr lang="fi-FI" dirty="0" smtClean="0"/>
              <a:t>? 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fi-FI" dirty="0" smtClean="0"/>
              <a:t> If </a:t>
            </a:r>
            <a:r>
              <a:rPr lang="fi-FI" dirty="0" err="1" smtClean="0"/>
              <a:t>there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no </a:t>
            </a:r>
            <a:r>
              <a:rPr lang="fi-FI" dirty="0" err="1" smtClean="0"/>
              <a:t>differences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groups</a:t>
            </a:r>
            <a:r>
              <a:rPr lang="fi-FI" dirty="0" smtClean="0"/>
              <a:t>, </a:t>
            </a:r>
            <a:r>
              <a:rPr lang="fi-FI" dirty="0" err="1" smtClean="0"/>
              <a:t>one</a:t>
            </a:r>
            <a:r>
              <a:rPr lang="fi-FI" dirty="0" smtClean="0"/>
              <a:t> </a:t>
            </a:r>
            <a:r>
              <a:rPr lang="fi-FI" dirty="0" err="1" smtClean="0"/>
              <a:t>would</a:t>
            </a:r>
            <a:r>
              <a:rPr lang="fi-FI" dirty="0" smtClean="0"/>
              <a:t> </a:t>
            </a:r>
            <a:r>
              <a:rPr lang="fi-FI" dirty="0" err="1" smtClean="0"/>
              <a:t>expect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p-</a:t>
            </a:r>
            <a:r>
              <a:rPr lang="fi-FI" dirty="0" err="1" smtClean="0"/>
              <a:t>values</a:t>
            </a:r>
            <a:r>
              <a:rPr lang="fi-FI" dirty="0" smtClean="0"/>
              <a:t> </a:t>
            </a:r>
            <a:r>
              <a:rPr lang="fi-FI" dirty="0" err="1" smtClean="0"/>
              <a:t>across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brain</a:t>
            </a:r>
            <a:r>
              <a:rPr lang="fi-FI" dirty="0" smtClean="0"/>
              <a:t> to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uniformly</a:t>
            </a:r>
            <a:r>
              <a:rPr lang="fi-FI" dirty="0" smtClean="0"/>
              <a:t> </a:t>
            </a:r>
            <a:r>
              <a:rPr lang="fi-FI" dirty="0" err="1" smtClean="0"/>
              <a:t>distributed</a:t>
            </a:r>
            <a:r>
              <a:rPr lang="fi-FI" dirty="0" smtClean="0"/>
              <a:t> (no </a:t>
            </a:r>
            <a:r>
              <a:rPr lang="fi-FI" dirty="0" err="1" smtClean="0"/>
              <a:t>effect</a:t>
            </a:r>
            <a:r>
              <a:rPr lang="fi-FI" dirty="0" smtClean="0"/>
              <a:t> </a:t>
            </a:r>
            <a:r>
              <a:rPr lang="fi-FI" dirty="0" err="1" smtClean="0"/>
              <a:t>histogram</a:t>
            </a:r>
            <a:r>
              <a:rPr lang="fi-FI" dirty="0" smtClean="0"/>
              <a:t>)</a:t>
            </a:r>
          </a:p>
          <a:p>
            <a:r>
              <a:rPr lang="fi-FI" dirty="0" smtClean="0"/>
              <a:t>If </a:t>
            </a:r>
            <a:r>
              <a:rPr lang="fi-FI" dirty="0" err="1" smtClean="0"/>
              <a:t>there</a:t>
            </a:r>
            <a:r>
              <a:rPr lang="fi-FI" dirty="0" smtClean="0"/>
              <a:t> is a </a:t>
            </a:r>
            <a:r>
              <a:rPr lang="fi-FI" dirty="0" err="1" smtClean="0"/>
              <a:t>group</a:t>
            </a:r>
            <a:r>
              <a:rPr lang="fi-FI" dirty="0" smtClean="0"/>
              <a:t> </a:t>
            </a:r>
            <a:r>
              <a:rPr lang="fi-FI" dirty="0" err="1" smtClean="0"/>
              <a:t>difference</a:t>
            </a:r>
            <a:r>
              <a:rPr lang="fi-FI" dirty="0" smtClean="0"/>
              <a:t> in </a:t>
            </a:r>
            <a:r>
              <a:rPr lang="fi-FI" dirty="0" err="1" smtClean="0"/>
              <a:t>part</a:t>
            </a:r>
            <a:r>
              <a:rPr lang="fi-FI" dirty="0" smtClean="0"/>
              <a:t> of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voxels</a:t>
            </a:r>
            <a:r>
              <a:rPr lang="fi-FI" dirty="0" smtClean="0"/>
              <a:t>, </a:t>
            </a:r>
            <a:r>
              <a:rPr lang="fi-FI" dirty="0" err="1" smtClean="0"/>
              <a:t>then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histogram</a:t>
            </a:r>
            <a:r>
              <a:rPr lang="fi-FI" dirty="0" smtClean="0"/>
              <a:t> is a </a:t>
            </a:r>
            <a:r>
              <a:rPr lang="fi-FI" dirty="0" err="1" smtClean="0"/>
              <a:t>mixture</a:t>
            </a:r>
            <a:r>
              <a:rPr lang="fi-FI" dirty="0" smtClean="0"/>
              <a:t> of </a:t>
            </a:r>
            <a:r>
              <a:rPr lang="fi-FI" dirty="0" err="1" smtClean="0"/>
              <a:t>uniform</a:t>
            </a:r>
            <a:r>
              <a:rPr lang="fi-FI" dirty="0" smtClean="0"/>
              <a:t> </a:t>
            </a:r>
            <a:r>
              <a:rPr lang="fi-FI" dirty="0" err="1" smtClean="0"/>
              <a:t>distribution</a:t>
            </a:r>
            <a:r>
              <a:rPr lang="fi-FI" dirty="0" smtClean="0"/>
              <a:t> and </a:t>
            </a:r>
            <a:r>
              <a:rPr lang="fi-FI" dirty="0" err="1" smtClean="0"/>
              <a:t>unknown</a:t>
            </a:r>
            <a:r>
              <a:rPr lang="fi-FI" dirty="0" smtClean="0"/>
              <a:t> </a:t>
            </a:r>
            <a:r>
              <a:rPr lang="fi-FI" dirty="0" err="1" smtClean="0"/>
              <a:t>distribution</a:t>
            </a:r>
            <a:r>
              <a:rPr lang="fi-FI" dirty="0" smtClean="0"/>
              <a:t> of </a:t>
            </a:r>
            <a:r>
              <a:rPr lang="fi-FI" dirty="0" err="1" smtClean="0"/>
              <a:t>small</a:t>
            </a:r>
            <a:r>
              <a:rPr lang="fi-FI" dirty="0" smtClean="0"/>
              <a:t> p-</a:t>
            </a:r>
            <a:r>
              <a:rPr lang="fi-FI" dirty="0" err="1" smtClean="0"/>
              <a:t>values</a:t>
            </a:r>
            <a:r>
              <a:rPr lang="fi-FI" dirty="0" smtClean="0"/>
              <a:t> (</a:t>
            </a:r>
            <a:r>
              <a:rPr lang="fi-FI" dirty="0" err="1" smtClean="0"/>
              <a:t>good</a:t>
            </a:r>
            <a:r>
              <a:rPr lang="fi-FI" dirty="0" smtClean="0"/>
              <a:t> </a:t>
            </a:r>
            <a:r>
              <a:rPr lang="fi-FI" dirty="0" err="1" smtClean="0"/>
              <a:t>histogram</a:t>
            </a:r>
            <a:r>
              <a:rPr lang="fi-FI" dirty="0" smtClean="0"/>
              <a:t>)</a:t>
            </a:r>
          </a:p>
          <a:p>
            <a:r>
              <a:rPr lang="fi-FI" dirty="0" err="1" smtClean="0"/>
              <a:t>However</a:t>
            </a:r>
            <a:r>
              <a:rPr lang="fi-FI" dirty="0" smtClean="0"/>
              <a:t>,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bad</a:t>
            </a:r>
            <a:r>
              <a:rPr lang="fi-FI" dirty="0" smtClean="0"/>
              <a:t> </a:t>
            </a:r>
            <a:r>
              <a:rPr lang="fi-FI" dirty="0" err="1" smtClean="0"/>
              <a:t>histogram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occur</a:t>
            </a:r>
            <a:r>
              <a:rPr lang="fi-FI" dirty="0" smtClean="0"/>
              <a:t> and </a:t>
            </a:r>
            <a:r>
              <a:rPr lang="fi-FI" dirty="0" err="1" smtClean="0"/>
              <a:t>indicates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some</a:t>
            </a:r>
            <a:r>
              <a:rPr lang="fi-FI" dirty="0" smtClean="0"/>
              <a:t>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labeling</a:t>
            </a:r>
            <a:r>
              <a:rPr lang="fi-FI" dirty="0" smtClean="0"/>
              <a:t> of data </a:t>
            </a:r>
            <a:r>
              <a:rPr lang="fi-FI" dirty="0" smtClean="0"/>
              <a:t>(into group1</a:t>
            </a:r>
            <a:r>
              <a:rPr lang="fi-FI" dirty="0" smtClean="0"/>
              <a:t>, group2) </a:t>
            </a:r>
            <a:r>
              <a:rPr lang="fi-FI" dirty="0" err="1" smtClean="0"/>
              <a:t>would</a:t>
            </a:r>
            <a:r>
              <a:rPr lang="fi-FI" dirty="0" smtClean="0"/>
              <a:t> </a:t>
            </a:r>
            <a:r>
              <a:rPr lang="fi-FI" dirty="0" err="1" smtClean="0"/>
              <a:t>bring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differences</a:t>
            </a:r>
            <a:r>
              <a:rPr lang="fi-FI" dirty="0" smtClean="0"/>
              <a:t> </a:t>
            </a:r>
            <a:r>
              <a:rPr lang="fi-FI" dirty="0" err="1" smtClean="0"/>
              <a:t>than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current</a:t>
            </a:r>
            <a:r>
              <a:rPr lang="fi-FI" dirty="0" smtClean="0"/>
              <a:t> </a:t>
            </a:r>
            <a:r>
              <a:rPr lang="fi-FI" dirty="0" err="1" smtClean="0"/>
              <a:t>labeling</a:t>
            </a:r>
            <a:r>
              <a:rPr lang="fi-FI" dirty="0" smtClean="0"/>
              <a:t>. </a:t>
            </a:r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due</a:t>
            </a:r>
            <a:r>
              <a:rPr lang="fi-FI" dirty="0" smtClean="0"/>
              <a:t> to </a:t>
            </a:r>
            <a:r>
              <a:rPr lang="fi-FI" dirty="0" err="1" smtClean="0"/>
              <a:t>confounds</a:t>
            </a:r>
            <a:r>
              <a:rPr lang="fi-FI" dirty="0" smtClean="0"/>
              <a:t>,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much</a:t>
            </a:r>
            <a:r>
              <a:rPr lang="fi-FI" dirty="0" smtClean="0"/>
              <a:t> </a:t>
            </a:r>
            <a:r>
              <a:rPr lang="fi-FI" dirty="0" err="1" smtClean="0"/>
              <a:t>more</a:t>
            </a:r>
            <a:r>
              <a:rPr lang="fi-FI" dirty="0" smtClean="0"/>
              <a:t> </a:t>
            </a:r>
            <a:r>
              <a:rPr lang="fi-FI" dirty="0" err="1" smtClean="0"/>
              <a:t>likely</a:t>
            </a:r>
            <a:r>
              <a:rPr lang="fi-FI" dirty="0" smtClean="0"/>
              <a:t>, </a:t>
            </a:r>
            <a:r>
              <a:rPr lang="fi-FI" dirty="0" err="1" smtClean="0"/>
              <a:t>confounding</a:t>
            </a:r>
            <a:r>
              <a:rPr lang="fi-FI" dirty="0" smtClean="0"/>
              <a:t> </a:t>
            </a:r>
            <a:r>
              <a:rPr lang="fi-FI" dirty="0" err="1" smtClean="0"/>
              <a:t>artefacts</a:t>
            </a:r>
            <a:r>
              <a:rPr lang="fi-FI" dirty="0" smtClean="0"/>
              <a:t> to </a:t>
            </a:r>
            <a:r>
              <a:rPr lang="fi-FI" dirty="0" err="1" smtClean="0"/>
              <a:t>which</a:t>
            </a:r>
            <a:r>
              <a:rPr lang="fi-FI" dirty="0" smtClean="0"/>
              <a:t> ISC is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sensitive</a:t>
            </a:r>
            <a:r>
              <a:rPr lang="fi-FI" dirty="0" smtClean="0"/>
              <a:t> </a:t>
            </a:r>
            <a:r>
              <a:rPr lang="fi-FI" dirty="0" smtClean="0"/>
              <a:t>to (</a:t>
            </a:r>
            <a:r>
              <a:rPr lang="fi-FI" dirty="0" err="1" smtClean="0"/>
              <a:t>e.g</a:t>
            </a:r>
            <a:r>
              <a:rPr lang="fi-FI" dirty="0" smtClean="0"/>
              <a:t>. </a:t>
            </a:r>
            <a:r>
              <a:rPr lang="fi-FI" dirty="0" err="1" smtClean="0"/>
              <a:t>motion</a:t>
            </a:r>
            <a:r>
              <a:rPr lang="fi-FI" dirty="0" smtClean="0"/>
              <a:t> </a:t>
            </a:r>
            <a:r>
              <a:rPr lang="fi-FI" dirty="0" err="1" smtClean="0"/>
              <a:t>artefacts</a:t>
            </a:r>
            <a:r>
              <a:rPr lang="fi-FI" dirty="0" smtClean="0"/>
              <a:t>). </a:t>
            </a:r>
          </a:p>
          <a:p>
            <a:r>
              <a:rPr lang="fi-FI" dirty="0" err="1" smtClean="0"/>
              <a:t>Bad</a:t>
            </a:r>
            <a:r>
              <a:rPr lang="fi-FI" dirty="0" smtClean="0"/>
              <a:t> </a:t>
            </a:r>
            <a:r>
              <a:rPr lang="fi-FI" dirty="0" err="1" smtClean="0"/>
              <a:t>motion</a:t>
            </a:r>
            <a:r>
              <a:rPr lang="fi-FI" dirty="0" smtClean="0"/>
              <a:t> </a:t>
            </a:r>
            <a:r>
              <a:rPr lang="fi-FI" dirty="0" err="1" smtClean="0"/>
              <a:t>artefacts</a:t>
            </a:r>
            <a:r>
              <a:rPr lang="fi-FI" dirty="0" smtClean="0"/>
              <a:t> </a:t>
            </a:r>
            <a:r>
              <a:rPr lang="fi-FI" dirty="0" err="1" smtClean="0"/>
              <a:t>completely</a:t>
            </a:r>
            <a:r>
              <a:rPr lang="fi-FI" dirty="0" smtClean="0"/>
              <a:t> </a:t>
            </a:r>
            <a:r>
              <a:rPr lang="fi-FI" dirty="0" err="1" smtClean="0"/>
              <a:t>change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correlation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</a:t>
            </a:r>
            <a:r>
              <a:rPr lang="fi-FI" dirty="0" err="1" smtClean="0"/>
              <a:t>time-series</a:t>
            </a:r>
            <a:r>
              <a:rPr lang="fi-FI" dirty="0" smtClean="0"/>
              <a:t> </a:t>
            </a:r>
            <a:r>
              <a:rPr lang="fi-FI" dirty="0" smtClean="0"/>
              <a:t>  </a:t>
            </a:r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364962419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fi-FI" dirty="0" smtClean="0"/>
              <a:t>ISC </a:t>
            </a:r>
            <a:r>
              <a:rPr lang="fi-FI" dirty="0" err="1" smtClean="0"/>
              <a:t>toolbox</a:t>
            </a:r>
            <a:r>
              <a:rPr lang="fi-FI" dirty="0" smtClean="0"/>
              <a:t> </a:t>
            </a:r>
            <a:r>
              <a:rPr lang="fi-FI" dirty="0" err="1" smtClean="0"/>
              <a:t>provides</a:t>
            </a:r>
            <a:r>
              <a:rPr lang="fi-FI" dirty="0" smtClean="0"/>
              <a:t> </a:t>
            </a:r>
            <a:r>
              <a:rPr lang="fi-FI" dirty="0" err="1" smtClean="0"/>
              <a:t>two</a:t>
            </a:r>
            <a:r>
              <a:rPr lang="fi-FI" dirty="0" smtClean="0"/>
              <a:t> </a:t>
            </a:r>
            <a:r>
              <a:rPr lang="fi-FI" dirty="0" err="1" smtClean="0"/>
              <a:t>tools</a:t>
            </a:r>
            <a:r>
              <a:rPr lang="fi-FI" dirty="0" smtClean="0"/>
              <a:t> </a:t>
            </a:r>
            <a:r>
              <a:rPr lang="fi-FI" dirty="0" err="1" smtClean="0"/>
              <a:t>or</a:t>
            </a:r>
            <a:r>
              <a:rPr lang="fi-FI" dirty="0" smtClean="0"/>
              <a:t> </a:t>
            </a:r>
            <a:r>
              <a:rPr lang="fi-FI" dirty="0" err="1" smtClean="0"/>
              <a:t>metrics</a:t>
            </a:r>
            <a:r>
              <a:rPr lang="fi-FI" dirty="0" smtClean="0"/>
              <a:t> for </a:t>
            </a:r>
            <a:r>
              <a:rPr lang="fi-FI" dirty="0" err="1" smtClean="0"/>
              <a:t>checking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data. </a:t>
            </a:r>
          </a:p>
          <a:p>
            <a:r>
              <a:rPr lang="fi-FI" dirty="0" err="1" smtClean="0"/>
              <a:t>These</a:t>
            </a:r>
            <a:r>
              <a:rPr lang="fi-FI" dirty="0" smtClean="0"/>
              <a:t>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available</a:t>
            </a:r>
            <a:r>
              <a:rPr lang="fi-FI" dirty="0" smtClean="0"/>
              <a:t> in a </a:t>
            </a:r>
            <a:r>
              <a:rPr lang="fi-FI" dirty="0" err="1" smtClean="0"/>
              <a:t>file</a:t>
            </a:r>
            <a:r>
              <a:rPr lang="fi-FI" dirty="0" smtClean="0"/>
              <a:t> : </a:t>
            </a:r>
            <a:r>
              <a:rPr lang="fi-FI" dirty="0" err="1" smtClean="0"/>
              <a:t>debugGroupComparison.m</a:t>
            </a:r>
            <a:r>
              <a:rPr lang="fi-FI" dirty="0" smtClean="0"/>
              <a:t>, </a:t>
            </a:r>
            <a:r>
              <a:rPr lang="fi-FI" dirty="0" err="1" smtClean="0"/>
              <a:t>which</a:t>
            </a:r>
            <a:r>
              <a:rPr lang="fi-FI" dirty="0" smtClean="0"/>
              <a:t> </a:t>
            </a:r>
            <a:r>
              <a:rPr lang="fi-FI" dirty="0" err="1" smtClean="0"/>
              <a:t>takes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params</a:t>
            </a:r>
            <a:r>
              <a:rPr lang="fi-FI" dirty="0" smtClean="0"/>
              <a:t> </a:t>
            </a:r>
            <a:r>
              <a:rPr lang="fi-FI" dirty="0" err="1" smtClean="0"/>
              <a:t>file</a:t>
            </a:r>
            <a:r>
              <a:rPr lang="fi-FI" dirty="0" smtClean="0"/>
              <a:t> as an input and saves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file</a:t>
            </a:r>
            <a:r>
              <a:rPr lang="fi-FI" dirty="0" smtClean="0"/>
              <a:t> </a:t>
            </a:r>
            <a:r>
              <a:rPr lang="fi-FI" dirty="0" err="1" smtClean="0"/>
              <a:t>GroupCompDebug.mat</a:t>
            </a:r>
            <a:r>
              <a:rPr lang="fi-FI" dirty="0" smtClean="0"/>
              <a:t> to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GroupCompDebug</a:t>
            </a:r>
            <a:r>
              <a:rPr lang="fi-FI" dirty="0" smtClean="0"/>
              <a:t> </a:t>
            </a:r>
            <a:r>
              <a:rPr lang="fi-FI" dirty="0" err="1" smtClean="0"/>
              <a:t>directory</a:t>
            </a:r>
            <a:r>
              <a:rPr lang="fi-FI" dirty="0" smtClean="0"/>
              <a:t>.</a:t>
            </a:r>
            <a:r>
              <a:rPr lang="en-US" dirty="0"/>
              <a:t> </a:t>
            </a:r>
            <a:r>
              <a:rPr lang="en-US" b="1" dirty="0"/>
              <a:t>This </a:t>
            </a:r>
            <a:r>
              <a:rPr lang="en-US" b="1" dirty="0" smtClean="0"/>
              <a:t>only works </a:t>
            </a:r>
            <a:r>
              <a:rPr lang="en-US" b="1" dirty="0"/>
              <a:t>with already run analysis, and expects that memory maps of the original data still exist</a:t>
            </a:r>
            <a:r>
              <a:rPr lang="en-US" dirty="0"/>
              <a:t>. </a:t>
            </a:r>
            <a:r>
              <a:rPr lang="fi-FI" dirty="0" smtClean="0"/>
              <a:t> </a:t>
            </a:r>
          </a:p>
          <a:p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%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load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the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parameter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file</a:t>
            </a:r>
            <a:endParaRPr lang="fi-FI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0" indent="0">
              <a:buNone/>
            </a:pP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load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('/data/</a:t>
            </a:r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ISCgroup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/</a:t>
            </a:r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ISC_params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')</a:t>
            </a:r>
          </a:p>
          <a:p>
            <a:pPr marL="0" indent="0">
              <a:buNone/>
            </a:pP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%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run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the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debugging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function</a:t>
            </a:r>
            <a:endParaRPr lang="fi-FI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0" indent="0">
              <a:buNone/>
            </a:pP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[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cz,c,t,tn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] =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debugGroupComparison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Params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);</a:t>
            </a:r>
          </a:p>
          <a:p>
            <a:pPr marL="0" indent="0">
              <a:buNone/>
            </a:pPr>
            <a:endParaRPr lang="fi-FI" dirty="0" smtClean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0" indent="0">
              <a:buNone/>
            </a:pPr>
            <a:endParaRPr lang="fi-FI" dirty="0" smtClean="0">
              <a:latin typeface="Source Code Pro" panose="020B0509030403020204" pitchFamily="49" charset="0"/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235743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data?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fi-FI" dirty="0" err="1"/>
              <a:t>Then</a:t>
            </a:r>
            <a:r>
              <a:rPr lang="fi-FI" dirty="0"/>
              <a:t> </a:t>
            </a:r>
            <a:r>
              <a:rPr lang="fi-FI" dirty="0" err="1"/>
              <a:t>do</a:t>
            </a:r>
            <a:r>
              <a:rPr lang="fi-FI" dirty="0"/>
              <a:t>: </a:t>
            </a:r>
          </a:p>
          <a:p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load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(’\Data\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ISCgroup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\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GroupCompDebug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\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GroupCompDebug.mat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')</a:t>
            </a:r>
          </a:p>
          <a:p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imagesc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corrmat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 + </a:t>
            </a:r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corrmat</a:t>
            </a:r>
            <a:r>
              <a:rPr lang="fi-FI" dirty="0">
                <a:latin typeface="Source Code Pro" panose="020B0509030403020204" pitchFamily="49" charset="0"/>
                <a:ea typeface="Source Code Pro" panose="020B0509030403020204" pitchFamily="49" charset="0"/>
              </a:rPr>
              <a:t>')</a:t>
            </a:r>
          </a:p>
          <a:p>
            <a:r>
              <a:rPr lang="fi-FI" dirty="0" err="1">
                <a:latin typeface="Source Code Pro" panose="020B0509030403020204" pitchFamily="49" charset="0"/>
                <a:ea typeface="Source Code Pro" panose="020B0509030403020204" pitchFamily="49" charset="0"/>
              </a:rPr>
              <a:t>colorbar</a:t>
            </a:r>
            <a:endParaRPr lang="fi-FI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pPr marL="0" indent="0">
              <a:buNone/>
            </a:pPr>
            <a:r>
              <a:rPr lang="fi-FI" dirty="0" err="1">
                <a:ea typeface="Source Code Pro" panose="020B0509030403020204" pitchFamily="49" charset="0"/>
              </a:rPr>
              <a:t>This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shows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pairwise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ISCs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averaged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over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brain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mask</a:t>
            </a:r>
            <a:r>
              <a:rPr lang="fi-FI" dirty="0">
                <a:ea typeface="Source Code Pro" panose="020B0509030403020204" pitchFamily="49" charset="0"/>
              </a:rPr>
              <a:t> for </a:t>
            </a:r>
            <a:r>
              <a:rPr lang="fi-FI" dirty="0" err="1">
                <a:ea typeface="Source Code Pro" panose="020B0509030403020204" pitchFamily="49" charset="0"/>
              </a:rPr>
              <a:t>two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groups</a:t>
            </a:r>
            <a:r>
              <a:rPr lang="fi-FI" dirty="0">
                <a:ea typeface="Source Code Pro" panose="020B0509030403020204" pitchFamily="49" charset="0"/>
              </a:rPr>
              <a:t> (</a:t>
            </a:r>
            <a:r>
              <a:rPr lang="fi-FI" dirty="0" err="1">
                <a:ea typeface="Source Code Pro" panose="020B0509030403020204" pitchFamily="49" charset="0"/>
              </a:rPr>
              <a:t>see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next</a:t>
            </a:r>
            <a:r>
              <a:rPr lang="fi-FI" dirty="0">
                <a:ea typeface="Source Code Pro" panose="020B0509030403020204" pitchFamily="49" charset="0"/>
              </a:rPr>
              <a:t> </a:t>
            </a:r>
            <a:r>
              <a:rPr lang="fi-FI" dirty="0" err="1">
                <a:ea typeface="Source Code Pro" panose="020B0509030403020204" pitchFamily="49" charset="0"/>
              </a:rPr>
              <a:t>page</a:t>
            </a:r>
            <a:r>
              <a:rPr lang="fi-FI" dirty="0">
                <a:ea typeface="Source Code Pro" panose="020B0509030403020204" pitchFamily="49" charset="0"/>
              </a:rPr>
              <a:t>)</a:t>
            </a:r>
          </a:p>
          <a:p>
            <a:endParaRPr lang="fi-FI" dirty="0"/>
          </a:p>
        </p:txBody>
      </p:sp>
    </p:spTree>
    <p:extLst>
      <p:ext uri="{BB962C8B-B14F-4D97-AF65-F5344CB8AC3E}">
        <p14:creationId xmlns:p14="http://schemas.microsoft.com/office/powerpoint/2010/main" val="157139207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data?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correlation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3015" y="2371844"/>
            <a:ext cx="4525006" cy="3458058"/>
          </a:xfrm>
        </p:spPr>
      </p:pic>
      <p:sp>
        <p:nvSpPr>
          <p:cNvPr id="5" name="TextBox 4"/>
          <p:cNvSpPr txBox="1"/>
          <p:nvPr/>
        </p:nvSpPr>
        <p:spPr>
          <a:xfrm>
            <a:off x="5694218" y="1291190"/>
            <a:ext cx="6225538" cy="535531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This</a:t>
            </a:r>
            <a:r>
              <a:rPr lang="fi-FI" dirty="0" smtClean="0"/>
              <a:t> </a:t>
            </a:r>
            <a:r>
              <a:rPr lang="fi-FI" dirty="0" err="1" smtClean="0"/>
              <a:t>matrix</a:t>
            </a:r>
            <a:r>
              <a:rPr lang="fi-FI" dirty="0" smtClean="0"/>
              <a:t> is </a:t>
            </a:r>
            <a:r>
              <a:rPr lang="fi-FI" dirty="0" err="1" smtClean="0"/>
              <a:t>from</a:t>
            </a:r>
            <a:r>
              <a:rPr lang="fi-FI" dirty="0" smtClean="0"/>
              <a:t> an </a:t>
            </a:r>
            <a:r>
              <a:rPr lang="fi-FI" dirty="0" err="1" smtClean="0"/>
              <a:t>application</a:t>
            </a:r>
            <a:r>
              <a:rPr lang="fi-FI" dirty="0" smtClean="0"/>
              <a:t> </a:t>
            </a:r>
            <a:r>
              <a:rPr lang="fi-FI" dirty="0" err="1" smtClean="0"/>
              <a:t>where</a:t>
            </a:r>
            <a:r>
              <a:rPr lang="fi-FI" dirty="0" smtClean="0"/>
              <a:t> </a:t>
            </a:r>
            <a:r>
              <a:rPr lang="fi-FI" dirty="0" err="1" smtClean="0"/>
              <a:t>there</a:t>
            </a:r>
            <a:r>
              <a:rPr lang="fi-FI" dirty="0" smtClean="0"/>
              <a:t> </a:t>
            </a:r>
            <a:r>
              <a:rPr lang="fi-FI" dirty="0" err="1" smtClean="0"/>
              <a:t>was</a:t>
            </a:r>
            <a:r>
              <a:rPr lang="fi-FI" dirty="0" smtClean="0"/>
              <a:t> 15 </a:t>
            </a:r>
            <a:r>
              <a:rPr lang="fi-FI" dirty="0" err="1" smtClean="0"/>
              <a:t>subjects</a:t>
            </a:r>
            <a:r>
              <a:rPr lang="fi-FI" dirty="0" smtClean="0"/>
              <a:t> per </a:t>
            </a:r>
            <a:r>
              <a:rPr lang="fi-FI" dirty="0" err="1" smtClean="0"/>
              <a:t>group</a:t>
            </a:r>
            <a:r>
              <a:rPr lang="fi-FI" dirty="0" smtClean="0"/>
              <a:t> (group1 and group2). 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subjects</a:t>
            </a:r>
            <a:r>
              <a:rPr lang="fi-FI" dirty="0" smtClean="0"/>
              <a:t> 1 to 15 </a:t>
            </a:r>
            <a:r>
              <a:rPr lang="fi-FI" dirty="0" err="1" smtClean="0"/>
              <a:t>are</a:t>
            </a:r>
            <a:r>
              <a:rPr lang="fi-FI" dirty="0" smtClean="0"/>
              <a:t> group1 and 16 to 30 </a:t>
            </a:r>
            <a:r>
              <a:rPr lang="fi-FI" dirty="0" err="1" smtClean="0"/>
              <a:t>are</a:t>
            </a:r>
            <a:r>
              <a:rPr lang="fi-FI" dirty="0" smtClean="0"/>
              <a:t> group2.  One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see</a:t>
            </a:r>
            <a:r>
              <a:rPr lang="fi-FI" dirty="0" smtClean="0"/>
              <a:t> </a:t>
            </a:r>
            <a:r>
              <a:rPr lang="fi-FI" dirty="0" err="1" smtClean="0"/>
              <a:t>clearly</a:t>
            </a:r>
            <a:r>
              <a:rPr lang="fi-FI" dirty="0" smtClean="0"/>
              <a:t>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subjects</a:t>
            </a:r>
            <a:r>
              <a:rPr lang="fi-FI" dirty="0" smtClean="0"/>
              <a:t> </a:t>
            </a:r>
            <a:r>
              <a:rPr lang="fi-FI" dirty="0" err="1" smtClean="0"/>
              <a:t>number</a:t>
            </a:r>
            <a:r>
              <a:rPr lang="fi-FI" dirty="0" smtClean="0"/>
              <a:t> 3 (</a:t>
            </a:r>
            <a:r>
              <a:rPr lang="fi-FI" dirty="0" err="1" smtClean="0"/>
              <a:t>group</a:t>
            </a:r>
            <a:r>
              <a:rPr lang="fi-FI" dirty="0" smtClean="0"/>
              <a:t> 1 no 3) and 25 (group2 no 10) </a:t>
            </a:r>
            <a:r>
              <a:rPr lang="fi-FI" dirty="0" err="1" smtClean="0"/>
              <a:t>are</a:t>
            </a:r>
            <a:r>
              <a:rPr lang="fi-FI" dirty="0" smtClean="0"/>
              <a:t> </a:t>
            </a:r>
            <a:r>
              <a:rPr lang="fi-FI" dirty="0" err="1" smtClean="0"/>
              <a:t>different</a:t>
            </a:r>
            <a:r>
              <a:rPr lang="fi-FI" dirty="0" smtClean="0"/>
              <a:t> (</a:t>
            </a:r>
            <a:r>
              <a:rPr lang="fi-FI" dirty="0" err="1" smtClean="0"/>
              <a:t>not</a:t>
            </a:r>
            <a:r>
              <a:rPr lang="fi-FI" dirty="0" smtClean="0"/>
              <a:t> </a:t>
            </a:r>
            <a:r>
              <a:rPr lang="fi-FI" dirty="0" err="1" smtClean="0"/>
              <a:t>correlated</a:t>
            </a:r>
            <a:r>
              <a:rPr lang="fi-FI" dirty="0" smtClean="0"/>
              <a:t> </a:t>
            </a:r>
            <a:r>
              <a:rPr lang="fi-FI" dirty="0" err="1" smtClean="0"/>
              <a:t>with</a:t>
            </a:r>
            <a:r>
              <a:rPr lang="fi-FI" dirty="0" smtClean="0"/>
              <a:t> </a:t>
            </a:r>
            <a:r>
              <a:rPr lang="fi-FI" dirty="0" err="1" smtClean="0"/>
              <a:t>others</a:t>
            </a:r>
            <a:r>
              <a:rPr lang="fi-FI" dirty="0" smtClean="0"/>
              <a:t>) and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probably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removed</a:t>
            </a:r>
            <a:r>
              <a:rPr lang="fi-FI" dirty="0" smtClean="0"/>
              <a:t>.</a:t>
            </a:r>
          </a:p>
          <a:p>
            <a:endParaRPr lang="fi-FI" dirty="0"/>
          </a:p>
          <a:p>
            <a:r>
              <a:rPr lang="fi-FI" dirty="0" smtClean="0"/>
              <a:t>A </a:t>
            </a:r>
            <a:r>
              <a:rPr lang="fi-FI" dirty="0" err="1" smtClean="0"/>
              <a:t>quantitative</a:t>
            </a:r>
            <a:r>
              <a:rPr lang="fi-FI" dirty="0" smtClean="0"/>
              <a:t> </a:t>
            </a:r>
            <a:r>
              <a:rPr lang="fi-FI" dirty="0" err="1" smtClean="0"/>
              <a:t>metric</a:t>
            </a:r>
            <a:r>
              <a:rPr lang="fi-FI" dirty="0" smtClean="0"/>
              <a:t> for </a:t>
            </a:r>
            <a:r>
              <a:rPr lang="fi-FI" dirty="0" err="1" smtClean="0"/>
              <a:t>this</a:t>
            </a:r>
            <a:r>
              <a:rPr lang="fi-FI" dirty="0" smtClean="0"/>
              <a:t> is </a:t>
            </a:r>
            <a:r>
              <a:rPr lang="fi-FI" dirty="0" err="1" smtClean="0"/>
              <a:t>that</a:t>
            </a:r>
            <a:r>
              <a:rPr lang="fi-FI" dirty="0" smtClean="0"/>
              <a:t> </a:t>
            </a:r>
            <a:r>
              <a:rPr lang="fi-FI" dirty="0" err="1" smtClean="0"/>
              <a:t>if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correlation</a:t>
            </a:r>
            <a:r>
              <a:rPr lang="fi-FI" dirty="0" smtClean="0"/>
              <a:t> </a:t>
            </a:r>
            <a:r>
              <a:rPr lang="fi-FI" dirty="0" err="1" smtClean="0"/>
              <a:t>between</a:t>
            </a:r>
            <a:r>
              <a:rPr lang="fi-FI" dirty="0" smtClean="0"/>
              <a:t> a </a:t>
            </a:r>
            <a:r>
              <a:rPr lang="fi-FI" dirty="0" err="1" smtClean="0"/>
              <a:t>subject</a:t>
            </a:r>
            <a:r>
              <a:rPr lang="fi-FI" dirty="0" smtClean="0"/>
              <a:t> and </a:t>
            </a:r>
            <a:r>
              <a:rPr lang="fi-FI" dirty="0" err="1" smtClean="0"/>
              <a:t>other</a:t>
            </a:r>
            <a:r>
              <a:rPr lang="fi-FI" dirty="0" smtClean="0"/>
              <a:t> </a:t>
            </a:r>
            <a:r>
              <a:rPr lang="fi-FI" dirty="0" err="1" smtClean="0"/>
              <a:t>subjects</a:t>
            </a:r>
            <a:r>
              <a:rPr lang="fi-FI" dirty="0" smtClean="0"/>
              <a:t> is </a:t>
            </a:r>
            <a:r>
              <a:rPr lang="fi-FI" dirty="0" err="1" smtClean="0"/>
              <a:t>very</a:t>
            </a:r>
            <a:r>
              <a:rPr lang="fi-FI" dirty="0" smtClean="0"/>
              <a:t> </a:t>
            </a:r>
            <a:r>
              <a:rPr lang="fi-FI" dirty="0" err="1" smtClean="0"/>
              <a:t>small</a:t>
            </a:r>
            <a:r>
              <a:rPr lang="fi-FI" dirty="0" smtClean="0"/>
              <a:t> (</a:t>
            </a:r>
            <a:r>
              <a:rPr lang="fi-FI" dirty="0" err="1" smtClean="0"/>
              <a:t>below</a:t>
            </a:r>
            <a:r>
              <a:rPr lang="fi-FI" dirty="0" smtClean="0"/>
              <a:t>  </a:t>
            </a:r>
            <a:r>
              <a:rPr lang="fi-FI" dirty="0" err="1" smtClean="0"/>
              <a:t>zero</a:t>
            </a:r>
            <a:r>
              <a:rPr lang="fi-FI" dirty="0" smtClean="0"/>
              <a:t>), </a:t>
            </a:r>
            <a:r>
              <a:rPr lang="fi-FI" dirty="0" err="1" smtClean="0"/>
              <a:t>then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subject</a:t>
            </a:r>
            <a:r>
              <a:rPr lang="fi-FI" dirty="0" smtClean="0"/>
              <a:t> </a:t>
            </a:r>
            <a:r>
              <a:rPr lang="fi-FI" dirty="0" err="1" smtClean="0"/>
              <a:t>should</a:t>
            </a:r>
            <a:r>
              <a:rPr lang="fi-FI" dirty="0" smtClean="0"/>
              <a:t> </a:t>
            </a:r>
            <a:r>
              <a:rPr lang="fi-FI" dirty="0" err="1" smtClean="0"/>
              <a:t>be</a:t>
            </a:r>
            <a:r>
              <a:rPr lang="fi-FI" dirty="0" smtClean="0"/>
              <a:t> </a:t>
            </a:r>
            <a:r>
              <a:rPr lang="fi-FI" dirty="0" err="1" smtClean="0"/>
              <a:t>removed</a:t>
            </a:r>
            <a:r>
              <a:rPr lang="fi-FI" dirty="0" smtClean="0"/>
              <a:t>. </a:t>
            </a:r>
          </a:p>
          <a:p>
            <a:endParaRPr lang="fi-FI" dirty="0"/>
          </a:p>
          <a:p>
            <a:r>
              <a:rPr lang="fi-FI" dirty="0" err="1" smtClean="0"/>
              <a:t>The</a:t>
            </a:r>
            <a:r>
              <a:rPr lang="fi-FI" dirty="0" smtClean="0"/>
              <a:t> </a:t>
            </a:r>
            <a:r>
              <a:rPr lang="fi-FI" dirty="0" err="1" smtClean="0"/>
              <a:t>indexes</a:t>
            </a:r>
            <a:r>
              <a:rPr lang="fi-FI" dirty="0" smtClean="0"/>
              <a:t> </a:t>
            </a:r>
            <a:r>
              <a:rPr lang="fi-FI" dirty="0" err="1" smtClean="0"/>
              <a:t>can</a:t>
            </a:r>
            <a:r>
              <a:rPr lang="fi-FI" dirty="0" smtClean="0"/>
              <a:t> </a:t>
            </a:r>
            <a:r>
              <a:rPr lang="fi-FI" dirty="0" err="1" smtClean="0"/>
              <a:t>found</a:t>
            </a:r>
            <a:r>
              <a:rPr lang="fi-FI" dirty="0" smtClean="0"/>
              <a:t> </a:t>
            </a:r>
            <a:r>
              <a:rPr lang="fi-FI" dirty="0" err="1" smtClean="0"/>
              <a:t>by</a:t>
            </a:r>
            <a:r>
              <a:rPr lang="fi-FI" dirty="0" smtClean="0"/>
              <a:t> </a:t>
            </a:r>
            <a:r>
              <a:rPr lang="fi-FI" dirty="0" err="1" smtClean="0"/>
              <a:t>saying</a:t>
            </a:r>
            <a:r>
              <a:rPr lang="fi-FI" dirty="0" smtClean="0"/>
              <a:t>:</a:t>
            </a:r>
          </a:p>
          <a:p>
            <a:endParaRPr lang="fi-FI" dirty="0" smtClean="0"/>
          </a:p>
          <a:p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find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mean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</a:t>
            </a:r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corrmat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+ </a:t>
            </a:r>
            <a:r>
              <a:rPr lang="fi-FI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corrmat</a:t>
            </a:r>
            <a:r>
              <a:rPr lang="fi-FI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') &lt; 0)</a:t>
            </a:r>
          </a:p>
          <a:p>
            <a:endParaRPr lang="fi-FI" dirty="0">
              <a:latin typeface="Source Code Pro" panose="020B0509030403020204" pitchFamily="49" charset="0"/>
              <a:ea typeface="Source Code Pro" panose="020B0509030403020204" pitchFamily="49" charset="0"/>
            </a:endParaRPr>
          </a:p>
          <a:p>
            <a:r>
              <a:rPr lang="fi-FI" dirty="0" err="1" smtClean="0">
                <a:ea typeface="Source Code Pro" panose="020B0509030403020204" pitchFamily="49" charset="0"/>
              </a:rPr>
              <a:t>However</a:t>
            </a:r>
            <a:r>
              <a:rPr lang="fi-FI" dirty="0" smtClean="0">
                <a:ea typeface="Source Code Pro" panose="020B0509030403020204" pitchFamily="49" charset="0"/>
              </a:rPr>
              <a:t>, </a:t>
            </a:r>
            <a:r>
              <a:rPr lang="fi-FI" dirty="0" err="1" smtClean="0">
                <a:ea typeface="Source Code Pro" panose="020B0509030403020204" pitchFamily="49" charset="0"/>
              </a:rPr>
              <a:t>the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zero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may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not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be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the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correct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threshold</a:t>
            </a:r>
            <a:r>
              <a:rPr lang="fi-FI" dirty="0" smtClean="0">
                <a:ea typeface="Source Code Pro" panose="020B0509030403020204" pitchFamily="49" charset="0"/>
              </a:rPr>
              <a:t>, </a:t>
            </a:r>
            <a:r>
              <a:rPr lang="fi-FI" dirty="0" err="1" smtClean="0">
                <a:ea typeface="Source Code Pro" panose="020B0509030403020204" pitchFamily="49" charset="0"/>
              </a:rPr>
              <a:t>but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watch</a:t>
            </a:r>
            <a:r>
              <a:rPr lang="fi-FI" dirty="0" smtClean="0">
                <a:ea typeface="Source Code Pro" panose="020B0509030403020204" pitchFamily="49" charset="0"/>
              </a:rPr>
              <a:t> for </a:t>
            </a:r>
            <a:r>
              <a:rPr lang="fi-FI" dirty="0" err="1" smtClean="0">
                <a:ea typeface="Source Code Pro" panose="020B0509030403020204" pitchFamily="49" charset="0"/>
              </a:rPr>
              <a:t>the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subjects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that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are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clearly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different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from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others</a:t>
            </a:r>
            <a:r>
              <a:rPr lang="fi-FI" dirty="0" smtClean="0">
                <a:ea typeface="Source Code Pro" panose="020B0509030403020204" pitchFamily="49" charset="0"/>
              </a:rPr>
              <a:t>.  </a:t>
            </a:r>
          </a:p>
          <a:p>
            <a:endParaRPr lang="fi-FI" dirty="0" smtClean="0">
              <a:ea typeface="Source Code Pro" panose="020B0509030403020204" pitchFamily="49" charset="0"/>
            </a:endParaRPr>
          </a:p>
          <a:p>
            <a:r>
              <a:rPr lang="fi-FI" dirty="0" smtClean="0">
                <a:ea typeface="Source Code Pro" panose="020B0509030403020204" pitchFamily="49" charset="0"/>
              </a:rPr>
              <a:t>I </a:t>
            </a:r>
            <a:r>
              <a:rPr lang="fi-FI" dirty="0" err="1" smtClean="0">
                <a:ea typeface="Source Code Pro" panose="020B0509030403020204" pitchFamily="49" charset="0"/>
              </a:rPr>
              <a:t>have</a:t>
            </a:r>
            <a:r>
              <a:rPr lang="fi-FI" dirty="0" smtClean="0">
                <a:ea typeface="Source Code Pro" panose="020B0509030403020204" pitchFamily="49" charset="0"/>
              </a:rPr>
              <a:t> no idea </a:t>
            </a:r>
            <a:r>
              <a:rPr lang="fi-FI" dirty="0" err="1" smtClean="0">
                <a:ea typeface="Source Code Pro" panose="020B0509030403020204" pitchFamily="49" charset="0"/>
              </a:rPr>
              <a:t>why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certain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subjects</a:t>
            </a:r>
            <a:r>
              <a:rPr lang="fi-FI" dirty="0" smtClean="0">
                <a:ea typeface="Source Code Pro" panose="020B0509030403020204" pitchFamily="49" charset="0"/>
              </a:rPr>
              <a:t> show </a:t>
            </a:r>
            <a:r>
              <a:rPr lang="fi-FI" dirty="0" err="1" smtClean="0">
                <a:ea typeface="Source Code Pro" panose="020B0509030403020204" pitchFamily="49" charset="0"/>
              </a:rPr>
              <a:t>reduced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correlations</a:t>
            </a:r>
            <a:r>
              <a:rPr lang="fi-FI" dirty="0" smtClean="0">
                <a:ea typeface="Source Code Pro" panose="020B0509030403020204" pitchFamily="49" charset="0"/>
              </a:rPr>
              <a:t> to </a:t>
            </a:r>
            <a:r>
              <a:rPr lang="fi-FI" dirty="0" err="1" smtClean="0">
                <a:ea typeface="Source Code Pro" panose="020B0509030403020204" pitchFamily="49" charset="0"/>
              </a:rPr>
              <a:t>other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across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the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whole</a:t>
            </a:r>
            <a:r>
              <a:rPr lang="fi-FI" dirty="0" smtClean="0">
                <a:ea typeface="Source Code Pro" panose="020B0509030403020204" pitchFamily="49" charset="0"/>
              </a:rPr>
              <a:t> </a:t>
            </a:r>
            <a:r>
              <a:rPr lang="fi-FI" dirty="0" err="1" smtClean="0">
                <a:ea typeface="Source Code Pro" panose="020B0509030403020204" pitchFamily="49" charset="0"/>
              </a:rPr>
              <a:t>brain</a:t>
            </a:r>
            <a:endParaRPr lang="fi-FI" dirty="0"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536710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data? 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time-series</a:t>
            </a:r>
            <a:endParaRPr lang="fi-FI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r>
              <a:rPr lang="fi-FI" sz="2000" dirty="0" smtClean="0"/>
              <a:t>It is a </a:t>
            </a:r>
            <a:r>
              <a:rPr lang="fi-FI" sz="2000" dirty="0" err="1" smtClean="0"/>
              <a:t>good</a:t>
            </a:r>
            <a:r>
              <a:rPr lang="fi-FI" sz="2000" dirty="0" smtClean="0"/>
              <a:t> idea to </a:t>
            </a:r>
            <a:r>
              <a:rPr lang="fi-FI" sz="2000" dirty="0" err="1" smtClean="0"/>
              <a:t>also</a:t>
            </a:r>
            <a:r>
              <a:rPr lang="fi-FI" sz="2000" dirty="0" smtClean="0"/>
              <a:t> look at </a:t>
            </a:r>
            <a:r>
              <a:rPr lang="fi-FI" sz="2000" dirty="0" err="1" smtClean="0"/>
              <a:t>the</a:t>
            </a:r>
            <a:r>
              <a:rPr lang="fi-FI" sz="2000" dirty="0" smtClean="0"/>
              <a:t> </a:t>
            </a:r>
            <a:r>
              <a:rPr lang="fi-FI" sz="2000" dirty="0" err="1" smtClean="0"/>
              <a:t>subject</a:t>
            </a:r>
            <a:r>
              <a:rPr lang="fi-FI" sz="2000" dirty="0" smtClean="0"/>
              <a:t> </a:t>
            </a:r>
            <a:r>
              <a:rPr lang="fi-FI" sz="2000" dirty="0" err="1" smtClean="0"/>
              <a:t>time-series</a:t>
            </a:r>
            <a:r>
              <a:rPr lang="fi-FI" sz="2000" dirty="0" smtClean="0"/>
              <a:t> </a:t>
            </a:r>
            <a:r>
              <a:rPr lang="fi-FI" sz="2000" dirty="0" err="1" smtClean="0"/>
              <a:t>averaged</a:t>
            </a:r>
            <a:r>
              <a:rPr lang="fi-FI" sz="2000" dirty="0" smtClean="0"/>
              <a:t> </a:t>
            </a:r>
            <a:r>
              <a:rPr lang="fi-FI" sz="2000" dirty="0" err="1" smtClean="0"/>
              <a:t>over</a:t>
            </a:r>
            <a:r>
              <a:rPr lang="fi-FI" sz="2000" dirty="0" smtClean="0"/>
              <a:t> </a:t>
            </a:r>
            <a:r>
              <a:rPr lang="fi-FI" sz="2000" dirty="0" err="1" smtClean="0"/>
              <a:t>whole</a:t>
            </a:r>
            <a:r>
              <a:rPr lang="fi-FI" sz="2000" dirty="0" smtClean="0"/>
              <a:t> </a:t>
            </a:r>
            <a:r>
              <a:rPr lang="fi-FI" sz="2000" dirty="0" err="1" smtClean="0"/>
              <a:t>brain</a:t>
            </a:r>
            <a:r>
              <a:rPr lang="fi-FI" sz="2000" dirty="0" smtClean="0"/>
              <a:t> </a:t>
            </a:r>
            <a:r>
              <a:rPr lang="fi-FI" sz="2000" dirty="0" err="1" smtClean="0"/>
              <a:t>mask</a:t>
            </a:r>
            <a:r>
              <a:rPr lang="fi-FI" sz="2000" dirty="0" smtClean="0"/>
              <a:t> to </a:t>
            </a:r>
            <a:r>
              <a:rPr lang="fi-FI" sz="2000" dirty="0" err="1" smtClean="0"/>
              <a:t>be</a:t>
            </a:r>
            <a:r>
              <a:rPr lang="fi-FI" sz="2000" dirty="0" smtClean="0"/>
              <a:t> </a:t>
            </a:r>
            <a:r>
              <a:rPr lang="fi-FI" sz="2000" dirty="0" err="1" smtClean="0"/>
              <a:t>able</a:t>
            </a:r>
            <a:r>
              <a:rPr lang="fi-FI" sz="2000" dirty="0" smtClean="0"/>
              <a:t> to </a:t>
            </a:r>
            <a:r>
              <a:rPr lang="fi-FI" sz="2000" dirty="0" err="1" smtClean="0"/>
              <a:t>detect</a:t>
            </a:r>
            <a:r>
              <a:rPr lang="fi-FI" sz="2000" dirty="0" smtClean="0"/>
              <a:t> </a:t>
            </a:r>
            <a:r>
              <a:rPr lang="fi-FI" sz="2000" dirty="0" err="1" smtClean="0"/>
              <a:t>jumps</a:t>
            </a:r>
            <a:r>
              <a:rPr lang="fi-FI" sz="2000" dirty="0" smtClean="0"/>
              <a:t> in </a:t>
            </a:r>
            <a:r>
              <a:rPr lang="fi-FI" sz="2000" dirty="0" err="1" smtClean="0"/>
              <a:t>time</a:t>
            </a:r>
            <a:r>
              <a:rPr lang="fi-FI" sz="2000" dirty="0" smtClean="0"/>
              <a:t> </a:t>
            </a:r>
            <a:r>
              <a:rPr lang="fi-FI" sz="2000" dirty="0" err="1" smtClean="0"/>
              <a:t>series</a:t>
            </a:r>
            <a:r>
              <a:rPr lang="fi-FI" sz="2000" dirty="0" smtClean="0"/>
              <a:t>.</a:t>
            </a:r>
          </a:p>
          <a:p>
            <a:r>
              <a:rPr lang="fi-FI" sz="2000" dirty="0" err="1" smtClean="0"/>
              <a:t>These</a:t>
            </a:r>
            <a:r>
              <a:rPr lang="fi-FI" sz="2000" dirty="0" smtClean="0"/>
              <a:t> </a:t>
            </a:r>
            <a:r>
              <a:rPr lang="fi-FI" sz="2000" dirty="0" err="1" smtClean="0"/>
              <a:t>are</a:t>
            </a:r>
            <a:r>
              <a:rPr lang="fi-FI" sz="2000" dirty="0" smtClean="0"/>
              <a:t> </a:t>
            </a:r>
            <a:r>
              <a:rPr lang="fi-FI" sz="2000" dirty="0" err="1" smtClean="0"/>
              <a:t>stored</a:t>
            </a:r>
            <a:r>
              <a:rPr lang="fi-FI" sz="2000" dirty="0" smtClean="0"/>
              <a:t> in </a:t>
            </a:r>
            <a:r>
              <a:rPr lang="fi-FI" sz="2000" dirty="0" err="1" smtClean="0"/>
              <a:t>variables</a:t>
            </a:r>
            <a:r>
              <a:rPr lang="fi-FI" sz="2000" dirty="0" smtClean="0"/>
              <a:t> </a:t>
            </a:r>
            <a:r>
              <a:rPr lang="fi-FI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</a:t>
            </a:r>
            <a:r>
              <a:rPr lang="fi-FI" sz="2000" dirty="0" smtClean="0"/>
              <a:t> and </a:t>
            </a:r>
            <a:r>
              <a:rPr lang="fi-FI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timeseries_normalized</a:t>
            </a:r>
            <a:r>
              <a:rPr lang="fi-FI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.</a:t>
            </a:r>
          </a:p>
          <a:p>
            <a:r>
              <a:rPr lang="fi-FI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</a:t>
            </a:r>
            <a:r>
              <a:rPr lang="fi-FI" sz="2000" dirty="0" smtClean="0">
                <a:ea typeface="Source Code Pro" panose="020B0509030403020204" pitchFamily="49" charset="0"/>
              </a:rPr>
              <a:t> is just a </a:t>
            </a:r>
            <a:r>
              <a:rPr lang="fi-FI" sz="2000" dirty="0" err="1" smtClean="0">
                <a:ea typeface="Source Code Pro" panose="020B0509030403020204" pitchFamily="49" charset="0"/>
              </a:rPr>
              <a:t>raw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average</a:t>
            </a:r>
            <a:r>
              <a:rPr lang="fi-FI" sz="2000" dirty="0" smtClean="0">
                <a:ea typeface="Source Code Pro" panose="020B0509030403020204" pitchFamily="49" charset="0"/>
              </a:rPr>
              <a:t> of </a:t>
            </a:r>
            <a:r>
              <a:rPr lang="fi-FI" sz="2000" dirty="0" err="1" smtClean="0">
                <a:ea typeface="Source Code Pro" panose="020B0509030403020204" pitchFamily="49" charset="0"/>
              </a:rPr>
              <a:t>voxel-wise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timeseries</a:t>
            </a:r>
            <a:r>
              <a:rPr lang="fi-FI" sz="2000" dirty="0" smtClean="0">
                <a:ea typeface="Source Code Pro" panose="020B0509030403020204" pitchFamily="49" charset="0"/>
              </a:rPr>
              <a:t> and </a:t>
            </a:r>
            <a:r>
              <a:rPr lang="fi-FI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timeseries_normalized</a:t>
            </a:r>
            <a:r>
              <a:rPr lang="fi-FI" sz="2000" dirty="0" smtClean="0">
                <a:ea typeface="Source Code Pro" panose="020B0509030403020204" pitchFamily="49" charset="0"/>
              </a:rPr>
              <a:t> is an </a:t>
            </a:r>
            <a:r>
              <a:rPr lang="fi-FI" sz="2000" dirty="0" err="1" smtClean="0">
                <a:ea typeface="Source Code Pro" panose="020B0509030403020204" pitchFamily="49" charset="0"/>
              </a:rPr>
              <a:t>average</a:t>
            </a:r>
            <a:r>
              <a:rPr lang="fi-FI" sz="2000" dirty="0" smtClean="0">
                <a:ea typeface="Source Code Pro" panose="020B0509030403020204" pitchFamily="49" charset="0"/>
              </a:rPr>
              <a:t> of de-</a:t>
            </a:r>
            <a:r>
              <a:rPr lang="fi-FI" sz="2000" dirty="0" err="1" smtClean="0">
                <a:ea typeface="Source Code Pro" panose="020B0509030403020204" pitchFamily="49" charset="0"/>
              </a:rPr>
              <a:t>meaned</a:t>
            </a:r>
            <a:r>
              <a:rPr lang="fi-FI" sz="2000" dirty="0" smtClean="0">
                <a:ea typeface="Source Code Pro" panose="020B0509030403020204" pitchFamily="49" charset="0"/>
              </a:rPr>
              <a:t> and </a:t>
            </a:r>
            <a:r>
              <a:rPr lang="fi-FI" sz="2000" dirty="0" err="1" smtClean="0">
                <a:ea typeface="Source Code Pro" panose="020B0509030403020204" pitchFamily="49" charset="0"/>
              </a:rPr>
              <a:t>standardized</a:t>
            </a:r>
            <a:r>
              <a:rPr lang="fi-FI" sz="2000" dirty="0" smtClean="0">
                <a:ea typeface="Source Code Pro" panose="020B0509030403020204" pitchFamily="49" charset="0"/>
              </a:rPr>
              <a:t> (to </a:t>
            </a:r>
            <a:r>
              <a:rPr lang="fi-FI" sz="2000" dirty="0" err="1" smtClean="0">
                <a:ea typeface="Source Code Pro" panose="020B0509030403020204" pitchFamily="49" charset="0"/>
              </a:rPr>
              <a:t>unit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variance</a:t>
            </a:r>
            <a:r>
              <a:rPr lang="fi-FI" sz="2000" dirty="0" smtClean="0">
                <a:ea typeface="Source Code Pro" panose="020B0509030403020204" pitchFamily="49" charset="0"/>
              </a:rPr>
              <a:t>) </a:t>
            </a:r>
            <a:r>
              <a:rPr lang="fi-FI" sz="2000" dirty="0" err="1" smtClean="0">
                <a:ea typeface="Source Code Pro" panose="020B0509030403020204" pitchFamily="49" charset="0"/>
              </a:rPr>
              <a:t>timeseries</a:t>
            </a:r>
            <a:r>
              <a:rPr lang="fi-FI" sz="2000" dirty="0" smtClean="0">
                <a:ea typeface="Source Code Pro" panose="020B0509030403020204" pitchFamily="49" charset="0"/>
              </a:rPr>
              <a:t>. </a:t>
            </a:r>
            <a:r>
              <a:rPr lang="fi-FI" sz="2000" dirty="0" err="1" smtClean="0">
                <a:ea typeface="Source Code Pro" panose="020B0509030403020204" pitchFamily="49" charset="0"/>
              </a:rPr>
              <a:t>The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latter</a:t>
            </a:r>
            <a:r>
              <a:rPr lang="fi-FI" sz="2000" dirty="0" smtClean="0">
                <a:ea typeface="Source Code Pro" panose="020B0509030403020204" pitchFamily="49" charset="0"/>
              </a:rPr>
              <a:t> is </a:t>
            </a:r>
            <a:r>
              <a:rPr lang="fi-FI" sz="2000" dirty="0" err="1" smtClean="0">
                <a:ea typeface="Source Code Pro" panose="020B0509030403020204" pitchFamily="49" charset="0"/>
              </a:rPr>
              <a:t>more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useful</a:t>
            </a:r>
            <a:r>
              <a:rPr lang="fi-FI" sz="2000" dirty="0" smtClean="0">
                <a:ea typeface="Source Code Pro" panose="020B0509030403020204" pitchFamily="49" charset="0"/>
              </a:rPr>
              <a:t> as it is </a:t>
            </a:r>
            <a:r>
              <a:rPr lang="fi-FI" sz="2000" dirty="0" err="1" smtClean="0">
                <a:ea typeface="Source Code Pro" panose="020B0509030403020204" pitchFamily="49" charset="0"/>
              </a:rPr>
              <a:t>analogous</a:t>
            </a:r>
            <a:r>
              <a:rPr lang="fi-FI" sz="2000" dirty="0" smtClean="0">
                <a:ea typeface="Source Code Pro" panose="020B0509030403020204" pitchFamily="49" charset="0"/>
              </a:rPr>
              <a:t> to </a:t>
            </a:r>
            <a:r>
              <a:rPr lang="fi-FI" sz="2000" dirty="0" err="1" smtClean="0">
                <a:ea typeface="Source Code Pro" panose="020B0509030403020204" pitchFamily="49" charset="0"/>
              </a:rPr>
              <a:t>the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computation</a:t>
            </a:r>
            <a:r>
              <a:rPr lang="fi-FI" sz="2000" dirty="0" smtClean="0">
                <a:ea typeface="Source Code Pro" panose="020B0509030403020204" pitchFamily="49" charset="0"/>
              </a:rPr>
              <a:t> of </a:t>
            </a:r>
            <a:r>
              <a:rPr lang="fi-FI" sz="2000" dirty="0" err="1" smtClean="0">
                <a:ea typeface="Source Code Pro" panose="020B0509030403020204" pitchFamily="49" charset="0"/>
              </a:rPr>
              <a:t>correlation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coefficient</a:t>
            </a:r>
            <a:r>
              <a:rPr lang="fi-FI" sz="2000" dirty="0" smtClean="0">
                <a:ea typeface="Source Code Pro" panose="020B0509030403020204" pitchFamily="49" charset="0"/>
              </a:rPr>
              <a:t>. </a:t>
            </a:r>
          </a:p>
          <a:p>
            <a:r>
              <a:rPr lang="fi-FI" sz="2000" dirty="0" err="1" smtClean="0">
                <a:ea typeface="Source Code Pro" panose="020B0509030403020204" pitchFamily="49" charset="0"/>
              </a:rPr>
              <a:t>We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provide</a:t>
            </a:r>
            <a:r>
              <a:rPr lang="fi-FI" sz="2000" dirty="0" smtClean="0">
                <a:ea typeface="Source Code Pro" panose="020B0509030403020204" pitchFamily="49" charset="0"/>
              </a:rPr>
              <a:t> a </a:t>
            </a:r>
            <a:r>
              <a:rPr lang="fi-FI" sz="2000" dirty="0" err="1" smtClean="0">
                <a:ea typeface="Source Code Pro" panose="020B0509030403020204" pitchFamily="49" charset="0"/>
              </a:rPr>
              <a:t>script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plotGroupDebug.m</a:t>
            </a:r>
            <a:r>
              <a:rPr lang="fi-FI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</a:t>
            </a:r>
            <a:r>
              <a:rPr lang="fi-FI" sz="2000" dirty="0" smtClean="0">
                <a:ea typeface="Source Code Pro" panose="020B0509030403020204" pitchFamily="49" charset="0"/>
              </a:rPr>
              <a:t>for </a:t>
            </a:r>
            <a:r>
              <a:rPr lang="fi-FI" sz="2000" dirty="0" err="1" smtClean="0">
                <a:ea typeface="Source Code Pro" panose="020B0509030403020204" pitchFamily="49" charset="0"/>
              </a:rPr>
              <a:t>going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through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these</a:t>
            </a:r>
            <a:r>
              <a:rPr lang="fi-FI" sz="2000" dirty="0" smtClean="0">
                <a:ea typeface="Source Code Pro" panose="020B0509030403020204" pitchFamily="49" charset="0"/>
              </a:rPr>
              <a:t> </a:t>
            </a:r>
            <a:r>
              <a:rPr lang="fi-FI" sz="2000" dirty="0" err="1" smtClean="0">
                <a:ea typeface="Source Code Pro" panose="020B0509030403020204" pitchFamily="49" charset="0"/>
              </a:rPr>
              <a:t>timeseries</a:t>
            </a:r>
            <a:r>
              <a:rPr lang="fi-FI" sz="2000" dirty="0" smtClean="0">
                <a:ea typeface="Source Code Pro" panose="020B0509030403020204" pitchFamily="49" charset="0"/>
              </a:rPr>
              <a:t>: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for g = 1:2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for 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= 1:size(timeseries,3)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disp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([g 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i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])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subplot(2,1,1)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plot(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(:,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g,i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))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subplot(2,1,2)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plot(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timeseries_normalized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(:,</a:t>
            </a:r>
            <a:r>
              <a:rPr lang="en-US" sz="2000" dirty="0" err="1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g,i</a:t>
            </a:r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))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pause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    close all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    end</a:t>
            </a:r>
          </a:p>
          <a:p>
            <a:r>
              <a:rPr lang="en-US" sz="2000" dirty="0" smtClean="0">
                <a:latin typeface="Source Code Pro" panose="020B0509030403020204" pitchFamily="49" charset="0"/>
                <a:ea typeface="Source Code Pro" panose="020B0509030403020204" pitchFamily="49" charset="0"/>
              </a:rPr>
              <a:t>End</a:t>
            </a:r>
          </a:p>
          <a:p>
            <a:r>
              <a:rPr lang="en-US" sz="2000" dirty="0" smtClean="0">
                <a:ea typeface="Source Code Pro" panose="020B0509030403020204" pitchFamily="49" charset="0"/>
              </a:rPr>
              <a:t>It displays </a:t>
            </a:r>
            <a:r>
              <a:rPr lang="en-US" sz="2000" dirty="0" err="1" smtClean="0">
                <a:ea typeface="Source Code Pro" panose="020B0509030403020204" pitchFamily="49" charset="0"/>
              </a:rPr>
              <a:t>timeseries</a:t>
            </a:r>
            <a:r>
              <a:rPr lang="en-US" sz="2000" dirty="0" smtClean="0">
                <a:ea typeface="Source Code Pro" panose="020B0509030403020204" pitchFamily="49" charset="0"/>
              </a:rPr>
              <a:t> of one subject and then pauses until a button press. </a:t>
            </a:r>
            <a:endParaRPr lang="fi-FI" sz="2000" dirty="0">
              <a:ea typeface="Source Code Pro" panose="020B050903040302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9683660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i-FI" dirty="0" smtClean="0"/>
              <a:t>How to </a:t>
            </a:r>
            <a:r>
              <a:rPr lang="fi-FI" dirty="0" err="1" smtClean="0"/>
              <a:t>check</a:t>
            </a:r>
            <a:r>
              <a:rPr lang="fi-FI" dirty="0" smtClean="0"/>
              <a:t> </a:t>
            </a:r>
            <a:r>
              <a:rPr lang="fi-FI" dirty="0" err="1" smtClean="0"/>
              <a:t>the</a:t>
            </a:r>
            <a:r>
              <a:rPr lang="fi-FI" dirty="0" smtClean="0"/>
              <a:t> data? </a:t>
            </a:r>
            <a:r>
              <a:rPr lang="fi-FI" dirty="0" err="1" smtClean="0"/>
              <a:t>Average</a:t>
            </a:r>
            <a:r>
              <a:rPr lang="fi-FI" dirty="0" smtClean="0"/>
              <a:t> </a:t>
            </a:r>
            <a:r>
              <a:rPr lang="fi-FI" dirty="0" err="1" smtClean="0"/>
              <a:t>time-series</a:t>
            </a:r>
            <a:r>
              <a:rPr lang="fi-FI" dirty="0" smtClean="0"/>
              <a:t> </a:t>
            </a:r>
            <a:endParaRPr lang="fi-FI" dirty="0"/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83" y="1666572"/>
            <a:ext cx="2635090" cy="2053244"/>
          </a:xfr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1690688"/>
            <a:ext cx="2606439" cy="2030919"/>
          </a:xfrm>
          <a:prstGeom prst="rect">
            <a:avLst/>
          </a:prstGeom>
        </p:spPr>
      </p:pic>
      <p:pic>
        <p:nvPicPr>
          <p:cNvPr id="6" name="Picture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60862" y="1690688"/>
            <a:ext cx="2573189" cy="2005012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190732" y="2484412"/>
            <a:ext cx="59158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smtClean="0"/>
              <a:t>Ok </a:t>
            </a:r>
            <a:endParaRPr lang="fi-FI" dirty="0"/>
          </a:p>
        </p:txBody>
      </p:sp>
      <p:sp>
        <p:nvSpPr>
          <p:cNvPr id="8" name="TextBox 7"/>
          <p:cNvSpPr txBox="1"/>
          <p:nvPr/>
        </p:nvSpPr>
        <p:spPr>
          <a:xfrm>
            <a:off x="3444639" y="2442848"/>
            <a:ext cx="44114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fi-FI" dirty="0" smtClean="0"/>
              <a:t>Ok</a:t>
            </a:r>
            <a:endParaRPr lang="fi-FI" dirty="0"/>
          </a:p>
        </p:txBody>
      </p:sp>
      <p:sp>
        <p:nvSpPr>
          <p:cNvPr id="9" name="TextBox 8"/>
          <p:cNvSpPr txBox="1"/>
          <p:nvPr/>
        </p:nvSpPr>
        <p:spPr>
          <a:xfrm>
            <a:off x="6434051" y="2442848"/>
            <a:ext cx="88946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OKish</a:t>
            </a:r>
            <a:endParaRPr lang="fi-FI" dirty="0"/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82322" y="4288200"/>
            <a:ext cx="2662318" cy="2074460"/>
          </a:xfrm>
          <a:prstGeom prst="rect">
            <a:avLst/>
          </a:prstGeom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85785" y="4288200"/>
            <a:ext cx="2592987" cy="2020438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3783" y="4139738"/>
            <a:ext cx="2683448" cy="2086495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83127" y="5182985"/>
            <a:ext cx="61514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Bad</a:t>
            </a:r>
            <a:endParaRPr lang="fi-FI" dirty="0"/>
          </a:p>
        </p:txBody>
      </p:sp>
      <p:sp>
        <p:nvSpPr>
          <p:cNvPr id="14" name="TextBox 13"/>
          <p:cNvSpPr txBox="1"/>
          <p:nvPr/>
        </p:nvSpPr>
        <p:spPr>
          <a:xfrm>
            <a:off x="3389013" y="5171720"/>
            <a:ext cx="55239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600" dirty="0" err="1" smtClean="0"/>
              <a:t>Bad</a:t>
            </a:r>
            <a:endParaRPr lang="fi-FI" sz="1600" dirty="0"/>
          </a:p>
        </p:txBody>
      </p:sp>
      <p:sp>
        <p:nvSpPr>
          <p:cNvPr id="15" name="TextBox 14"/>
          <p:cNvSpPr txBox="1"/>
          <p:nvPr/>
        </p:nvSpPr>
        <p:spPr>
          <a:xfrm>
            <a:off x="6609768" y="5076564"/>
            <a:ext cx="6202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Bad</a:t>
            </a:r>
            <a:endParaRPr lang="fi-FI" dirty="0"/>
          </a:p>
        </p:txBody>
      </p:sp>
      <p:sp>
        <p:nvSpPr>
          <p:cNvPr id="16" name="TextBox 15"/>
          <p:cNvSpPr txBox="1"/>
          <p:nvPr/>
        </p:nvSpPr>
        <p:spPr>
          <a:xfrm>
            <a:off x="1015044" y="6362660"/>
            <a:ext cx="22527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Large</a:t>
            </a:r>
            <a:r>
              <a:rPr lang="fi-FI" dirty="0" smtClean="0"/>
              <a:t> </a:t>
            </a:r>
            <a:r>
              <a:rPr lang="fi-FI" dirty="0" err="1" smtClean="0"/>
              <a:t>jump</a:t>
            </a:r>
            <a:r>
              <a:rPr lang="fi-FI" dirty="0" smtClean="0"/>
              <a:t> at 130</a:t>
            </a:r>
            <a:endParaRPr lang="fi-FI" dirty="0"/>
          </a:p>
        </p:txBody>
      </p:sp>
      <p:sp>
        <p:nvSpPr>
          <p:cNvPr id="17" name="TextBox 16"/>
          <p:cNvSpPr txBox="1"/>
          <p:nvPr/>
        </p:nvSpPr>
        <p:spPr>
          <a:xfrm>
            <a:off x="4455622" y="6362660"/>
            <a:ext cx="18315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dirty="0" err="1" smtClean="0"/>
              <a:t>Jump</a:t>
            </a:r>
            <a:r>
              <a:rPr lang="fi-FI" dirty="0" smtClean="0"/>
              <a:t> at 90</a:t>
            </a:r>
            <a:endParaRPr lang="fi-FI" dirty="0"/>
          </a:p>
        </p:txBody>
      </p:sp>
      <p:sp>
        <p:nvSpPr>
          <p:cNvPr id="18" name="TextBox 17"/>
          <p:cNvSpPr txBox="1"/>
          <p:nvPr/>
        </p:nvSpPr>
        <p:spPr>
          <a:xfrm>
            <a:off x="7622771" y="6285716"/>
            <a:ext cx="223610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dirty="0" err="1" smtClean="0"/>
              <a:t>Un-normalized</a:t>
            </a:r>
            <a:r>
              <a:rPr lang="fi-FI" sz="1400" dirty="0" smtClean="0"/>
              <a:t> </a:t>
            </a:r>
            <a:r>
              <a:rPr lang="fi-FI" sz="1400" dirty="0" err="1" smtClean="0"/>
              <a:t>series</a:t>
            </a:r>
            <a:r>
              <a:rPr lang="fi-FI" sz="1400" dirty="0" smtClean="0"/>
              <a:t> </a:t>
            </a:r>
            <a:r>
              <a:rPr lang="fi-FI" sz="1400" dirty="0" err="1" smtClean="0"/>
              <a:t>indicates</a:t>
            </a:r>
            <a:r>
              <a:rPr lang="fi-FI" sz="1400" dirty="0" smtClean="0"/>
              <a:t> </a:t>
            </a:r>
            <a:r>
              <a:rPr lang="fi-FI" sz="1400" dirty="0" err="1" smtClean="0"/>
              <a:t>drift</a:t>
            </a:r>
            <a:endParaRPr lang="fi-FI" sz="1400" dirty="0"/>
          </a:p>
        </p:txBody>
      </p:sp>
      <p:cxnSp>
        <p:nvCxnSpPr>
          <p:cNvPr id="22" name="Straight Arrow Connector 21"/>
          <p:cNvCxnSpPr/>
          <p:nvPr/>
        </p:nvCxnSpPr>
        <p:spPr>
          <a:xfrm flipV="1">
            <a:off x="6616942" y="3499658"/>
            <a:ext cx="515378" cy="233497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729027" y="3733155"/>
            <a:ext cx="812984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i-FI" sz="1400" b="1" dirty="0" err="1" smtClean="0"/>
              <a:t>Important</a:t>
            </a:r>
            <a:r>
              <a:rPr lang="fi-FI" sz="1400" b="1" dirty="0" smtClean="0"/>
              <a:t>! </a:t>
            </a:r>
            <a:r>
              <a:rPr lang="fi-FI" sz="1400" dirty="0" err="1" smtClean="0"/>
              <a:t>Pay</a:t>
            </a:r>
            <a:r>
              <a:rPr lang="fi-FI" sz="1400" dirty="0" smtClean="0"/>
              <a:t> </a:t>
            </a:r>
            <a:r>
              <a:rPr lang="fi-FI" sz="1400" dirty="0" err="1" smtClean="0"/>
              <a:t>attention</a:t>
            </a:r>
            <a:r>
              <a:rPr lang="fi-FI" sz="1400" dirty="0" smtClean="0"/>
              <a:t> to </a:t>
            </a:r>
            <a:r>
              <a:rPr lang="fi-FI" sz="1400" dirty="0" err="1" smtClean="0"/>
              <a:t>the</a:t>
            </a:r>
            <a:r>
              <a:rPr lang="fi-FI" sz="1400" dirty="0" smtClean="0"/>
              <a:t> </a:t>
            </a:r>
            <a:r>
              <a:rPr lang="fi-FI" sz="1400" dirty="0" err="1" smtClean="0"/>
              <a:t>limits</a:t>
            </a:r>
            <a:r>
              <a:rPr lang="fi-FI" sz="1400" dirty="0" smtClean="0"/>
              <a:t> of </a:t>
            </a:r>
            <a:r>
              <a:rPr lang="fi-FI" sz="1400" dirty="0" err="1" smtClean="0"/>
              <a:t>the</a:t>
            </a:r>
            <a:r>
              <a:rPr lang="fi-FI" sz="1400" dirty="0" smtClean="0"/>
              <a:t> </a:t>
            </a:r>
            <a:r>
              <a:rPr lang="fi-FI" sz="1400" dirty="0" err="1" smtClean="0"/>
              <a:t>axes</a:t>
            </a:r>
            <a:r>
              <a:rPr lang="fi-FI" sz="1400" dirty="0" smtClean="0"/>
              <a:t>. If min </a:t>
            </a:r>
            <a:r>
              <a:rPr lang="fi-FI" sz="1400" dirty="0" err="1" smtClean="0"/>
              <a:t>or</a:t>
            </a:r>
            <a:r>
              <a:rPr lang="fi-FI" sz="1400" dirty="0" smtClean="0"/>
              <a:t> </a:t>
            </a:r>
            <a:r>
              <a:rPr lang="fi-FI" sz="1400" dirty="0" err="1" smtClean="0"/>
              <a:t>max</a:t>
            </a:r>
            <a:r>
              <a:rPr lang="fi-FI" sz="1400" dirty="0" smtClean="0"/>
              <a:t> is </a:t>
            </a:r>
            <a:r>
              <a:rPr lang="fi-FI" sz="1400" dirty="0" err="1" smtClean="0"/>
              <a:t>more</a:t>
            </a:r>
            <a:r>
              <a:rPr lang="fi-FI" sz="1400" dirty="0" smtClean="0"/>
              <a:t> </a:t>
            </a:r>
            <a:r>
              <a:rPr lang="fi-FI" sz="1400" dirty="0" err="1" smtClean="0"/>
              <a:t>than</a:t>
            </a:r>
            <a:r>
              <a:rPr lang="fi-FI" sz="1400" dirty="0" smtClean="0"/>
              <a:t> </a:t>
            </a:r>
            <a:r>
              <a:rPr lang="fi-FI" sz="1400" dirty="0" err="1" smtClean="0"/>
              <a:t>about</a:t>
            </a:r>
            <a:r>
              <a:rPr lang="fi-FI" sz="1400" dirty="0" smtClean="0"/>
              <a:t> 2.3 </a:t>
            </a:r>
            <a:r>
              <a:rPr lang="fi-FI" sz="1400" dirty="0" err="1" smtClean="0"/>
              <a:t>that</a:t>
            </a:r>
            <a:r>
              <a:rPr lang="fi-FI" sz="1400" dirty="0" smtClean="0"/>
              <a:t> is </a:t>
            </a:r>
            <a:r>
              <a:rPr lang="fi-FI" sz="1400" dirty="0" err="1" smtClean="0"/>
              <a:t>not</a:t>
            </a:r>
            <a:r>
              <a:rPr lang="fi-FI" sz="1400" dirty="0" smtClean="0"/>
              <a:t> </a:t>
            </a:r>
            <a:r>
              <a:rPr lang="fi-FI" sz="1400" dirty="0" err="1" smtClean="0"/>
              <a:t>good</a:t>
            </a:r>
            <a:r>
              <a:rPr lang="fi-FI" sz="1400" dirty="0" smtClean="0"/>
              <a:t>. </a:t>
            </a:r>
            <a:r>
              <a:rPr lang="fi-FI" sz="1400" dirty="0" err="1" smtClean="0"/>
              <a:t>Also</a:t>
            </a:r>
            <a:r>
              <a:rPr lang="fi-FI" sz="1400" dirty="0" smtClean="0"/>
              <a:t>, </a:t>
            </a:r>
            <a:r>
              <a:rPr lang="fi-FI" sz="1400" dirty="0" err="1" smtClean="0"/>
              <a:t>if</a:t>
            </a:r>
            <a:r>
              <a:rPr lang="fi-FI" sz="1400" dirty="0" smtClean="0"/>
              <a:t> </a:t>
            </a:r>
            <a:r>
              <a:rPr lang="fi-FI" sz="1400" dirty="0" err="1" smtClean="0"/>
              <a:t>the</a:t>
            </a:r>
            <a:r>
              <a:rPr lang="fi-FI" sz="1400" dirty="0" smtClean="0"/>
              <a:t> </a:t>
            </a:r>
            <a:r>
              <a:rPr lang="fi-FI" sz="1400" dirty="0" err="1" smtClean="0"/>
              <a:t>normalized</a:t>
            </a:r>
            <a:r>
              <a:rPr lang="fi-FI" sz="1400" dirty="0" smtClean="0"/>
              <a:t> </a:t>
            </a:r>
            <a:r>
              <a:rPr lang="fi-FI" sz="1400" dirty="0" err="1" smtClean="0"/>
              <a:t>scaling</a:t>
            </a:r>
            <a:r>
              <a:rPr lang="fi-FI" sz="1400" dirty="0" smtClean="0"/>
              <a:t> </a:t>
            </a:r>
            <a:r>
              <a:rPr lang="fi-FI" sz="1400" dirty="0" err="1" smtClean="0"/>
              <a:t>does</a:t>
            </a:r>
            <a:r>
              <a:rPr lang="fi-FI" sz="1400" dirty="0" smtClean="0"/>
              <a:t> </a:t>
            </a:r>
            <a:r>
              <a:rPr lang="fi-FI" sz="1400" dirty="0" err="1" smtClean="0"/>
              <a:t>not</a:t>
            </a:r>
            <a:r>
              <a:rPr lang="fi-FI" sz="1400" dirty="0" smtClean="0"/>
              <a:t> </a:t>
            </a:r>
            <a:r>
              <a:rPr lang="fi-FI" sz="1400" dirty="0" err="1" smtClean="0"/>
              <a:t>appear</a:t>
            </a:r>
            <a:r>
              <a:rPr lang="fi-FI" sz="1400" dirty="0" smtClean="0"/>
              <a:t> </a:t>
            </a:r>
            <a:r>
              <a:rPr lang="fi-FI" sz="1400" dirty="0" err="1" smtClean="0"/>
              <a:t>proper</a:t>
            </a:r>
            <a:r>
              <a:rPr lang="fi-FI" sz="1400" dirty="0" smtClean="0"/>
              <a:t>, </a:t>
            </a:r>
            <a:r>
              <a:rPr lang="fi-FI" sz="1400" dirty="0" err="1" smtClean="0"/>
              <a:t>that</a:t>
            </a:r>
            <a:r>
              <a:rPr lang="fi-FI" sz="1400" dirty="0" smtClean="0"/>
              <a:t> </a:t>
            </a:r>
            <a:r>
              <a:rPr lang="fi-FI" sz="1400" dirty="0" err="1" smtClean="0"/>
              <a:t>could</a:t>
            </a:r>
            <a:r>
              <a:rPr lang="fi-FI" sz="1400" dirty="0" smtClean="0"/>
              <a:t> </a:t>
            </a:r>
            <a:r>
              <a:rPr lang="fi-FI" sz="1400" dirty="0" err="1" smtClean="0"/>
              <a:t>be</a:t>
            </a:r>
            <a:r>
              <a:rPr lang="fi-FI" sz="1400" dirty="0" smtClean="0"/>
              <a:t> </a:t>
            </a:r>
            <a:r>
              <a:rPr lang="fi-FI" sz="1400" dirty="0" err="1" smtClean="0"/>
              <a:t>indicative</a:t>
            </a:r>
            <a:r>
              <a:rPr lang="fi-FI" sz="1400" dirty="0" smtClean="0"/>
              <a:t> of </a:t>
            </a:r>
            <a:r>
              <a:rPr lang="fi-FI" sz="1400" dirty="0" err="1" smtClean="0"/>
              <a:t>problems</a:t>
            </a:r>
            <a:r>
              <a:rPr lang="fi-FI" sz="1400" dirty="0" smtClean="0"/>
              <a:t>  </a:t>
            </a:r>
            <a:endParaRPr lang="fi-FI" sz="1400" dirty="0"/>
          </a:p>
        </p:txBody>
      </p:sp>
      <p:cxnSp>
        <p:nvCxnSpPr>
          <p:cNvPr id="26" name="Straight Arrow Connector 25"/>
          <p:cNvCxnSpPr/>
          <p:nvPr/>
        </p:nvCxnSpPr>
        <p:spPr>
          <a:xfrm>
            <a:off x="3665211" y="4288200"/>
            <a:ext cx="220574" cy="1672025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/>
          <p:cNvCxnSpPr/>
          <p:nvPr/>
        </p:nvCxnSpPr>
        <p:spPr>
          <a:xfrm flipV="1">
            <a:off x="3665211" y="3192087"/>
            <a:ext cx="174633" cy="535438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39380570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4243</TotalTime>
  <Words>1260</Words>
  <Application>Microsoft Office PowerPoint</Application>
  <PresentationFormat>Widescreen</PresentationFormat>
  <Paragraphs>117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8" baseType="lpstr">
      <vt:lpstr>Arial</vt:lpstr>
      <vt:lpstr>Calibri</vt:lpstr>
      <vt:lpstr>Calibri Light</vt:lpstr>
      <vt:lpstr>Source Code Pro</vt:lpstr>
      <vt:lpstr>Office Theme</vt:lpstr>
      <vt:lpstr>Quality control for ISC between group analysis</vt:lpstr>
      <vt:lpstr>Motivation</vt:lpstr>
      <vt:lpstr>How to detect that something goes wrong?</vt:lpstr>
      <vt:lpstr>Why bad histogram is bad? </vt:lpstr>
      <vt:lpstr>How to check the data?</vt:lpstr>
      <vt:lpstr>How to check the data?</vt:lpstr>
      <vt:lpstr>How to check the data? Average correlation</vt:lpstr>
      <vt:lpstr>How to check the data?  Average time-series</vt:lpstr>
      <vt:lpstr>How to check the data? Average time-series </vt:lpstr>
      <vt:lpstr>Why are jumps bad?</vt:lpstr>
      <vt:lpstr>Why are jumps bad?</vt:lpstr>
      <vt:lpstr>Why are jumps bad? </vt:lpstr>
      <vt:lpstr>Thanks! </vt:lpstr>
    </vt:vector>
  </TitlesOfParts>
  <Company>University of Eastern Finland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Quality control for ISC between group analysis</dc:title>
  <dc:creator>Jussi Tohka</dc:creator>
  <cp:lastModifiedBy>Jussi Tohka</cp:lastModifiedBy>
  <cp:revision>39</cp:revision>
  <dcterms:created xsi:type="dcterms:W3CDTF">2019-06-26T15:18:17Z</dcterms:created>
  <dcterms:modified xsi:type="dcterms:W3CDTF">2019-09-13T10:34:15Z</dcterms:modified>
</cp:coreProperties>
</file>