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9" r:id="rId2"/>
  </p:sldMasterIdLst>
  <p:notesMasterIdLst>
    <p:notesMasterId r:id="rId20"/>
  </p:notesMasterIdLst>
  <p:sldIdLst>
    <p:sldId id="256" r:id="rId3"/>
    <p:sldId id="264" r:id="rId4"/>
    <p:sldId id="298" r:id="rId5"/>
    <p:sldId id="301" r:id="rId6"/>
    <p:sldId id="265" r:id="rId7"/>
    <p:sldId id="299" r:id="rId8"/>
    <p:sldId id="300" r:id="rId9"/>
    <p:sldId id="302" r:id="rId10"/>
    <p:sldId id="303" r:id="rId11"/>
    <p:sldId id="305" r:id="rId12"/>
    <p:sldId id="306" r:id="rId13"/>
    <p:sldId id="307" r:id="rId14"/>
    <p:sldId id="309" r:id="rId15"/>
    <p:sldId id="308" r:id="rId16"/>
    <p:sldId id="310" r:id="rId17"/>
    <p:sldId id="304" r:id="rId18"/>
    <p:sldId id="263" r:id="rId1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2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9" d="100"/>
          <a:sy n="99" d="100"/>
        </p:scale>
        <p:origin x="3570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046E460-515B-405C-84D9-50DA61025AFE}" type="datetimeFigureOut">
              <a:rPr lang="en-US" smtClean="0"/>
              <a:t>17/May/2016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691ACA-80DB-4208-9575-4D193C1677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2798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Field&lt; Mat &gt; F(2,1);</a:t>
            </a:r>
            <a:r>
              <a:rPr lang="en-US" baseline="0" dirty="0"/>
              <a:t> // initialize a field with 2 rows and 1 column</a:t>
            </a:r>
          </a:p>
          <a:p>
            <a:r>
              <a:rPr lang="en-US" baseline="0" dirty="0"/>
              <a:t>F(0,0) = </a:t>
            </a:r>
            <a:r>
              <a:rPr lang="en-US" baseline="0" dirty="0" err="1"/>
              <a:t>arma</a:t>
            </a:r>
            <a:r>
              <a:rPr lang="en-US" baseline="0" dirty="0"/>
              <a:t>::</a:t>
            </a:r>
            <a:r>
              <a:rPr lang="en-US" baseline="0" dirty="0" err="1"/>
              <a:t>randn</a:t>
            </a:r>
            <a:r>
              <a:rPr lang="en-US" baseline="0" dirty="0"/>
              <a:t>( 120, 240 );</a:t>
            </a:r>
          </a:p>
          <a:p>
            <a:r>
              <a:rPr lang="en-US" baseline="0" dirty="0"/>
              <a:t>F(1,0) = </a:t>
            </a:r>
            <a:r>
              <a:rPr lang="en-US" baseline="0" dirty="0" err="1"/>
              <a:t>arma</a:t>
            </a:r>
            <a:r>
              <a:rPr lang="en-US" baseline="0" dirty="0"/>
              <a:t>::</a:t>
            </a:r>
            <a:r>
              <a:rPr lang="en-US" baseline="0" dirty="0" err="1"/>
              <a:t>randn</a:t>
            </a:r>
            <a:r>
              <a:rPr lang="en-US" baseline="0" dirty="0"/>
              <a:t>( 100, 200 );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691ACA-80DB-4208-9575-4D193C167739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28825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691ACA-80DB-4208-9575-4D193C167739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873728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691ACA-80DB-4208-9575-4D193C167739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63093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9" name="Rectangle 8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7" name="Picture 3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582443"/>
            <a:ext cx="9144000" cy="2387600"/>
          </a:xfrm>
        </p:spPr>
        <p:txBody>
          <a:bodyPr anchor="ctr"/>
          <a:lstStyle>
            <a:lvl1pPr algn="ctr">
              <a:defRPr sz="60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884443"/>
            <a:ext cx="9144000" cy="1655762"/>
          </a:xfrm>
        </p:spPr>
        <p:txBody>
          <a:bodyPr anchor="ctr"/>
          <a:lstStyle>
            <a:lvl1pPr marL="0" indent="0" algn="ctr">
              <a:buNone/>
              <a:defRPr sz="2400">
                <a:solidFill>
                  <a:schemeClr val="bg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400" y="6356350"/>
            <a:ext cx="2743200" cy="365125"/>
          </a:xfrm>
          <a:prstGeom prst="rect">
            <a:avLst/>
          </a:prstGeom>
        </p:spPr>
        <p:txBody>
          <a:bodyPr/>
          <a:lstStyle>
            <a:lvl1pPr algn="ctr">
              <a:defRPr>
                <a:solidFill>
                  <a:schemeClr val="bg1">
                    <a:lumMod val="65000"/>
                  </a:schemeClr>
                </a:solidFill>
                <a:latin typeface="Segoe UI Semilight" panose="020B0402040204020203" pitchFamily="34" charset="0"/>
                <a:cs typeface="Segoe UI Semilight" panose="020B0402040204020203" pitchFamily="34" charset="0"/>
              </a:defRPr>
            </a:lvl1pPr>
          </a:lstStyle>
          <a:p>
            <a:fld id="{3A58E68A-A204-413D-96F6-8F1149D77122}" type="datetimeFigureOut">
              <a:rPr lang="en-US" smtClean="0"/>
              <a:pPr/>
              <a:t>17/May/2016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281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1690688"/>
            <a:ext cx="10515600" cy="44862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11900"/>
            <a:ext cx="2743200" cy="365125"/>
          </a:xfrm>
          <a:prstGeom prst="rect">
            <a:avLst/>
          </a:prstGeom>
        </p:spPr>
        <p:txBody>
          <a:bodyPr/>
          <a:lstStyle/>
          <a:p>
            <a:fld id="{3A58E68A-A204-413D-96F6-8F1149D77122}" type="datetimeFigureOut">
              <a:rPr lang="en-US" smtClean="0"/>
              <a:t>17/May/2016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0412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Questions?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1524000" y="1250992"/>
            <a:ext cx="9144000" cy="4356016"/>
          </a:xfrm>
          <a:ln>
            <a:noFill/>
          </a:ln>
          <a:effectLst/>
        </p:spPr>
        <p:txBody>
          <a:bodyPr anchor="ctr">
            <a:noAutofit/>
          </a:bodyPr>
          <a:lstStyle>
            <a:lvl1pPr algn="ctr">
              <a:defRPr sz="41300">
                <a:ln w="15875">
                  <a:solidFill>
                    <a:schemeClr val="bg1"/>
                  </a:solidFill>
                </a:ln>
                <a:effectLst/>
              </a:defRPr>
            </a:lvl1pPr>
          </a:lstStyle>
          <a:p>
            <a:r>
              <a:rPr lang="en-US" dirty="0"/>
              <a:t>?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Contact Information</a:t>
            </a:r>
          </a:p>
        </p:txBody>
      </p:sp>
    </p:spTree>
    <p:extLst>
      <p:ext uri="{BB962C8B-B14F-4D97-AF65-F5344CB8AC3E}">
        <p14:creationId xmlns:p14="http://schemas.microsoft.com/office/powerpoint/2010/main" val="3791921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7880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23120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Content Placeholder 2"/>
          <p:cNvSpPr>
            <a:spLocks noGrp="1"/>
          </p:cNvSpPr>
          <p:nvPr>
            <p:ph sz="half" idx="13"/>
          </p:nvPr>
        </p:nvSpPr>
        <p:spPr>
          <a:xfrm>
            <a:off x="838199" y="1379622"/>
            <a:ext cx="5161547" cy="463499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9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379622"/>
            <a:ext cx="5181600" cy="463499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6420118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0"/>
            <a:ext cx="10515600" cy="1209428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384386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224339"/>
            <a:ext cx="5157787" cy="379144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384386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224339"/>
            <a:ext cx="5183188" cy="379144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578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21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24280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1600" y="1395663"/>
            <a:ext cx="6172200" cy="45960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6612" y="1395102"/>
            <a:ext cx="3932237" cy="460479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2094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837939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1395662"/>
            <a:ext cx="6172200" cy="45960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1395102"/>
            <a:ext cx="3932237" cy="4604811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F2DD4-06ED-490A-84F1-7D33998F6EC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839788" y="0"/>
            <a:ext cx="10515600" cy="1207754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085613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1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6172200"/>
            <a:ext cx="12192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12192000" cy="12192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 userDrawn="1">
            <p:ph type="title"/>
          </p:nvPr>
        </p:nvSpPr>
        <p:spPr>
          <a:xfrm>
            <a:off x="838200" y="0"/>
            <a:ext cx="10515600" cy="12192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 userDrawn="1">
            <p:ph type="body" idx="1"/>
          </p:nvPr>
        </p:nvSpPr>
        <p:spPr>
          <a:xfrm>
            <a:off x="838200" y="1380792"/>
            <a:ext cx="10515600" cy="464184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 userDrawn="1">
            <p:ph type="ftr" sz="quarter" idx="3"/>
          </p:nvPr>
        </p:nvSpPr>
        <p:spPr>
          <a:xfrm>
            <a:off x="1601841" y="6311900"/>
            <a:ext cx="744827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280363" y="6311900"/>
            <a:ext cx="5815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8F2DD4-06ED-490A-84F1-7D33998F6EC2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16" name="Picture 3"/>
          <p:cNvPicPr>
            <a:picLocks noChangeAspect="1" noChangeArrowheads="1"/>
          </p:cNvPicPr>
          <p:nvPr userDrawn="1"/>
        </p:nvPicPr>
        <p:blipFill>
          <a:blip r:embed="rId12" cstate="print"/>
          <a:srcRect/>
          <a:stretch>
            <a:fillRect/>
          </a:stretch>
        </p:blipFill>
        <p:spPr bwMode="auto">
          <a:xfrm>
            <a:off x="101767" y="6369181"/>
            <a:ext cx="1285875" cy="404132"/>
          </a:xfrm>
          <a:prstGeom prst="rect">
            <a:avLst/>
          </a:prstGeom>
          <a:noFill/>
          <a:ln w="9525">
            <a:solidFill>
              <a:srgbClr val="002040"/>
            </a:solidFill>
            <a:miter lim="800000"/>
            <a:headEnd/>
            <a:tailEnd/>
          </a:ln>
        </p:spPr>
      </p:pic>
      <p:pic>
        <p:nvPicPr>
          <p:cNvPr id="17" name="Picture 16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76089" y="6369181"/>
            <a:ext cx="2020660" cy="4041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6886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bg1"/>
          </a:solidFill>
          <a:latin typeface="Segoe UI Semibold" panose="020B0702040204020203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 Symbol" panose="020B0502040204020203" pitchFamily="34" charset="0"/>
          <a:ea typeface="Segoe UI Symbol" panose="020B0502040204020203" pitchFamily="34" charset="0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 userDrawn="1"/>
        </p:nvGrpSpPr>
        <p:grpSpPr>
          <a:xfrm>
            <a:off x="0" y="3886200"/>
            <a:ext cx="12192000" cy="2971800"/>
            <a:chOff x="0" y="3886200"/>
            <a:chExt cx="12192000" cy="2971800"/>
          </a:xfrm>
        </p:grpSpPr>
        <p:sp>
          <p:nvSpPr>
            <p:cNvPr id="8" name="Rectangle 7"/>
            <p:cNvSpPr/>
            <p:nvPr userDrawn="1"/>
          </p:nvSpPr>
          <p:spPr>
            <a:xfrm>
              <a:off x="0" y="3886200"/>
              <a:ext cx="12192000" cy="2971800"/>
            </a:xfrm>
            <a:prstGeom prst="rect">
              <a:avLst/>
            </a:prstGeom>
            <a:solidFill>
              <a:srgbClr val="0020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9" name="Picture 3"/>
            <p:cNvPicPr>
              <a:picLocks noChangeAspect="1" noChangeArrowheads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101767" y="6369181"/>
              <a:ext cx="1285875" cy="404132"/>
            </a:xfrm>
            <a:prstGeom prst="rect">
              <a:avLst/>
            </a:prstGeom>
            <a:noFill/>
            <a:ln w="9525">
              <a:solidFill>
                <a:srgbClr val="002040"/>
              </a:solidFill>
              <a:miter lim="800000"/>
              <a:headEnd/>
              <a:tailEnd/>
            </a:ln>
          </p:spPr>
        </p:pic>
        <p:pic>
          <p:nvPicPr>
            <p:cNvPr id="10" name="Picture 9"/>
            <p:cNvPicPr>
              <a:picLocks noChangeAspect="1"/>
            </p:cNvPicPr>
            <p:nvPr userDrawn="1"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0076089" y="6369181"/>
              <a:ext cx="2020660" cy="404132"/>
            </a:xfrm>
            <a:prstGeom prst="rect">
              <a:avLst/>
            </a:prstGeom>
          </p:spPr>
        </p:pic>
      </p:grpSp>
      <p:sp>
        <p:nvSpPr>
          <p:cNvPr id="11" name="Rectangle 10"/>
          <p:cNvSpPr/>
          <p:nvPr userDrawn="1"/>
        </p:nvSpPr>
        <p:spPr>
          <a:xfrm>
            <a:off x="0" y="3174"/>
            <a:ext cx="12192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0499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hyperlink" Target="http://arma.sourceforge.net/docs.html" TargetMode="Externa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it-IT" dirty="0"/>
              <a:t>CBICA S/W Dev Tutorials</a:t>
            </a:r>
            <a:br>
              <a:rPr lang="it-IT" dirty="0"/>
            </a:br>
            <a:r>
              <a:rPr lang="it-IT" dirty="0"/>
              <a:t>13 – Linear Algebra using Armadillo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Sarthak Pati</a:t>
            </a:r>
          </a:p>
        </p:txBody>
      </p:sp>
    </p:spTree>
    <p:extLst>
      <p:ext uri="{BB962C8B-B14F-4D97-AF65-F5344CB8AC3E}">
        <p14:creationId xmlns:p14="http://schemas.microsoft.com/office/powerpoint/2010/main" val="173118369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float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::Image&lt;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2 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::Pointer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::New();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SafeReadImage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&gt;(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im_base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GetFileName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0000"/>
                </a:solidFill>
              </a:rPr>
              <a:t>arma</a:t>
            </a:r>
            <a:r>
              <a:rPr lang="en-US" sz="1500" dirty="0"/>
              <a:t>::</a:t>
            </a:r>
            <a:r>
              <a:rPr lang="en-US" sz="1500" dirty="0">
                <a:solidFill>
                  <a:srgbClr val="00B0F0"/>
                </a:solidFill>
              </a:rPr>
              <a:t>mat</a:t>
            </a:r>
            <a:r>
              <a:rPr lang="en-US" sz="1500" dirty="0"/>
              <a:t> </a:t>
            </a:r>
            <a:r>
              <a:rPr lang="en-US" sz="1500" dirty="0" err="1"/>
              <a:t>inputMat</a:t>
            </a:r>
            <a:r>
              <a:rPr lang="en-US" sz="1500" dirty="0"/>
              <a:t>( </a:t>
            </a:r>
            <a:r>
              <a:rPr lang="en-US" sz="1500" dirty="0" err="1"/>
              <a:t>inputImage</a:t>
            </a:r>
            <a:r>
              <a:rPr lang="en-US" sz="1500" dirty="0"/>
              <a:t>-&gt;</a:t>
            </a:r>
            <a:r>
              <a:rPr lang="en-US" sz="1500" dirty="0" err="1">
                <a:solidFill>
                  <a:srgbClr val="92D050"/>
                </a:solidFill>
              </a:rPr>
              <a:t>GetBufferPointer</a:t>
            </a:r>
            <a:r>
              <a:rPr lang="en-US" sz="1500" dirty="0"/>
              <a:t>( ),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[0]</a:t>
            </a:r>
            <a:r>
              <a:rPr lang="en-US" sz="1500" dirty="0"/>
              <a:t>,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[1]</a:t>
            </a:r>
            <a:r>
              <a:rPr lang="en-US" sz="1500" dirty="0"/>
              <a:t>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/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arma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mat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addMat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arma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eye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[0],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[1]);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/>
              <a:t>Initialize an identity matrix to add to </a:t>
            </a:r>
            <a:r>
              <a:rPr lang="en-US" sz="2000" dirty="0" err="1"/>
              <a:t>inputMat</a:t>
            </a:r>
            <a:r>
              <a:rPr lang="en-US" sz="2000" dirty="0"/>
              <a:t>. 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See the following link for details on all functions and default matrices available: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>
                <a:solidFill>
                  <a:srgbClr val="C00000"/>
                </a:solidFill>
              </a:rPr>
              <a:t>http://arma.sourceforge.net/docs.html</a:t>
            </a:r>
          </a:p>
        </p:txBody>
      </p:sp>
    </p:spTree>
    <p:extLst>
      <p:ext uri="{BB962C8B-B14F-4D97-AF65-F5344CB8AC3E}">
        <p14:creationId xmlns:p14="http://schemas.microsoft.com/office/powerpoint/2010/main" val="45994019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float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::Image&lt;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2 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::Pointer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::New();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SafeReadImage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&gt;(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im_base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GetFileName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0000"/>
                </a:solidFill>
              </a:rPr>
              <a:t>arma</a:t>
            </a:r>
            <a:r>
              <a:rPr lang="en-US" sz="1500" dirty="0"/>
              <a:t>::</a:t>
            </a:r>
            <a:r>
              <a:rPr lang="en-US" sz="1500" dirty="0">
                <a:solidFill>
                  <a:srgbClr val="00B0F0"/>
                </a:solidFill>
              </a:rPr>
              <a:t>mat</a:t>
            </a:r>
            <a:r>
              <a:rPr lang="en-US" sz="1500" dirty="0"/>
              <a:t> </a:t>
            </a:r>
            <a:r>
              <a:rPr lang="en-US" sz="1500" dirty="0" err="1"/>
              <a:t>inputMat</a:t>
            </a:r>
            <a:r>
              <a:rPr lang="en-US" sz="1500" dirty="0"/>
              <a:t>( </a:t>
            </a:r>
            <a:r>
              <a:rPr lang="en-US" sz="1500" dirty="0" err="1"/>
              <a:t>inputImage</a:t>
            </a:r>
            <a:r>
              <a:rPr lang="en-US" sz="1500" dirty="0"/>
              <a:t>-&gt;</a:t>
            </a:r>
            <a:r>
              <a:rPr lang="en-US" sz="1500" dirty="0" err="1">
                <a:solidFill>
                  <a:srgbClr val="92D050"/>
                </a:solidFill>
              </a:rPr>
              <a:t>GetBufferPointer</a:t>
            </a:r>
            <a:r>
              <a:rPr lang="en-US" sz="1500" dirty="0"/>
              <a:t>( ),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[0]</a:t>
            </a:r>
            <a:r>
              <a:rPr lang="en-US" sz="1500" dirty="0"/>
              <a:t>,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[1]</a:t>
            </a:r>
            <a:r>
              <a:rPr lang="en-US" sz="1500" dirty="0"/>
              <a:t>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/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arma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mat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addMat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arma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eye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[0],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[1]);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arma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mat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resultMat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inputImageMat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+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addMat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en-US" sz="20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005915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ImportImageFilter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PrecisionType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SupportedDimensions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&gt;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Pointer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New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SetOrigin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GetOrigin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SetSpacing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GetSpacing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SetDirection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GetDirection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SetRegion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GetLargestPossibleRegion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  <a:endParaRPr lang="en-US" sz="1500" dirty="0">
              <a:solidFill>
                <a:schemeClr val="bg1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SetImportPointer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resultMat.memptr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),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[0] *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[1],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false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Update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chemeClr val="bg1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cbica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WriteImage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&gt;(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GetOutput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),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outputFile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/>
              <a:t>Initialize the import filter </a:t>
            </a:r>
            <a:r>
              <a:rPr lang="en-US" sz="2000" baseline="30000" dirty="0"/>
              <a:t>[5,6]</a:t>
            </a:r>
            <a:r>
              <a:rPr lang="en-US" sz="2000" dirty="0"/>
              <a:t> with properties from the input image.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[5] http://www.itk.org/Doxygen/html/classitk_1_1ImportImageFilter.html</a:t>
            </a:r>
          </a:p>
          <a:p>
            <a:r>
              <a:rPr lang="en-US" dirty="0"/>
              <a:t>[6] See the ITK Linear Algebra Tutorial (Tutorial number 9)</a:t>
            </a:r>
          </a:p>
        </p:txBody>
      </p:sp>
    </p:spTree>
    <p:extLst>
      <p:ext uri="{BB962C8B-B14F-4D97-AF65-F5344CB8AC3E}">
        <p14:creationId xmlns:p14="http://schemas.microsoft.com/office/powerpoint/2010/main" val="23789688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ImportImageFilter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PrecisionType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SupportedDimensions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&gt;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Pointer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New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SetOrigin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GetOrigin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SetSpacing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GetSpacing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SetDirection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GetDirection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SetRegion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GetLargestPossibleRegion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  <a:endParaRPr lang="en-US" sz="1500" dirty="0">
              <a:solidFill>
                <a:schemeClr val="bg1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SetImportPointer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resultMat.memptr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),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[0] *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[1],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false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Update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chemeClr val="bg1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cbica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WriteImage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&gt;(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GetOutput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),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outputFile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/>
              <a:t>Initialize the import filter </a:t>
            </a:r>
            <a:r>
              <a:rPr lang="en-US" sz="2000" baseline="30000" dirty="0"/>
              <a:t>[5,6]</a:t>
            </a:r>
            <a:r>
              <a:rPr lang="en-US" sz="2000" dirty="0"/>
              <a:t> with properties from the input image.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b="1" dirty="0">
                <a:solidFill>
                  <a:srgbClr val="C00000"/>
                </a:solidFill>
              </a:rPr>
              <a:t>Will this work???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[5] http://www.itk.org/Doxygen/html/classitk_1_1ImportImageFilter.html</a:t>
            </a:r>
          </a:p>
          <a:p>
            <a:r>
              <a:rPr lang="en-US" dirty="0"/>
              <a:t>[6] See the ITK Linear Algebra Tutorial (Tutorial number 9)</a:t>
            </a:r>
          </a:p>
        </p:txBody>
      </p:sp>
    </p:spTree>
    <p:extLst>
      <p:ext uri="{BB962C8B-B14F-4D97-AF65-F5344CB8AC3E}">
        <p14:creationId xmlns:p14="http://schemas.microsoft.com/office/powerpoint/2010/main" val="76199314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ImportImageFilter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PrecisionType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SupportedDimensions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&gt;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::Pointer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::New(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SetOrigin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GetOrigin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SetSpacing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GetSpacing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SetDirection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GetDirection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 );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SetRegion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GetLargestPossibleRegion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SetImportPointer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resultMat.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memptr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),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[0] *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[1],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false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 );</a:t>
            </a:r>
            <a:endParaRPr lang="en-US" sz="1500" dirty="0">
              <a:solidFill>
                <a:schemeClr val="bg1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-&gt;Update(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cbica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WriteImage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&gt;(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GetOutput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), </a:t>
            </a:r>
            <a:r>
              <a:rPr lang="en-US" sz="1500" dirty="0" err="1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outputFile</a:t>
            </a:r>
            <a:r>
              <a:rPr lang="en-US" sz="1500" dirty="0">
                <a:solidFill>
                  <a:schemeClr val="bg1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/>
              <a:t>Setting the pointer for </a:t>
            </a:r>
            <a:r>
              <a:rPr lang="en-US" sz="2000" b="1" dirty="0" err="1">
                <a:solidFill>
                  <a:srgbClr val="C00000"/>
                </a:solidFill>
              </a:rPr>
              <a:t>importFilter</a:t>
            </a:r>
            <a:r>
              <a:rPr lang="en-US" sz="2000" dirty="0"/>
              <a:t> to the same as </a:t>
            </a:r>
            <a:r>
              <a:rPr lang="en-US" sz="2000" b="1" dirty="0" err="1">
                <a:solidFill>
                  <a:srgbClr val="C00000"/>
                </a:solidFill>
              </a:rPr>
              <a:t>resultMat</a:t>
            </a:r>
            <a:r>
              <a:rPr lang="en-US" sz="2000" dirty="0"/>
              <a:t> and tell the size of the image to the filter.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The </a:t>
            </a:r>
            <a:r>
              <a:rPr lang="en-US" sz="2000" dirty="0">
                <a:solidFill>
                  <a:srgbClr val="002060"/>
                </a:solidFill>
              </a:rPr>
              <a:t>“false”</a:t>
            </a:r>
            <a:r>
              <a:rPr lang="en-US" sz="2000" dirty="0"/>
              <a:t> is to ensure that </a:t>
            </a:r>
            <a:r>
              <a:rPr lang="en-US" sz="2000" b="1" dirty="0" err="1">
                <a:solidFill>
                  <a:srgbClr val="C00000"/>
                </a:solidFill>
              </a:rPr>
              <a:t>importFilter</a:t>
            </a:r>
            <a:r>
              <a:rPr lang="en-US" sz="2000" dirty="0"/>
              <a:t> does not have ownership of the buffer. This is because of the fact that if it has ownership, it won't be able to deallocate </a:t>
            </a:r>
            <a:r>
              <a:rPr lang="en-US" sz="2000" b="1" dirty="0" err="1">
                <a:solidFill>
                  <a:srgbClr val="C00000"/>
                </a:solidFill>
              </a:rPr>
              <a:t>resultMat</a:t>
            </a:r>
            <a:r>
              <a:rPr lang="en-US" sz="2000" dirty="0"/>
              <a:t> automatically, resulting in a </a:t>
            </a:r>
            <a:r>
              <a:rPr lang="en-US" sz="2000" dirty="0" err="1"/>
              <a:t>seg</a:t>
            </a:r>
            <a:r>
              <a:rPr lang="en-US" sz="2000" dirty="0"/>
              <a:t> fault.</a:t>
            </a:r>
          </a:p>
        </p:txBody>
      </p:sp>
    </p:spTree>
    <p:extLst>
      <p:ext uri="{BB962C8B-B14F-4D97-AF65-F5344CB8AC3E}">
        <p14:creationId xmlns:p14="http://schemas.microsoft.com/office/powerpoint/2010/main" val="86207779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ImportImageFilter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PrecisionType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SupportedDimensions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&gt;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Pointer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ImportFilterType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New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SetOrigin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GetOrigin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SetSpacing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GetSpacing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SetDirection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GetDirection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SetRegion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GetLargestPossibleRegion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SetImportPointer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resultMat.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memptr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),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[0] *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[1],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false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Update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cbica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WriteImage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&gt;(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importFilter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GetOutput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( ), </a:t>
            </a:r>
            <a:r>
              <a:rPr lang="en-US" sz="1500" dirty="0" err="1">
                <a:latin typeface="Segoe UI" pitchFamily="34" charset="0"/>
                <a:ea typeface="Segoe UI" pitchFamily="34" charset="0"/>
                <a:cs typeface="Segoe UI" pitchFamily="34" charset="0"/>
              </a:rPr>
              <a:t>outputFile</a:t>
            </a:r>
            <a:r>
              <a:rPr lang="en-US" sz="15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>
                <a:solidFill>
                  <a:srgbClr val="FF0000"/>
                </a:solidFill>
              </a:rPr>
              <a:t>cbica</a:t>
            </a:r>
            <a:r>
              <a:rPr lang="en-US" sz="2000" dirty="0"/>
              <a:t>::</a:t>
            </a:r>
            <a:r>
              <a:rPr lang="en-US" sz="2000" dirty="0" err="1">
                <a:solidFill>
                  <a:srgbClr val="00B0F0"/>
                </a:solidFill>
              </a:rPr>
              <a:t>WriteImage</a:t>
            </a:r>
            <a:r>
              <a:rPr lang="en-US" sz="2000" dirty="0"/>
              <a:t>&lt; </a:t>
            </a:r>
          </a:p>
          <a:p>
            <a:pPr marL="0" indent="0">
              <a:buNone/>
            </a:pPr>
            <a:r>
              <a:rPr lang="en-US" sz="2000" dirty="0"/>
              <a:t>	</a:t>
            </a:r>
            <a:r>
              <a:rPr lang="en-US" sz="2000" dirty="0" err="1">
                <a:solidFill>
                  <a:srgbClr val="FF0000"/>
                </a:solidFill>
              </a:rPr>
              <a:t>InputImageType</a:t>
            </a:r>
            <a:endParaRPr lang="en-US" sz="2000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sz="2000" dirty="0"/>
              <a:t>	</a:t>
            </a:r>
            <a:r>
              <a:rPr lang="en-US" sz="2000" dirty="0" err="1">
                <a:solidFill>
                  <a:srgbClr val="FF0000"/>
                </a:solidFill>
              </a:rPr>
              <a:t>ExpectedImageType</a:t>
            </a:r>
            <a:r>
              <a:rPr lang="en-US" sz="2000" dirty="0"/>
              <a:t> &gt;(</a:t>
            </a:r>
          </a:p>
          <a:p>
            <a:pPr marL="0" indent="0">
              <a:buNone/>
            </a:pPr>
            <a:r>
              <a:rPr lang="en-US" sz="2000" dirty="0"/>
              <a:t>	</a:t>
            </a:r>
            <a:r>
              <a:rPr lang="en-US" sz="2000" dirty="0" err="1">
                <a:solidFill>
                  <a:srgbClr val="92D050"/>
                </a:solidFill>
              </a:rPr>
              <a:t>inputImagePointer</a:t>
            </a:r>
            <a:r>
              <a:rPr lang="en-US" sz="2000" dirty="0"/>
              <a:t>,</a:t>
            </a:r>
          </a:p>
          <a:p>
            <a:pPr marL="0" indent="0">
              <a:buNone/>
            </a:pPr>
            <a:r>
              <a:rPr lang="en-US" sz="2000" dirty="0"/>
              <a:t>	</a:t>
            </a:r>
            <a:r>
              <a:rPr lang="en-US" sz="2000" dirty="0" err="1">
                <a:solidFill>
                  <a:srgbClr val="92D050"/>
                </a:solidFill>
              </a:rPr>
              <a:t>fileToWrite</a:t>
            </a:r>
            <a:r>
              <a:rPr lang="en-US" sz="2000" dirty="0"/>
              <a:t> )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Does a cast between </a:t>
            </a:r>
            <a:r>
              <a:rPr lang="en-US" sz="2000" b="1" dirty="0" err="1">
                <a:solidFill>
                  <a:srgbClr val="002060"/>
                </a:solidFill>
              </a:rPr>
              <a:t>InputImageType</a:t>
            </a:r>
            <a:r>
              <a:rPr lang="en-US" sz="2000" dirty="0"/>
              <a:t> to </a:t>
            </a:r>
            <a:r>
              <a:rPr lang="en-US" sz="2000" b="1" dirty="0" err="1">
                <a:solidFill>
                  <a:srgbClr val="002060"/>
                </a:solidFill>
              </a:rPr>
              <a:t>ExpectedImageType</a:t>
            </a:r>
            <a:r>
              <a:rPr lang="en-US" sz="2000" dirty="0"/>
              <a:t>, which is written. This is a type-safe way to write images, checks buffer and gives exceptions.</a:t>
            </a:r>
          </a:p>
        </p:txBody>
      </p:sp>
    </p:spTree>
    <p:extLst>
      <p:ext uri="{BB962C8B-B14F-4D97-AF65-F5344CB8AC3E}">
        <p14:creationId xmlns:p14="http://schemas.microsoft.com/office/powerpoint/2010/main" val="230382448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Examples of Available Functions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Identity, zeros, </a:t>
            </a:r>
            <a:r>
              <a:rPr lang="en-US" dirty="0" err="1"/>
              <a:t>linspace</a:t>
            </a:r>
            <a:r>
              <a:rPr lang="en-US" dirty="0"/>
              <a:t>, </a:t>
            </a:r>
            <a:r>
              <a:rPr lang="en-US" dirty="0" err="1"/>
              <a:t>logspace</a:t>
            </a:r>
            <a:r>
              <a:rPr lang="en-US" dirty="0"/>
              <a:t>, ones, rand </a:t>
            </a:r>
            <a:r>
              <a:rPr lang="en-US" dirty="0" err="1"/>
              <a:t>i</a:t>
            </a:r>
            <a:r>
              <a:rPr lang="en-US" dirty="0"/>
              <a:t>/u/g/n, </a:t>
            </a:r>
            <a:r>
              <a:rPr lang="en-US" dirty="0" err="1"/>
              <a:t>regspace</a:t>
            </a:r>
            <a:r>
              <a:rPr lang="en-US" dirty="0"/>
              <a:t> and same for sparse matrices</a:t>
            </a:r>
          </a:p>
          <a:p>
            <a:endParaRPr lang="en-US" dirty="0"/>
          </a:p>
          <a:p>
            <a:r>
              <a:rPr lang="en-US" dirty="0"/>
              <a:t>abs, </a:t>
            </a:r>
            <a:r>
              <a:rPr lang="en-US" dirty="0" err="1"/>
              <a:t>accu</a:t>
            </a:r>
            <a:r>
              <a:rPr lang="en-US" dirty="0"/>
              <a:t>, clamp, diff, </a:t>
            </a:r>
            <a:r>
              <a:rPr lang="en-US" dirty="0" err="1"/>
              <a:t>is_finite</a:t>
            </a:r>
            <a:r>
              <a:rPr lang="en-US" dirty="0"/>
              <a:t>, </a:t>
            </a:r>
            <a:r>
              <a:rPr lang="en-US" dirty="0" err="1"/>
              <a:t>logmat</a:t>
            </a:r>
            <a:r>
              <a:rPr lang="en-US" dirty="0"/>
              <a:t>, shuffle, trans, unique, etc.</a:t>
            </a:r>
          </a:p>
          <a:p>
            <a:endParaRPr lang="en-US" dirty="0"/>
          </a:p>
          <a:p>
            <a:r>
              <a:rPr lang="en-US" dirty="0"/>
              <a:t>Decompositions, factorizations, etc.</a:t>
            </a:r>
          </a:p>
          <a:p>
            <a:endParaRPr lang="en-US" dirty="0"/>
          </a:p>
          <a:p>
            <a:r>
              <a:rPr lang="en-US" dirty="0"/>
              <a:t>See:</a:t>
            </a:r>
          </a:p>
          <a:p>
            <a:pPr marL="0" indent="0">
              <a:buNone/>
            </a:pPr>
            <a:r>
              <a:rPr lang="en-US" dirty="0"/>
              <a:t>		</a:t>
            </a:r>
            <a:r>
              <a:rPr lang="en-US" dirty="0">
                <a:hlinkClick r:id="rId2"/>
              </a:rPr>
              <a:t>http://arma.sourceforge.net/docs.html</a:t>
            </a:r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51743101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?</a:t>
            </a:r>
          </a:p>
        </p:txBody>
      </p:sp>
      <p:sp>
        <p:nvSpPr>
          <p:cNvPr id="3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371861" y="6311900"/>
            <a:ext cx="7448279" cy="365125"/>
          </a:xfrm>
        </p:spPr>
        <p:txBody>
          <a:bodyPr/>
          <a:lstStyle/>
          <a:p>
            <a:r>
              <a:rPr lang="en-US" dirty="0"/>
              <a:t>tutorials@cbica.upenn.edu </a:t>
            </a:r>
          </a:p>
        </p:txBody>
      </p:sp>
    </p:spTree>
    <p:extLst>
      <p:ext uri="{BB962C8B-B14F-4D97-AF65-F5344CB8AC3E}">
        <p14:creationId xmlns:p14="http://schemas.microsoft.com/office/powerpoint/2010/main" val="39811244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Why Armadillo</a:t>
            </a:r>
            <a:r>
              <a:rPr lang="en-US" baseline="30000" dirty="0"/>
              <a:t>[1]</a:t>
            </a:r>
            <a:r>
              <a:rPr lang="en-US" dirty="0"/>
              <a:t>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80792"/>
            <a:ext cx="10515600" cy="4763334"/>
          </a:xfrm>
        </p:spPr>
        <p:txBody>
          <a:bodyPr>
            <a:normAutofit/>
          </a:bodyPr>
          <a:lstStyle/>
          <a:p>
            <a:r>
              <a:rPr lang="en-US" dirty="0"/>
              <a:t>Modular – templated C++ code</a:t>
            </a:r>
          </a:p>
          <a:p>
            <a:r>
              <a:rPr lang="en-US" dirty="0"/>
              <a:t>Feature rich</a:t>
            </a:r>
          </a:p>
          <a:p>
            <a:r>
              <a:rPr lang="en-US" dirty="0"/>
              <a:t>Highly optimized on the hardware level using BLAS &amp; Boost</a:t>
            </a:r>
          </a:p>
          <a:p>
            <a:r>
              <a:rPr lang="en-US" dirty="0"/>
              <a:t>Open source</a:t>
            </a:r>
          </a:p>
          <a:p>
            <a:r>
              <a:rPr lang="en-US" dirty="0"/>
              <a:t>Ease of use – similar to MATLAB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[1] http://arma.sourceforge.net/</a:t>
            </a:r>
          </a:p>
        </p:txBody>
      </p:sp>
    </p:spTree>
    <p:extLst>
      <p:ext uri="{BB962C8B-B14F-4D97-AF65-F5344CB8AC3E}">
        <p14:creationId xmlns:p14="http://schemas.microsoft.com/office/powerpoint/2010/main" val="1459984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Conversion from MATLAB </a:t>
            </a:r>
            <a:r>
              <a:rPr lang="en-US" baseline="30000" dirty="0"/>
              <a:t>[2]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80792"/>
            <a:ext cx="10515600" cy="4763334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Also: element wise operations, </a:t>
            </a:r>
            <a:r>
              <a:rPr lang="en-US" dirty="0" err="1"/>
              <a:t>vectorize</a:t>
            </a:r>
            <a:r>
              <a:rPr lang="en-US" dirty="0"/>
              <a:t>, concatenate (</a:t>
            </a:r>
            <a:r>
              <a:rPr lang="en-US" dirty="0" err="1"/>
              <a:t>horz</a:t>
            </a:r>
            <a:r>
              <a:rPr lang="en-US" dirty="0"/>
              <a:t>/vert), rand/</a:t>
            </a:r>
            <a:r>
              <a:rPr lang="en-US" dirty="0" err="1"/>
              <a:t>randn</a:t>
            </a:r>
            <a:r>
              <a:rPr lang="en-US" dirty="0"/>
              <a:t>, etc. </a:t>
            </a:r>
            <a:r>
              <a:rPr lang="en-US" baseline="30000" dirty="0"/>
              <a:t>[2]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[2] http://arma.sourceforge.net/docs.html#syntax</a:t>
            </a:r>
          </a:p>
        </p:txBody>
      </p:sp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838199" y="1420412"/>
          <a:ext cx="10515600" cy="33888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505200">
                  <a:extLst>
                    <a:ext uri="{9D8B030D-6E8A-4147-A177-3AD203B41FA5}">
                      <a16:colId xmlns:a16="http://schemas.microsoft.com/office/drawing/2014/main" val="3272847919"/>
                    </a:ext>
                  </a:extLst>
                </a:gridCol>
                <a:gridCol w="3505200">
                  <a:extLst>
                    <a:ext uri="{9D8B030D-6E8A-4147-A177-3AD203B41FA5}">
                      <a16:colId xmlns:a16="http://schemas.microsoft.com/office/drawing/2014/main" val="1437263335"/>
                    </a:ext>
                  </a:extLst>
                </a:gridCol>
                <a:gridCol w="3505200">
                  <a:extLst>
                    <a:ext uri="{9D8B030D-6E8A-4147-A177-3AD203B41FA5}">
                      <a16:colId xmlns:a16="http://schemas.microsoft.com/office/drawing/2014/main" val="2748705278"/>
                    </a:ext>
                  </a:extLst>
                </a:gridCol>
              </a:tblGrid>
              <a:tr h="354145">
                <a:tc>
                  <a:txBody>
                    <a:bodyPr/>
                    <a:lstStyle/>
                    <a:p>
                      <a:pPr algn="ctr"/>
                      <a:r>
                        <a:rPr lang="en-US" b="1" dirty="0">
                          <a:solidFill>
                            <a:srgbClr val="22337C"/>
                          </a:solidFill>
                        </a:rPr>
                        <a:t>MATLAB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>
                          <a:solidFill>
                            <a:srgbClr val="22337C"/>
                          </a:solidFill>
                        </a:rPr>
                        <a:t>Armadillo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>
                          <a:solidFill>
                            <a:srgbClr val="22337C"/>
                          </a:solidFill>
                        </a:rPr>
                        <a:t>Notes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24270991"/>
                  </a:ext>
                </a:extLst>
              </a:tr>
              <a:tr h="354145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A(1, 1) | A(k, k)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A(0, 0) | A(k-1, k-1)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Indexing starts with 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4640243"/>
                  </a:ext>
                </a:extLst>
              </a:tr>
              <a:tr h="354145">
                <a:tc>
                  <a:txBody>
                    <a:bodyPr/>
                    <a:lstStyle/>
                    <a:p>
                      <a:pPr algn="ctr"/>
                      <a:r>
                        <a:rPr lang="en-US" dirty="0">
                          <a:solidFill>
                            <a:srgbClr val="6F2927"/>
                          </a:solidFill>
                        </a:rPr>
                        <a:t>size</a:t>
                      </a:r>
                      <a:r>
                        <a:rPr lang="en-US" dirty="0"/>
                        <a:t>(A,</a:t>
                      </a:r>
                      <a:r>
                        <a:rPr lang="en-US" baseline="0" dirty="0"/>
                        <a:t> 1) | </a:t>
                      </a:r>
                      <a:r>
                        <a:rPr lang="en-US" baseline="0" dirty="0">
                          <a:solidFill>
                            <a:srgbClr val="6F2927"/>
                          </a:solidFill>
                        </a:rPr>
                        <a:t>size</a:t>
                      </a:r>
                      <a:r>
                        <a:rPr lang="en-US" baseline="0" dirty="0"/>
                        <a:t>(A, 2)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/>
                        <a:t>A.</a:t>
                      </a:r>
                      <a:r>
                        <a:rPr lang="en-US" dirty="0" err="1">
                          <a:solidFill>
                            <a:srgbClr val="6F2927"/>
                          </a:solidFill>
                        </a:rPr>
                        <a:t>n_rows</a:t>
                      </a:r>
                      <a:r>
                        <a:rPr lang="en-US" dirty="0"/>
                        <a:t> | </a:t>
                      </a:r>
                      <a:r>
                        <a:rPr lang="en-US" dirty="0" err="1"/>
                        <a:t>A.</a:t>
                      </a:r>
                      <a:r>
                        <a:rPr lang="en-US" dirty="0" err="1">
                          <a:solidFill>
                            <a:srgbClr val="6F2927"/>
                          </a:solidFill>
                        </a:rPr>
                        <a:t>n_cols</a:t>
                      </a:r>
                      <a:endParaRPr lang="en-US" dirty="0">
                        <a:solidFill>
                          <a:srgbClr val="6F2927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Read only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456829"/>
                  </a:ext>
                </a:extLst>
              </a:tr>
              <a:tr h="354145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A(:, p:q) | </a:t>
                      </a:r>
                      <a:r>
                        <a:rPr lang="en-US" sz="18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A(</a:t>
                      </a:r>
                      <a:r>
                        <a:rPr lang="en-US" sz="1800" b="0" i="0" kern="1200" dirty="0" err="1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p:q</a:t>
                      </a:r>
                      <a:r>
                        <a:rPr lang="en-US" sz="18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:)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A.</a:t>
                      </a:r>
                      <a:r>
                        <a:rPr lang="en-US" dirty="0" err="1">
                          <a:solidFill>
                            <a:srgbClr val="6F2927"/>
                          </a:solidFill>
                        </a:rPr>
                        <a:t>cols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(p, q) | </a:t>
                      </a:r>
                      <a:r>
                        <a:rPr lang="en-US" dirty="0" err="1">
                          <a:solidFill>
                            <a:schemeClr val="tx1"/>
                          </a:solidFill>
                        </a:rPr>
                        <a:t>A.</a:t>
                      </a:r>
                      <a:r>
                        <a:rPr lang="en-US" dirty="0" err="1">
                          <a:solidFill>
                            <a:srgbClr val="6F2927"/>
                          </a:solidFill>
                        </a:rPr>
                        <a:t>rows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(p, q)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Select specific</a:t>
                      </a:r>
                      <a:r>
                        <a:rPr lang="en-US" baseline="0" dirty="0"/>
                        <a:t> rows/cols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6529674"/>
                  </a:ext>
                </a:extLst>
              </a:tr>
              <a:tr h="354145">
                <a:tc>
                  <a:txBody>
                    <a:bodyPr/>
                    <a:lstStyle/>
                    <a:p>
                      <a:pPr algn="ctr"/>
                      <a:r>
                        <a:rPr lang="pt-BR" dirty="0"/>
                        <a:t>A(p:q, r:s)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A( </a:t>
                      </a:r>
                      <a:r>
                        <a:rPr lang="en-US" dirty="0">
                          <a:solidFill>
                            <a:srgbClr val="6F2927"/>
                          </a:solidFill>
                        </a:rPr>
                        <a:t>span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(p, q), </a:t>
                      </a:r>
                      <a:r>
                        <a:rPr lang="en-US" dirty="0">
                          <a:solidFill>
                            <a:srgbClr val="6F2927"/>
                          </a:solidFill>
                        </a:rPr>
                        <a:t>span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(r, s) 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96974799"/>
                  </a:ext>
                </a:extLst>
              </a:tr>
              <a:tr h="35414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Q(:, :, k) | Q(:, :, t:u)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/>
                        <a:t>Q.</a:t>
                      </a:r>
                      <a:r>
                        <a:rPr lang="en-US" dirty="0" err="1">
                          <a:solidFill>
                            <a:srgbClr val="6F2927"/>
                          </a:solidFill>
                        </a:rPr>
                        <a:t>slice</a:t>
                      </a:r>
                      <a:r>
                        <a:rPr lang="en-US" dirty="0"/>
                        <a:t>(k) | </a:t>
                      </a:r>
                      <a:r>
                        <a:rPr lang="en-US" dirty="0" err="1"/>
                        <a:t>Q.</a:t>
                      </a:r>
                      <a:r>
                        <a:rPr lang="en-US" dirty="0" err="1">
                          <a:solidFill>
                            <a:srgbClr val="6F2927"/>
                          </a:solidFill>
                        </a:rPr>
                        <a:t>slices</a:t>
                      </a:r>
                      <a:r>
                        <a:rPr lang="en-US" dirty="0"/>
                        <a:t>(t, u)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Q is a 3D array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51249199"/>
                  </a:ext>
                </a:extLst>
              </a:tr>
              <a:tr h="354145"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Q(p:q, r:s, t:u)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Q(</a:t>
                      </a:r>
                      <a:r>
                        <a:rPr lang="en-US" dirty="0"/>
                        <a:t> </a:t>
                      </a:r>
                      <a:r>
                        <a:rPr lang="pl-PL" dirty="0">
                          <a:solidFill>
                            <a:srgbClr val="6F2927"/>
                          </a:solidFill>
                        </a:rPr>
                        <a:t>span</a:t>
                      </a:r>
                      <a:r>
                        <a:rPr lang="pl-PL" dirty="0"/>
                        <a:t>(p,</a:t>
                      </a:r>
                      <a:r>
                        <a:rPr lang="en-US" dirty="0"/>
                        <a:t> </a:t>
                      </a:r>
                      <a:r>
                        <a:rPr lang="pl-PL" dirty="0"/>
                        <a:t>q),</a:t>
                      </a:r>
                      <a:r>
                        <a:rPr lang="pl-PL" dirty="0">
                          <a:solidFill>
                            <a:srgbClr val="6F2927"/>
                          </a:solidFill>
                        </a:rPr>
                        <a:t>span</a:t>
                      </a:r>
                      <a:r>
                        <a:rPr lang="pl-PL" dirty="0"/>
                        <a:t>(r,</a:t>
                      </a:r>
                      <a:r>
                        <a:rPr lang="en-US" dirty="0"/>
                        <a:t> </a:t>
                      </a:r>
                      <a:r>
                        <a:rPr lang="pl-PL" dirty="0"/>
                        <a:t>s),</a:t>
                      </a:r>
                      <a:r>
                        <a:rPr lang="en-US" dirty="0"/>
                        <a:t> </a:t>
                      </a:r>
                      <a:r>
                        <a:rPr lang="pl-PL" dirty="0">
                          <a:solidFill>
                            <a:srgbClr val="6F2927"/>
                          </a:solidFill>
                        </a:rPr>
                        <a:t>span</a:t>
                      </a:r>
                      <a:r>
                        <a:rPr lang="pl-PL" dirty="0"/>
                        <a:t>(t,</a:t>
                      </a:r>
                      <a:r>
                        <a:rPr lang="en-US" dirty="0"/>
                        <a:t> </a:t>
                      </a:r>
                      <a:r>
                        <a:rPr lang="pl-PL" dirty="0"/>
                        <a:t>u))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55983810"/>
                  </a:ext>
                </a:extLst>
              </a:tr>
              <a:tr h="354145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A'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A.</a:t>
                      </a:r>
                      <a:r>
                        <a:rPr lang="en-US" dirty="0">
                          <a:solidFill>
                            <a:srgbClr val="6F2927"/>
                          </a:solidFill>
                        </a:rPr>
                        <a:t>t</a:t>
                      </a:r>
                      <a:r>
                        <a:rPr lang="en-US" dirty="0"/>
                        <a:t>() or </a:t>
                      </a:r>
                      <a:r>
                        <a:rPr lang="en-US" dirty="0">
                          <a:solidFill>
                            <a:srgbClr val="6F2927"/>
                          </a:solidFill>
                        </a:rPr>
                        <a:t>trans</a:t>
                      </a:r>
                      <a:r>
                        <a:rPr lang="en-US" dirty="0"/>
                        <a:t>(A)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Transpose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365485"/>
                  </a:ext>
                </a:extLst>
              </a:tr>
              <a:tr h="462805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A=</a:t>
                      </a:r>
                      <a:r>
                        <a:rPr lang="en-US" dirty="0">
                          <a:solidFill>
                            <a:srgbClr val="6F2927"/>
                          </a:solidFill>
                        </a:rPr>
                        <a:t>zeros</a:t>
                      </a:r>
                      <a:r>
                        <a:rPr lang="en-US" dirty="0"/>
                        <a:t>(</a:t>
                      </a:r>
                      <a:r>
                        <a:rPr lang="en-US" dirty="0">
                          <a:solidFill>
                            <a:srgbClr val="22337C"/>
                          </a:solidFill>
                        </a:rPr>
                        <a:t>size</a:t>
                      </a:r>
                      <a:r>
                        <a:rPr lang="en-US" dirty="0"/>
                        <a:t>(A)) | A=</a:t>
                      </a:r>
                      <a:r>
                        <a:rPr lang="en-US" dirty="0">
                          <a:solidFill>
                            <a:srgbClr val="6F2927"/>
                          </a:solidFill>
                        </a:rPr>
                        <a:t>ones</a:t>
                      </a:r>
                      <a:r>
                        <a:rPr lang="en-US" dirty="0"/>
                        <a:t>(</a:t>
                      </a:r>
                      <a:r>
                        <a:rPr lang="en-US" dirty="0">
                          <a:solidFill>
                            <a:srgbClr val="22337C"/>
                          </a:solidFill>
                        </a:rPr>
                        <a:t>size</a:t>
                      </a:r>
                      <a:r>
                        <a:rPr lang="en-US" dirty="0"/>
                        <a:t>(A))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/>
                        <a:t>A.</a:t>
                      </a:r>
                      <a:r>
                        <a:rPr lang="en-US" dirty="0" err="1">
                          <a:solidFill>
                            <a:srgbClr val="6F2927"/>
                          </a:solidFill>
                        </a:rPr>
                        <a:t>zeros</a:t>
                      </a:r>
                      <a:r>
                        <a:rPr lang="en-US" dirty="0"/>
                        <a:t>() | </a:t>
                      </a:r>
                      <a:r>
                        <a:rPr lang="en-US" dirty="0" err="1"/>
                        <a:t>A.</a:t>
                      </a:r>
                      <a:r>
                        <a:rPr lang="en-US" dirty="0" err="1">
                          <a:solidFill>
                            <a:srgbClr val="6F2927"/>
                          </a:solidFill>
                        </a:rPr>
                        <a:t>ones</a:t>
                      </a:r>
                      <a:r>
                        <a:rPr lang="en-US" dirty="0"/>
                        <a:t>()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Initialize a matrix of zeros or ones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89544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837928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Data Structures available in </a:t>
            </a:r>
            <a:r>
              <a:rPr lang="en-US" dirty="0" err="1"/>
              <a:t>Arma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28164672"/>
              </p:ext>
            </p:extLst>
          </p:nvPr>
        </p:nvGraphicFramePr>
        <p:xfrm>
          <a:off x="838200" y="1381125"/>
          <a:ext cx="10515600" cy="2865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505200">
                  <a:extLst>
                    <a:ext uri="{9D8B030D-6E8A-4147-A177-3AD203B41FA5}">
                      <a16:colId xmlns:a16="http://schemas.microsoft.com/office/drawing/2014/main" val="1839524295"/>
                    </a:ext>
                  </a:extLst>
                </a:gridCol>
                <a:gridCol w="3505200">
                  <a:extLst>
                    <a:ext uri="{9D8B030D-6E8A-4147-A177-3AD203B41FA5}">
                      <a16:colId xmlns:a16="http://schemas.microsoft.com/office/drawing/2014/main" val="541308457"/>
                    </a:ext>
                  </a:extLst>
                </a:gridCol>
                <a:gridCol w="3505200">
                  <a:extLst>
                    <a:ext uri="{9D8B030D-6E8A-4147-A177-3AD203B41FA5}">
                      <a16:colId xmlns:a16="http://schemas.microsoft.com/office/drawing/2014/main" val="9132219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b="1" dirty="0">
                          <a:solidFill>
                            <a:srgbClr val="002060"/>
                          </a:solidFill>
                        </a:rPr>
                        <a:t>Structure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>
                          <a:solidFill>
                            <a:srgbClr val="002060"/>
                          </a:solidFill>
                        </a:rPr>
                        <a:t>Description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>
                          <a:solidFill>
                            <a:srgbClr val="002060"/>
                          </a:solidFill>
                        </a:rPr>
                        <a:t>Comments/Remarks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71235674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Mat&lt; </a:t>
                      </a:r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type</a:t>
                      </a:r>
                      <a:r>
                        <a:rPr lang="en-US" dirty="0"/>
                        <a:t> &gt;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Dense Matrix class of type</a:t>
                      </a:r>
                      <a:r>
                        <a:rPr lang="en-US" baseline="0" dirty="0"/>
                        <a:t> </a:t>
                      </a:r>
                      <a:r>
                        <a:rPr lang="en-US" i="1" baseline="0" dirty="0"/>
                        <a:t>float</a:t>
                      </a:r>
                      <a:r>
                        <a:rPr lang="en-US" baseline="0" dirty="0"/>
                        <a:t>, </a:t>
                      </a:r>
                      <a:r>
                        <a:rPr lang="en-US" i="1" baseline="0" dirty="0"/>
                        <a:t>double</a:t>
                      </a:r>
                      <a:r>
                        <a:rPr lang="en-US" baseline="0" dirty="0"/>
                        <a:t>, </a:t>
                      </a:r>
                      <a:r>
                        <a:rPr lang="en-US" i="1" baseline="0" dirty="0"/>
                        <a:t>short</a:t>
                      </a:r>
                      <a:r>
                        <a:rPr lang="en-US" baseline="0" dirty="0"/>
                        <a:t>, </a:t>
                      </a:r>
                      <a:r>
                        <a:rPr lang="en-US" i="1" baseline="0" dirty="0" err="1"/>
                        <a:t>int</a:t>
                      </a:r>
                      <a:r>
                        <a:rPr lang="en-US" baseline="0" dirty="0"/>
                        <a:t>, etc.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i="1" kern="1200" dirty="0" err="1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std</a:t>
                      </a:r>
                      <a:r>
                        <a:rPr lang="en-US" sz="1800" b="0" i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::complex&lt;float&gt;</a:t>
                      </a:r>
                      <a:r>
                        <a:rPr lang="en-US" sz="18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 </a:t>
                      </a:r>
                      <a:r>
                        <a:rPr lang="en-US" sz="1800" b="0" i="1" kern="1200" dirty="0" err="1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std</a:t>
                      </a:r>
                      <a:r>
                        <a:rPr lang="en-US" sz="1800" b="0" i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::complex&lt;double&gt;</a:t>
                      </a:r>
                      <a:r>
                        <a:rPr lang="en-US" sz="1800" b="0" i="0" kern="1200" baseline="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can also be used</a:t>
                      </a:r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97399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Col</a:t>
                      </a:r>
                      <a:r>
                        <a:rPr lang="en-US" baseline="0" dirty="0"/>
                        <a:t>&lt; </a:t>
                      </a:r>
                      <a:r>
                        <a:rPr lang="en-US" baseline="0" dirty="0">
                          <a:solidFill>
                            <a:srgbClr val="FF0000"/>
                          </a:solidFill>
                        </a:rPr>
                        <a:t>type</a:t>
                      </a:r>
                      <a:r>
                        <a:rPr lang="en-US" baseline="0" dirty="0"/>
                        <a:t> &gt;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D</a:t>
                      </a:r>
                      <a:r>
                        <a:rPr lang="en-US" sz="18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ense column vector class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Same types as Mat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35374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Row</a:t>
                      </a:r>
                      <a:r>
                        <a:rPr lang="en-US" baseline="0" dirty="0"/>
                        <a:t>&lt; </a:t>
                      </a:r>
                      <a:r>
                        <a:rPr lang="en-US" baseline="0" dirty="0">
                          <a:solidFill>
                            <a:srgbClr val="FF0000"/>
                          </a:solidFill>
                        </a:rPr>
                        <a:t>type</a:t>
                      </a:r>
                      <a:r>
                        <a:rPr lang="en-US" baseline="0" dirty="0"/>
                        <a:t> &gt;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D</a:t>
                      </a:r>
                      <a:r>
                        <a:rPr lang="en-US" sz="1800" b="0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ense row vector class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Same types as Mat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9433667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Cube&lt; </a:t>
                      </a:r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type</a:t>
                      </a:r>
                      <a:r>
                        <a:rPr lang="en-US" baseline="0" dirty="0"/>
                        <a:t> &gt;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3D “matrix” class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Same types as Mat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330475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err="1"/>
                        <a:t>SpMat</a:t>
                      </a:r>
                      <a:r>
                        <a:rPr lang="en-US" dirty="0"/>
                        <a:t>&lt; </a:t>
                      </a:r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type</a:t>
                      </a:r>
                      <a:r>
                        <a:rPr lang="en-US" dirty="0"/>
                        <a:t> &gt;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Sparse Matrix</a:t>
                      </a:r>
                      <a:r>
                        <a:rPr lang="en-US" baseline="0" dirty="0"/>
                        <a:t> class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Same types as Mat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1404898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Field&lt; </a:t>
                      </a:r>
                      <a:r>
                        <a:rPr lang="en-US" dirty="0" err="1">
                          <a:solidFill>
                            <a:srgbClr val="FF0000"/>
                          </a:solidFill>
                        </a:rPr>
                        <a:t>object_type</a:t>
                      </a:r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dirty="0"/>
                        <a:t>&gt;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Arbitrary data storage in matrices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“</a:t>
                      </a:r>
                      <a:r>
                        <a:rPr lang="en-US" dirty="0" err="1"/>
                        <a:t>object_type</a:t>
                      </a:r>
                      <a:r>
                        <a:rPr lang="en-US" dirty="0"/>
                        <a:t>” is</a:t>
                      </a:r>
                      <a:r>
                        <a:rPr lang="en-US" baseline="0" dirty="0"/>
                        <a:t> one of the above</a:t>
                      </a:r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20195977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[2] http://arma.sourceforge.net/docs.html#part_classes</a:t>
            </a:r>
          </a:p>
        </p:txBody>
      </p:sp>
    </p:spTree>
    <p:extLst>
      <p:ext uri="{BB962C8B-B14F-4D97-AF65-F5344CB8AC3E}">
        <p14:creationId xmlns:p14="http://schemas.microsoft.com/office/powerpoint/2010/main" val="34727107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</a:t>
            </a:r>
            <a:r>
              <a:rPr lang="en-US" dirty="0" err="1"/>
              <a:t>cbicaITKSafeImageIO.h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template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&lt;class </a:t>
            </a:r>
            <a:r>
              <a:rPr lang="en-US" sz="13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TImageType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&gt;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void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ReadImage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</a:t>
            </a:r>
            <a:r>
              <a:rPr lang="en-US" sz="13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typename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3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TImageType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300" dirty="0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Pointer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image, 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const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std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300" dirty="0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string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&amp;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fName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)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{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3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300" dirty="0" err="1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ImageFileReader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3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TImageType</a:t>
            </a:r>
            <a:r>
              <a:rPr lang="en-US" sz="13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&gt; </a:t>
            </a:r>
            <a:r>
              <a:rPr lang="en-US" sz="13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ImageReaderType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3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typename</a:t>
            </a:r>
            <a:r>
              <a:rPr lang="en-US" sz="13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3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ImageReaderType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300" dirty="0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Pointer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reader = 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ImageReaderType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300" dirty="0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New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reader-&gt;</a:t>
            </a:r>
            <a:r>
              <a:rPr lang="en-US" sz="1300" dirty="0" err="1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SetFileName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fName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3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try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  reader-&gt;</a:t>
            </a:r>
            <a:r>
              <a:rPr lang="en-US" sz="1300" dirty="0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Update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3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catch (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300" dirty="0" err="1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ExceptionObject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&amp; e)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{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  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std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300" dirty="0" err="1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cerr</a:t>
            </a:r>
            <a:r>
              <a:rPr lang="en-US" sz="1300" dirty="0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&lt;&lt; "Exception caught: " &lt;&lt; 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e.what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 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  </a:t>
            </a:r>
            <a:r>
              <a:rPr lang="en-US" sz="13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exit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</a:t>
            </a:r>
            <a:r>
              <a:rPr lang="en-US" sz="13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EXIT_FAILURE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}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image-&gt;</a:t>
            </a:r>
            <a:r>
              <a:rPr lang="en-US" sz="1300" dirty="0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Graft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reader-&gt;</a:t>
            </a:r>
            <a:r>
              <a:rPr lang="en-US" sz="1300" dirty="0" err="1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GetOutput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 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3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return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/>
              <a:t>Type safe code to read an image from supplied file name and throw an exception of there is an issue.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Code borrows from the first ITK tutorial where image reading is explained.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9420728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int</a:t>
            </a:r>
            <a:r>
              <a:rPr lang="en-US" sz="13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main( </a:t>
            </a:r>
            <a:r>
              <a:rPr lang="en-US" sz="13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int</a:t>
            </a:r>
            <a:r>
              <a:rPr lang="en-US" sz="13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argc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3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char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**</a:t>
            </a:r>
            <a:r>
              <a:rPr lang="en-US" sz="13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argv</a:t>
            </a: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)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{</a:t>
            </a:r>
          </a:p>
          <a:p>
            <a:pPr marL="0" lvl="0" indent="0">
              <a:buNone/>
            </a:pPr>
            <a:r>
              <a:rPr lang="en-US" sz="13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300" dirty="0">
                <a:solidFill>
                  <a:srgbClr val="00B050"/>
                </a:solidFill>
              </a:rPr>
              <a:t>// command line parsing</a:t>
            </a:r>
          </a:p>
          <a:p>
            <a:pPr marL="0" lvl="0" indent="0">
              <a:buNone/>
            </a:pPr>
            <a:endParaRPr lang="en-US" sz="1300" dirty="0">
              <a:solidFill>
                <a:prstClr val="black"/>
              </a:solidFill>
            </a:endParaRPr>
          </a:p>
          <a:p>
            <a:pPr marL="0" lvl="0" indent="0">
              <a:buNone/>
            </a:pPr>
            <a:r>
              <a:rPr lang="en-US" sz="1300" dirty="0">
                <a:solidFill>
                  <a:prstClr val="black"/>
                </a:solidFill>
              </a:rPr>
              <a:t>  </a:t>
            </a:r>
            <a:r>
              <a:rPr lang="en-US" sz="1300" dirty="0" err="1">
                <a:solidFill>
                  <a:prstClr val="black"/>
                </a:solidFill>
              </a:rPr>
              <a:t>std</a:t>
            </a:r>
            <a:r>
              <a:rPr lang="en-US" sz="1300" dirty="0">
                <a:solidFill>
                  <a:prstClr val="black"/>
                </a:solidFill>
              </a:rPr>
              <a:t>::</a:t>
            </a:r>
            <a:r>
              <a:rPr lang="en-US" sz="1300" dirty="0">
                <a:solidFill>
                  <a:srgbClr val="FF0000"/>
                </a:solidFill>
              </a:rPr>
              <a:t>string</a:t>
            </a:r>
            <a:r>
              <a:rPr lang="en-US" sz="1300" dirty="0">
                <a:solidFill>
                  <a:prstClr val="black"/>
                </a:solidFill>
              </a:rPr>
              <a:t> </a:t>
            </a:r>
            <a:r>
              <a:rPr lang="en-US" sz="1300" dirty="0" err="1">
                <a:solidFill>
                  <a:prstClr val="black"/>
                </a:solidFill>
              </a:rPr>
              <a:t>inputImageFile</a:t>
            </a:r>
            <a:r>
              <a:rPr lang="en-US" sz="1300" dirty="0">
                <a:solidFill>
                  <a:prstClr val="black"/>
                </a:solidFill>
              </a:rPr>
              <a:t>, </a:t>
            </a:r>
            <a:r>
              <a:rPr lang="en-US" sz="1300" dirty="0" err="1">
                <a:solidFill>
                  <a:prstClr val="black"/>
                </a:solidFill>
              </a:rPr>
              <a:t>outputImageFile</a:t>
            </a:r>
            <a:r>
              <a:rPr lang="en-US" sz="1300" dirty="0">
                <a:solidFill>
                  <a:prstClr val="black"/>
                </a:solidFill>
              </a:rPr>
              <a:t>;</a:t>
            </a:r>
          </a:p>
          <a:p>
            <a:pPr marL="0" lvl="0" indent="0">
              <a:buNone/>
            </a:pPr>
            <a:r>
              <a:rPr lang="en-US" sz="1300" dirty="0">
                <a:solidFill>
                  <a:srgbClr val="00B0F0"/>
                </a:solidFill>
              </a:rPr>
              <a:t>  </a:t>
            </a:r>
            <a:r>
              <a:rPr lang="en-US" sz="1300" dirty="0" err="1">
                <a:solidFill>
                  <a:prstClr val="black"/>
                </a:solidFill>
              </a:rPr>
              <a:t>parser.</a:t>
            </a:r>
            <a:r>
              <a:rPr lang="en-US" sz="1300" dirty="0" err="1">
                <a:solidFill>
                  <a:srgbClr val="00B050"/>
                </a:solidFill>
              </a:rPr>
              <a:t>getParameterValue</a:t>
            </a:r>
            <a:r>
              <a:rPr lang="en-US" sz="1300" dirty="0">
                <a:solidFill>
                  <a:prstClr val="black"/>
                </a:solidFill>
              </a:rPr>
              <a:t>(</a:t>
            </a:r>
            <a:r>
              <a:rPr lang="en-US" sz="1300" dirty="0">
                <a:solidFill>
                  <a:srgbClr val="7030A0"/>
                </a:solidFill>
              </a:rPr>
              <a:t>“input"</a:t>
            </a:r>
            <a:r>
              <a:rPr lang="en-US" sz="1300" dirty="0">
                <a:solidFill>
                  <a:prstClr val="black"/>
                </a:solidFill>
              </a:rPr>
              <a:t>, </a:t>
            </a:r>
            <a:r>
              <a:rPr lang="en-US" sz="1300" dirty="0" err="1">
                <a:solidFill>
                  <a:prstClr val="black"/>
                </a:solidFill>
              </a:rPr>
              <a:t>inputImageFile</a:t>
            </a:r>
            <a:r>
              <a:rPr lang="en-US" sz="1300" dirty="0">
                <a:solidFill>
                  <a:prstClr val="black"/>
                </a:solidFill>
              </a:rPr>
              <a:t>);</a:t>
            </a:r>
          </a:p>
          <a:p>
            <a:pPr marL="0" lvl="0" indent="0">
              <a:buNone/>
            </a:pPr>
            <a:r>
              <a:rPr lang="en-US" sz="1300" dirty="0">
                <a:solidFill>
                  <a:prstClr val="black"/>
                </a:solidFill>
              </a:rPr>
              <a:t>  </a:t>
            </a:r>
            <a:r>
              <a:rPr lang="en-US" sz="1300" dirty="0" err="1">
                <a:solidFill>
                  <a:prstClr val="black"/>
                </a:solidFill>
              </a:rPr>
              <a:t>parser.</a:t>
            </a:r>
            <a:r>
              <a:rPr lang="en-US" sz="1300" dirty="0" err="1">
                <a:solidFill>
                  <a:srgbClr val="00B050"/>
                </a:solidFill>
              </a:rPr>
              <a:t>getParameterValue</a:t>
            </a:r>
            <a:r>
              <a:rPr lang="en-US" sz="1300" dirty="0">
                <a:solidFill>
                  <a:prstClr val="black"/>
                </a:solidFill>
              </a:rPr>
              <a:t>(</a:t>
            </a:r>
            <a:r>
              <a:rPr lang="en-US" sz="1300" dirty="0">
                <a:solidFill>
                  <a:srgbClr val="7030A0"/>
                </a:solidFill>
              </a:rPr>
              <a:t>“output"</a:t>
            </a:r>
            <a:r>
              <a:rPr lang="en-US" sz="1300" dirty="0">
                <a:solidFill>
                  <a:prstClr val="black"/>
                </a:solidFill>
              </a:rPr>
              <a:t>, </a:t>
            </a:r>
            <a:r>
              <a:rPr lang="en-US" sz="1300" dirty="0" err="1">
                <a:solidFill>
                  <a:prstClr val="black"/>
                </a:solidFill>
              </a:rPr>
              <a:t>outputImageFile</a:t>
            </a:r>
            <a:r>
              <a:rPr lang="en-US" sz="1300" dirty="0">
                <a:solidFill>
                  <a:prstClr val="black"/>
                </a:solidFill>
              </a:rPr>
              <a:t>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3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3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/>
              <a:t>Command line parsing </a:t>
            </a:r>
            <a:r>
              <a:rPr lang="en-US" sz="2000" baseline="30000" dirty="0"/>
              <a:t>[3]</a:t>
            </a:r>
            <a:r>
              <a:rPr lang="en-US" sz="2000" dirty="0"/>
              <a:t>.</a:t>
            </a: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[3] Referring to Command Line Parsing description in Unit Test Tutorial</a:t>
            </a:r>
          </a:p>
        </p:txBody>
      </p:sp>
    </p:spTree>
    <p:extLst>
      <p:ext uri="{BB962C8B-B14F-4D97-AF65-F5344CB8AC3E}">
        <p14:creationId xmlns:p14="http://schemas.microsoft.com/office/powerpoint/2010/main" val="284599381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float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2 &gt; </a:t>
            </a:r>
            <a:r>
              <a:rPr lang="en-US" sz="15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Pointer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cbica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ReadImage</a:t>
            </a:r>
            <a:r>
              <a:rPr lang="en-US" sz="1500" dirty="0">
                <a:solidFill>
                  <a:srgbClr val="00B0F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rgbClr val="FF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FloatImageType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&gt;(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inputImageFile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);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FFFFFF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SafeReadImage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&gt;(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im_base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GetFileName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FFFFFF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const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unsigned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int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rows =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GetBufferedRegion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().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GetSize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()[0];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const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unsigned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int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cols =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GetBufferedRegion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().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GetSize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()[1];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FFFFFF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vnl_matrix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MatrixType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 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vnl_matrix_ref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inputMatrix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(rows, cols,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GetBufferPointer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 ); 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/>
              <a:t>Define the default pixel type, image type and initialize the memory for the input image.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A 2D image is assumed for simplicity</a:t>
            </a:r>
          </a:p>
        </p:txBody>
      </p:sp>
    </p:spTree>
    <p:extLst>
      <p:ext uri="{BB962C8B-B14F-4D97-AF65-F5344CB8AC3E}">
        <p14:creationId xmlns:p14="http://schemas.microsoft.com/office/powerpoint/2010/main" val="375010832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float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::Image&lt;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2 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::Pointer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::New();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SizeType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GetBufferedRegion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).</a:t>
            </a:r>
            <a:r>
              <a:rPr lang="en-US" sz="1500" dirty="0" err="1">
                <a:solidFill>
                  <a:srgbClr val="92D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GetSize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 );</a:t>
            </a:r>
            <a:endParaRPr lang="en-US" sz="1500" dirty="0">
              <a:solidFill>
                <a:srgbClr val="FFFFFF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vnl_matrix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MatrixType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 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vnl_matrix_ref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inputMatrix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(rows, cols,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GetBufferPointer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 ); 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/>
              <a:t>Read the image safely (with exceptions and warnings) and store the number of rows and columns.</a:t>
            </a:r>
          </a:p>
        </p:txBody>
      </p:sp>
    </p:spTree>
    <p:extLst>
      <p:ext uri="{BB962C8B-B14F-4D97-AF65-F5344CB8AC3E}">
        <p14:creationId xmlns:p14="http://schemas.microsoft.com/office/powerpoint/2010/main" val="42890722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3"/>
          </p:nvPr>
        </p:nvSpPr>
        <p:spPr/>
        <p:txBody>
          <a:bodyPr>
            <a:noAutofit/>
          </a:bodyPr>
          <a:lstStyle/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float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typedef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itk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::Image&lt;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PixelType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2 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; 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::Pointer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=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::New();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SafeReadImage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&lt;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ImageType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&gt;(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inputImage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,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im_base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-&gt; </a:t>
            </a:r>
            <a:r>
              <a:rPr lang="en-US" sz="1500" dirty="0" err="1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GetFileName</a:t>
            </a:r>
            <a:r>
              <a:rPr lang="en-US" sz="1500" dirty="0">
                <a:solidFill>
                  <a:srgbClr val="FFFFFF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());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00000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  </a:t>
            </a:r>
            <a:r>
              <a:rPr lang="en-US" sz="1500" dirty="0" err="1">
                <a:solidFill>
                  <a:srgbClr val="FF0000"/>
                </a:solidFill>
              </a:rPr>
              <a:t>arma</a:t>
            </a:r>
            <a:r>
              <a:rPr lang="en-US" sz="1500" dirty="0"/>
              <a:t>::</a:t>
            </a:r>
            <a:r>
              <a:rPr lang="en-US" sz="1500" dirty="0">
                <a:solidFill>
                  <a:srgbClr val="00B0F0"/>
                </a:solidFill>
              </a:rPr>
              <a:t>mat</a:t>
            </a:r>
            <a:r>
              <a:rPr lang="en-US" sz="1500" dirty="0"/>
              <a:t> </a:t>
            </a:r>
            <a:r>
              <a:rPr lang="en-US" sz="1500" dirty="0" err="1"/>
              <a:t>inputMat</a:t>
            </a:r>
            <a:r>
              <a:rPr lang="en-US" sz="1500" dirty="0"/>
              <a:t>( </a:t>
            </a:r>
            <a:r>
              <a:rPr lang="en-US" sz="1500" dirty="0" err="1"/>
              <a:t>inputImage</a:t>
            </a:r>
            <a:r>
              <a:rPr lang="en-US" sz="1500" dirty="0"/>
              <a:t>-&gt;</a:t>
            </a:r>
            <a:r>
              <a:rPr lang="en-US" sz="1500" dirty="0" err="1">
                <a:solidFill>
                  <a:srgbClr val="92D050"/>
                </a:solidFill>
              </a:rPr>
              <a:t>GetBufferPointer</a:t>
            </a:r>
            <a:r>
              <a:rPr lang="en-US" sz="1500" dirty="0"/>
              <a:t>( ),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[0]</a:t>
            </a:r>
            <a:r>
              <a:rPr lang="en-US" sz="1500" dirty="0"/>
              <a:t>, </a:t>
            </a:r>
            <a:r>
              <a:rPr lang="en-US" sz="1500" dirty="0" err="1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imageSize</a:t>
            </a:r>
            <a:r>
              <a:rPr lang="en-US" sz="1500" dirty="0">
                <a:solidFill>
                  <a:srgbClr val="00000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[1]</a:t>
            </a:r>
            <a:r>
              <a:rPr lang="en-US" sz="1500" dirty="0"/>
              <a:t>);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endParaRPr lang="en-US" sz="1500" dirty="0">
              <a:solidFill>
                <a:srgbClr val="00B05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None/>
            </a:pPr>
            <a:r>
              <a:rPr lang="en-US" sz="1500" dirty="0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// do awesome stuff with </a:t>
            </a:r>
            <a:r>
              <a:rPr lang="en-US" sz="1500" b="1" dirty="0" err="1">
                <a:solidFill>
                  <a:srgbClr val="00B050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inputMat</a:t>
            </a:r>
            <a:endParaRPr lang="en-US" sz="1500" b="1" dirty="0">
              <a:solidFill>
                <a:srgbClr val="00B050"/>
              </a:solidFill>
              <a:latin typeface="Segoe UI" pitchFamily="34" charset="0"/>
              <a:ea typeface="Segoe UI" pitchFamily="34" charset="0"/>
              <a:cs typeface="Segoe UI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/>
              <a:t>Here we are initializing the </a:t>
            </a:r>
            <a:r>
              <a:rPr lang="en-US" sz="2000" b="1" dirty="0" err="1">
                <a:solidFill>
                  <a:srgbClr val="002060"/>
                </a:solidFill>
              </a:rPr>
              <a:t>arma</a:t>
            </a:r>
            <a:r>
              <a:rPr lang="en-US" sz="2000" dirty="0"/>
              <a:t>::</a:t>
            </a:r>
            <a:r>
              <a:rPr lang="en-US" sz="2000" b="1" dirty="0">
                <a:solidFill>
                  <a:srgbClr val="002060"/>
                </a:solidFill>
              </a:rPr>
              <a:t>mat </a:t>
            </a:r>
            <a:r>
              <a:rPr lang="en-US" sz="2000" dirty="0"/>
              <a:t>(same as Mat&lt; </a:t>
            </a:r>
            <a:r>
              <a:rPr lang="en-US" sz="2000" dirty="0" err="1">
                <a:solidFill>
                  <a:srgbClr val="FF0000"/>
                </a:solidFill>
              </a:rPr>
              <a:t>dataType</a:t>
            </a:r>
            <a:r>
              <a:rPr lang="en-US" sz="2000" dirty="0"/>
              <a:t> &gt; discussed before) using the image pointer and size.</a:t>
            </a:r>
            <a:endParaRPr lang="en-US" sz="2000" b="1" dirty="0">
              <a:solidFill>
                <a:srgbClr val="002060"/>
              </a:solidFill>
            </a:endParaRPr>
          </a:p>
          <a:p>
            <a:pPr marL="0" indent="0">
              <a:buNone/>
            </a:pPr>
            <a:endParaRPr lang="en-US" sz="2000" b="1" dirty="0">
              <a:solidFill>
                <a:srgbClr val="C00000"/>
              </a:solidFill>
            </a:endParaRPr>
          </a:p>
          <a:p>
            <a:pPr marL="0" indent="0">
              <a:buNone/>
            </a:pPr>
            <a:r>
              <a:rPr lang="en-US" sz="2000" b="1" dirty="0" err="1">
                <a:solidFill>
                  <a:srgbClr val="C00000"/>
                </a:solidFill>
              </a:rPr>
              <a:t>reinterpret_cast</a:t>
            </a:r>
            <a:r>
              <a:rPr lang="en-US" sz="2000" dirty="0"/>
              <a:t> </a:t>
            </a:r>
            <a:r>
              <a:rPr lang="en-US" sz="2000" baseline="30000" dirty="0"/>
              <a:t>[4]</a:t>
            </a:r>
            <a:r>
              <a:rPr lang="en-US" sz="2000" dirty="0"/>
              <a:t> allows for conversion between different pointer types.</a:t>
            </a:r>
          </a:p>
          <a:p>
            <a:pPr marL="0" indent="0">
              <a:buNone/>
            </a:pPr>
            <a:endParaRPr lang="en-US" sz="2000" b="1" dirty="0">
              <a:solidFill>
                <a:srgbClr val="00206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01841" y="6311900"/>
            <a:ext cx="7448279" cy="365125"/>
          </a:xfrm>
        </p:spPr>
        <p:txBody>
          <a:bodyPr/>
          <a:lstStyle/>
          <a:p>
            <a:r>
              <a:rPr lang="en-US" dirty="0"/>
              <a:t>[4] https://msdn.microsoft.com/en-us/library/e0w9f63b.aspx?</a:t>
            </a:r>
          </a:p>
        </p:txBody>
      </p:sp>
    </p:spTree>
    <p:extLst>
      <p:ext uri="{BB962C8B-B14F-4D97-AF65-F5344CB8AC3E}">
        <p14:creationId xmlns:p14="http://schemas.microsoft.com/office/powerpoint/2010/main" val="3130148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224</TotalTime>
  <Words>1621</Words>
  <Application>Microsoft Office PowerPoint</Application>
  <PresentationFormat>Widescreen</PresentationFormat>
  <Paragraphs>257</Paragraphs>
  <Slides>17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17</vt:i4>
      </vt:variant>
    </vt:vector>
  </HeadingPairs>
  <TitlesOfParts>
    <vt:vector size="26" baseType="lpstr">
      <vt:lpstr>Arial</vt:lpstr>
      <vt:lpstr>Calibri</vt:lpstr>
      <vt:lpstr>Calibri Light</vt:lpstr>
      <vt:lpstr>Segoe UI</vt:lpstr>
      <vt:lpstr>Segoe UI Semibold</vt:lpstr>
      <vt:lpstr>Segoe UI Semilight</vt:lpstr>
      <vt:lpstr>Segoe UI Symbol</vt:lpstr>
      <vt:lpstr>Office Theme</vt:lpstr>
      <vt:lpstr>Custom Design</vt:lpstr>
      <vt:lpstr>CBICA S/W Dev Tutorials 13 – Linear Algebra using Armadillo</vt:lpstr>
      <vt:lpstr>Why Armadillo[1]?</vt:lpstr>
      <vt:lpstr>Conversion from MATLAB [2]</vt:lpstr>
      <vt:lpstr>Data Structures available in Arma</vt:lpstr>
      <vt:lpstr>/code/src/cbicaITKSafeImageIO.h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Examples of Available Functions</vt:lpstr>
      <vt:lpstr>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Sarthak Pati</dc:creator>
  <cp:lastModifiedBy>Sarthak Pati</cp:lastModifiedBy>
  <cp:revision>37</cp:revision>
  <dcterms:created xsi:type="dcterms:W3CDTF">2016-03-11T15:32:15Z</dcterms:created>
  <dcterms:modified xsi:type="dcterms:W3CDTF">2016-05-17T16:24:45Z</dcterms:modified>
</cp:coreProperties>
</file>

<file path=docProps/thumbnail.jpeg>
</file>