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9" r:id="rId2"/>
  </p:sldMasterIdLst>
  <p:notesMasterIdLst>
    <p:notesMasterId r:id="rId25"/>
  </p:notesMasterIdLst>
  <p:sldIdLst>
    <p:sldId id="256" r:id="rId3"/>
    <p:sldId id="258" r:id="rId4"/>
    <p:sldId id="277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8" r:id="rId23"/>
    <p:sldId id="257" r:id="rId2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9" d="100"/>
          <a:sy n="99" d="100"/>
        </p:scale>
        <p:origin x="3570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046E460-515B-405C-84D9-50DA61025AFE}" type="datetimeFigureOut">
              <a:rPr lang="en-US" smtClean="0"/>
              <a:t>20/Apr/2016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691ACA-80DB-4208-9575-4D193C1677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2798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9" name="Rectangle 8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7" name="Picture 3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93687"/>
            <a:ext cx="9144000" cy="2387600"/>
          </a:xfrm>
        </p:spPr>
        <p:txBody>
          <a:bodyPr anchor="b"/>
          <a:lstStyle>
            <a:lvl1pPr algn="ctr">
              <a:defRPr sz="60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424338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400" y="6356350"/>
            <a:ext cx="2743200" cy="365125"/>
          </a:xfrm>
          <a:prstGeom prst="rect">
            <a:avLst/>
          </a:prstGeom>
        </p:spPr>
        <p:txBody>
          <a:bodyPr/>
          <a:lstStyle>
            <a:lvl1pPr algn="ctr">
              <a:defRPr>
                <a:solidFill>
                  <a:schemeClr val="bg1">
                    <a:lumMod val="65000"/>
                  </a:schemeClr>
                </a:solidFill>
                <a:latin typeface="Segoe UI Semilight" panose="020B0402040204020203" pitchFamily="34" charset="0"/>
                <a:cs typeface="Segoe UI Semilight" panose="020B0402040204020203" pitchFamily="34" charset="0"/>
              </a:defRPr>
            </a:lvl1pPr>
          </a:lstStyle>
          <a:p>
            <a:fld id="{3A58E68A-A204-413D-96F6-8F1149D77122}" type="datetimeFigureOut">
              <a:rPr lang="en-US" smtClean="0"/>
              <a:pPr/>
              <a:t>20/Apr/2016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281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6673" y="1690688"/>
            <a:ext cx="11638547" cy="44862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11900"/>
            <a:ext cx="2743200" cy="365125"/>
          </a:xfrm>
          <a:prstGeom prst="rect">
            <a:avLst/>
          </a:prstGeom>
        </p:spPr>
        <p:txBody>
          <a:bodyPr/>
          <a:lstStyle/>
          <a:p>
            <a:fld id="{3A58E68A-A204-413D-96F6-8F1149D77122}" type="datetimeFigureOut">
              <a:rPr lang="en-US" smtClean="0"/>
              <a:t>20/Apr/2016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0412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Questions?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1524000" y="1250992"/>
            <a:ext cx="9144000" cy="4356016"/>
          </a:xfrm>
          <a:ln>
            <a:noFill/>
          </a:ln>
          <a:effectLst/>
        </p:spPr>
        <p:txBody>
          <a:bodyPr anchor="ctr">
            <a:noAutofit/>
          </a:bodyPr>
          <a:lstStyle>
            <a:lvl1pPr algn="ctr">
              <a:defRPr sz="41300">
                <a:ln w="15875">
                  <a:solidFill>
                    <a:schemeClr val="bg1"/>
                  </a:solidFill>
                </a:ln>
                <a:effectLst/>
              </a:defRPr>
            </a:lvl1pPr>
          </a:lstStyle>
          <a:p>
            <a:r>
              <a:rPr lang="en-US" dirty="0"/>
              <a:t>?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Contact Information</a:t>
            </a:r>
          </a:p>
        </p:txBody>
      </p:sp>
    </p:spTree>
    <p:extLst>
      <p:ext uri="{BB962C8B-B14F-4D97-AF65-F5344CB8AC3E}">
        <p14:creationId xmlns:p14="http://schemas.microsoft.com/office/powerpoint/2010/main" val="3791921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7880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23120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6673" y="1825625"/>
            <a:ext cx="5763127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72302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0118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6674" y="1681163"/>
            <a:ext cx="57409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6674" y="2505075"/>
            <a:ext cx="5740902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72302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72302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1"/>
          <p:cNvSpPr>
            <a:spLocks noGrp="1"/>
          </p:cNvSpPr>
          <p:nvPr>
            <p:ph type="title"/>
          </p:nvPr>
        </p:nvSpPr>
        <p:spPr>
          <a:xfrm>
            <a:off x="256673" y="264696"/>
            <a:ext cx="11638547" cy="1409324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386578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21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24280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1600" y="1690688"/>
            <a:ext cx="6713620" cy="417662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674" y="1690688"/>
            <a:ext cx="4512176" cy="418456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256673" y="264696"/>
            <a:ext cx="11638547" cy="1409324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837939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1690688"/>
            <a:ext cx="6712032" cy="41703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674" y="1690688"/>
            <a:ext cx="4515352" cy="41783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256673" y="264696"/>
            <a:ext cx="11638547" cy="1409324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085613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1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6172200"/>
            <a:ext cx="12192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12192000" cy="1690688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 userDrawn="1">
            <p:ph type="title"/>
          </p:nvPr>
        </p:nvSpPr>
        <p:spPr>
          <a:xfrm>
            <a:off x="256673" y="264696"/>
            <a:ext cx="11638547" cy="140932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 userDrawn="1">
            <p:ph type="body" idx="1"/>
          </p:nvPr>
        </p:nvSpPr>
        <p:spPr>
          <a:xfrm>
            <a:off x="256673" y="1825625"/>
            <a:ext cx="11638547" cy="43251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 userDrawn="1">
            <p:ph type="ftr" sz="quarter" idx="3"/>
          </p:nvPr>
        </p:nvSpPr>
        <p:spPr>
          <a:xfrm>
            <a:off x="1601841" y="6311900"/>
            <a:ext cx="744827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280363" y="6311900"/>
            <a:ext cx="5815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8F2DD4-06ED-490A-84F1-7D33998F6EC2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16" name="Picture 3"/>
          <p:cNvPicPr>
            <a:picLocks noChangeAspect="1" noChangeArrowheads="1"/>
          </p:cNvPicPr>
          <p:nvPr userDrawn="1"/>
        </p:nvPicPr>
        <p:blipFill>
          <a:blip r:embed="rId12" cstate="print"/>
          <a:srcRect/>
          <a:stretch>
            <a:fillRect/>
          </a:stretch>
        </p:blipFill>
        <p:spPr bwMode="auto">
          <a:xfrm>
            <a:off x="101767" y="6369181"/>
            <a:ext cx="1285875" cy="404132"/>
          </a:xfrm>
          <a:prstGeom prst="rect">
            <a:avLst/>
          </a:prstGeom>
          <a:noFill/>
          <a:ln w="9525">
            <a:solidFill>
              <a:srgbClr val="002040"/>
            </a:solidFill>
            <a:miter lim="800000"/>
            <a:headEnd/>
            <a:tailEnd/>
          </a:ln>
        </p:spPr>
      </p:pic>
      <p:pic>
        <p:nvPicPr>
          <p:cNvPr id="17" name="Picture 16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76089" y="6369181"/>
            <a:ext cx="2020660" cy="4041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6886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bg1"/>
          </a:solidFill>
          <a:latin typeface="Segoe UI Semibold" panose="020B0702040204020203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8" name="Rectangle 7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9" name="Picture 3"/>
            <p:cNvPicPr>
              <a:picLocks noChangeAspect="1" noChangeArrowheads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0499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tk.org/Doxygen/html/group__ITKOptimizers.html" TargetMode="Externa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tk.org/Doxygen/html/group__ITKRegistrationCommon.html" TargetMode="External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tk.org/Doxygen/html/group__ImageInterpolators.html" TargetMode="External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tk.org/Doxygen/html/group__RegistrationMetrics.html" TargetMode="External"/><Relationship Id="rId2" Type="http://schemas.openxmlformats.org/officeDocument/2006/relationships/hyperlink" Target="http://www.itk.org/Doxygen/html/group__ITKRegistrationCommon.html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itk.org/Doxygen/html/group__ImageInterpolators.html" TargetMode="External"/><Relationship Id="rId4" Type="http://schemas.openxmlformats.org/officeDocument/2006/relationships/hyperlink" Target="http://www.itk.org/Doxygen/html/group__Optimizers.html" TargetMode="Externa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tk.org/Doxygen/html/group__ITKTransform.html" TargetMode="Externa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dirty="0"/>
              <a:t>CBICA S/W Dev Tutorials</a:t>
            </a:r>
            <a:br>
              <a:rPr lang="it-IT" dirty="0"/>
            </a:br>
            <a:r>
              <a:rPr lang="it-IT" dirty="0"/>
              <a:t>08 – ITK Registration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Sarthak Pati</a:t>
            </a:r>
          </a:p>
        </p:txBody>
      </p:sp>
    </p:spTree>
    <p:extLst>
      <p:ext uri="{BB962C8B-B14F-4D97-AF65-F5344CB8AC3E}">
        <p14:creationId xmlns:p14="http://schemas.microsoft.com/office/powerpoint/2010/main" val="250098696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ImageRegistrationMethod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::Pointer registration =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::AffineTransform&lt; double, 3&gt;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::Pointer transform =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typedef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RegularStepGradientDescentOptimizer </a:t>
            </a:r>
            <a:r>
              <a:rPr lang="en-US" sz="1200" dirty="0" err="1"/>
              <a:t>OptimizerType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/>
              <a:t> </a:t>
            </a:r>
            <a:r>
              <a:rPr lang="en-US" sz="1200" dirty="0" err="1"/>
              <a:t>OptimizerType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optimizer = </a:t>
            </a:r>
            <a:r>
              <a:rPr lang="en-US" sz="1200" dirty="0" err="1"/>
              <a:t>OptimizerType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New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::MeanSquaresImageToImageMetric&lt;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::Pointer metric =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LinearInterpolateImageFunction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double&gt;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::Pointer interpolator =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::New(); (); 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Define the registration optimization algorithm as a regular step gradient descent type.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In this case, the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b="1" dirty="0">
                <a:solidFill>
                  <a:srgbClr val="22337C"/>
                </a:solidFill>
              </a:rPr>
              <a:t>RegularStepGradientDescentOptimizer</a:t>
            </a:r>
            <a:r>
              <a:rPr lang="en-US" sz="1200" dirty="0"/>
              <a:t> </a:t>
            </a:r>
            <a:r>
              <a:rPr lang="en-US" sz="1200" baseline="30000" dirty="0"/>
              <a:t>[4]</a:t>
            </a:r>
            <a:r>
              <a:rPr lang="en-US" sz="1200" dirty="0"/>
              <a:t> defines the transformation to take place in the algorithm.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For other optimizer types, please see </a:t>
            </a:r>
            <a:r>
              <a:rPr lang="en-US" sz="1200" dirty="0">
                <a:hlinkClick r:id="rId2"/>
              </a:rPr>
              <a:t>http://www.itk.org/Doxygen/html/group__ITKOptimizers.html</a:t>
            </a:r>
            <a:r>
              <a:rPr lang="en-US" sz="1200" dirty="0"/>
              <a:t> </a:t>
            </a:r>
          </a:p>
          <a:p>
            <a:pPr marL="0" indent="0">
              <a:buNone/>
            </a:pPr>
            <a:endParaRPr lang="en-US" sz="1200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[4] http://www.itk.org/Doxygen/html/classitk_1_1RegularStepGradientDescentOptimizerv4.html</a:t>
            </a:r>
          </a:p>
        </p:txBody>
      </p:sp>
    </p:spTree>
    <p:extLst>
      <p:ext uri="{BB962C8B-B14F-4D97-AF65-F5344CB8AC3E}">
        <p14:creationId xmlns:p14="http://schemas.microsoft.com/office/powerpoint/2010/main" val="2900559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ImageRegistrationMethod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::Pointer registration =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::AffineTransform&lt; double, 3&gt;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::Pointer transform =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::RegularStepGradientDescentOptimizer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::Pointer optimizer =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typedef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MeanSquaresImageToImageMetric</a:t>
            </a:r>
            <a:r>
              <a:rPr lang="en-US" sz="1200" dirty="0"/>
              <a:t>&lt;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,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&gt; </a:t>
            </a:r>
            <a:r>
              <a:rPr lang="en-US" sz="1200" dirty="0" err="1"/>
              <a:t>MetricType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MetricType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metric = </a:t>
            </a:r>
            <a:r>
              <a:rPr lang="en-US" sz="1200" dirty="0" err="1"/>
              <a:t>MetricType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New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LinearInterpolateImageFunction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double&gt;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::Pointer interpolator =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Define the registration metric type as mean squares image to image.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In this case, the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b="1" dirty="0">
                <a:solidFill>
                  <a:srgbClr val="22337C"/>
                </a:solidFill>
              </a:rPr>
              <a:t>MeanSquaresImageToImageMetric </a:t>
            </a:r>
            <a:r>
              <a:rPr lang="en-US" sz="1200" baseline="30000" dirty="0"/>
              <a:t>[5]</a:t>
            </a:r>
            <a:r>
              <a:rPr lang="en-US" sz="1200" dirty="0"/>
              <a:t> defines the transformation to take place in the algorithm.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For other metric types, please see </a:t>
            </a:r>
            <a:r>
              <a:rPr lang="en-US" sz="1200" dirty="0">
                <a:hlinkClick r:id="rId2"/>
              </a:rPr>
              <a:t>http://www.itk.org/Doxygen/html/group__ITKRegistrationCommon.html</a:t>
            </a:r>
            <a:r>
              <a:rPr lang="en-US" sz="1200" dirty="0"/>
              <a:t> </a:t>
            </a:r>
          </a:p>
          <a:p>
            <a:pPr marL="0" indent="0">
              <a:buNone/>
            </a:pPr>
            <a:r>
              <a:rPr lang="en-US" sz="1200" dirty="0"/>
              <a:t> </a:t>
            </a:r>
          </a:p>
          <a:p>
            <a:pPr marL="0" indent="0">
              <a:buNone/>
            </a:pPr>
            <a:endParaRPr lang="en-US" sz="1200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[5] http://www.itk.org/Doxygen/html/classitk_1_1MeanSquaresImageToImageMetric.html</a:t>
            </a:r>
          </a:p>
        </p:txBody>
      </p:sp>
    </p:spTree>
    <p:extLst>
      <p:ext uri="{BB962C8B-B14F-4D97-AF65-F5344CB8AC3E}">
        <p14:creationId xmlns:p14="http://schemas.microsoft.com/office/powerpoint/2010/main" val="217769371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ImageRegistrationMethod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::Pointer registration =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::AffineTransform&lt; double, 3&gt;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::Pointer transform =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::RegularStepGradientDescentOptimizer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::Pointer optimizer =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::MeanSquaresImageToImageMetric&lt;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::Pointer metric =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typedef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50"/>
                </a:solidFill>
              </a:rPr>
              <a:t>LinearInterpolateImageFunction</a:t>
            </a:r>
            <a:r>
              <a:rPr lang="en-US" sz="1200" dirty="0"/>
              <a:t>&lt;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, </a:t>
            </a:r>
            <a:r>
              <a:rPr lang="en-US" sz="1200" dirty="0">
                <a:solidFill>
                  <a:srgbClr val="FF0000"/>
                </a:solidFill>
              </a:rPr>
              <a:t>double</a:t>
            </a:r>
            <a:r>
              <a:rPr lang="en-US" sz="1200" dirty="0"/>
              <a:t>&gt; </a:t>
            </a:r>
            <a:r>
              <a:rPr lang="en-US" sz="1200" dirty="0" err="1"/>
              <a:t>InterpolatorType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InterpolatorType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interpolator = </a:t>
            </a:r>
            <a:r>
              <a:rPr lang="en-US" sz="1200" dirty="0" err="1"/>
              <a:t>InterpolatorType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New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(); 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Define the registration interpolation type as linear.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In this case, the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b="1" dirty="0" err="1">
                <a:solidFill>
                  <a:srgbClr val="22337C"/>
                </a:solidFill>
              </a:rPr>
              <a:t>LinearInterpolateImageFunction</a:t>
            </a:r>
            <a:r>
              <a:rPr lang="en-US" sz="1200" b="1" dirty="0">
                <a:solidFill>
                  <a:srgbClr val="22337C"/>
                </a:solidFill>
              </a:rPr>
              <a:t> </a:t>
            </a:r>
            <a:r>
              <a:rPr lang="en-US" sz="1200" baseline="30000" dirty="0"/>
              <a:t>[6]</a:t>
            </a:r>
            <a:r>
              <a:rPr lang="en-US" sz="1200" dirty="0"/>
              <a:t> defines the transformation to take place in the algorithm.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For other interpolation types, please see </a:t>
            </a:r>
            <a:r>
              <a:rPr lang="en-US" sz="1200" dirty="0">
                <a:hlinkClick r:id="rId2"/>
              </a:rPr>
              <a:t>http://www.itk.org/Doxygen/html/group__ImageInterpolators.html</a:t>
            </a:r>
            <a:endParaRPr lang="en-US" sz="1200" dirty="0"/>
          </a:p>
          <a:p>
            <a:pPr marL="0" indent="0">
              <a:buNone/>
            </a:pPr>
            <a:r>
              <a:rPr lang="en-US" sz="1200" dirty="0"/>
              <a:t> </a:t>
            </a:r>
          </a:p>
          <a:p>
            <a:pPr marL="0" indent="0">
              <a:buNone/>
            </a:pPr>
            <a:endParaRPr lang="en-US" sz="1200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[6] http://www.itk.org/Doxygen/html/classitk_1_1LinearInterpolateImageFunction.html</a:t>
            </a:r>
          </a:p>
        </p:txBody>
      </p:sp>
    </p:spTree>
    <p:extLst>
      <p:ext uri="{BB962C8B-B14F-4D97-AF65-F5344CB8AC3E}">
        <p14:creationId xmlns:p14="http://schemas.microsoft.com/office/powerpoint/2010/main" val="321932251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registration-&gt;</a:t>
            </a:r>
            <a:r>
              <a:rPr lang="en-US" sz="1200" dirty="0" err="1">
                <a:solidFill>
                  <a:srgbClr val="00B050"/>
                </a:solidFill>
              </a:rPr>
              <a:t>SetMetric</a:t>
            </a:r>
            <a:r>
              <a:rPr lang="en-US" sz="1200" dirty="0"/>
              <a:t>( metric );</a:t>
            </a:r>
          </a:p>
          <a:p>
            <a:pPr marL="0" indent="0">
              <a:buNone/>
            </a:pPr>
            <a:r>
              <a:rPr lang="en-US" sz="1200" dirty="0"/>
              <a:t>registration-&gt;</a:t>
            </a:r>
            <a:r>
              <a:rPr lang="en-US" sz="1200" dirty="0" err="1">
                <a:solidFill>
                  <a:srgbClr val="00B050"/>
                </a:solidFill>
              </a:rPr>
              <a:t>SetOptimizer</a:t>
            </a:r>
            <a:r>
              <a:rPr lang="en-US" sz="1200" dirty="0"/>
              <a:t>( optimizer );</a:t>
            </a:r>
          </a:p>
          <a:p>
            <a:pPr marL="0" indent="0">
              <a:buNone/>
            </a:pPr>
            <a:r>
              <a:rPr lang="en-US" sz="1200" dirty="0"/>
              <a:t>registration-&gt;</a:t>
            </a:r>
            <a:r>
              <a:rPr lang="en-US" sz="1200" dirty="0" err="1">
                <a:solidFill>
                  <a:srgbClr val="00B050"/>
                </a:solidFill>
              </a:rPr>
              <a:t>SetTransform</a:t>
            </a:r>
            <a:r>
              <a:rPr lang="en-US" sz="1200" dirty="0"/>
              <a:t>( transform );</a:t>
            </a:r>
          </a:p>
          <a:p>
            <a:pPr marL="0" indent="0">
              <a:buNone/>
            </a:pPr>
            <a:r>
              <a:rPr lang="en-US" sz="1200" dirty="0"/>
              <a:t>registration-&gt;</a:t>
            </a:r>
            <a:r>
              <a:rPr lang="en-US" sz="1200" dirty="0" err="1">
                <a:solidFill>
                  <a:srgbClr val="00B050"/>
                </a:solidFill>
              </a:rPr>
              <a:t>SetInterpolator</a:t>
            </a:r>
            <a:r>
              <a:rPr lang="en-US" sz="1200" dirty="0"/>
              <a:t>( interpolator );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registration-&gt;</a:t>
            </a:r>
            <a:r>
              <a:rPr lang="en-US" sz="1200" dirty="0" err="1">
                <a:solidFill>
                  <a:srgbClr val="00B050"/>
                </a:solidFill>
              </a:rPr>
              <a:t>SetFixedImage</a:t>
            </a:r>
            <a:r>
              <a:rPr lang="en-US" sz="1200" dirty="0"/>
              <a:t>( </a:t>
            </a:r>
            <a:r>
              <a:rPr lang="en-US" sz="1200" dirty="0" err="1"/>
              <a:t>fixedImage</a:t>
            </a:r>
            <a:r>
              <a:rPr lang="en-US" sz="1200" dirty="0"/>
              <a:t> );</a:t>
            </a:r>
          </a:p>
          <a:p>
            <a:pPr marL="0" indent="0">
              <a:buNone/>
            </a:pPr>
            <a:r>
              <a:rPr lang="en-US" sz="1200" dirty="0"/>
              <a:t>registration-&gt;</a:t>
            </a:r>
            <a:r>
              <a:rPr lang="en-US" sz="1200" dirty="0" err="1">
                <a:solidFill>
                  <a:srgbClr val="00B050"/>
                </a:solidFill>
              </a:rPr>
              <a:t>SetMovingImage</a:t>
            </a:r>
            <a:r>
              <a:rPr lang="en-US" sz="1200" dirty="0"/>
              <a:t>( </a:t>
            </a:r>
            <a:r>
              <a:rPr lang="en-US" sz="1200" dirty="0" err="1"/>
              <a:t>movingImage</a:t>
            </a:r>
            <a:r>
              <a:rPr lang="en-US" sz="1200" dirty="0"/>
              <a:t> );</a:t>
            </a:r>
          </a:p>
          <a:p>
            <a:pPr marL="0" indent="0">
              <a:buNone/>
            </a:pPr>
            <a:r>
              <a:rPr lang="en-US" sz="1200" dirty="0"/>
              <a:t>registration-&gt;</a:t>
            </a:r>
            <a:r>
              <a:rPr lang="en-US" sz="1200" dirty="0" err="1">
                <a:solidFill>
                  <a:srgbClr val="00B050"/>
                </a:solidFill>
              </a:rPr>
              <a:t>SetFixedImageRegion</a:t>
            </a:r>
            <a:r>
              <a:rPr lang="en-US" sz="1200" dirty="0"/>
              <a:t>( </a:t>
            </a:r>
            <a:r>
              <a:rPr lang="en-US" sz="1200" dirty="0" err="1"/>
              <a:t>fixedImage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GetLargestPossibleRegion</a:t>
            </a:r>
            <a:r>
              <a:rPr lang="en-US" sz="1200" dirty="0"/>
              <a:t>() );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endParaRPr lang="en-US" sz="120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Sets the various sub groups of registration (</a:t>
            </a:r>
            <a:r>
              <a:rPr lang="en-US" sz="1200" b="1" dirty="0">
                <a:solidFill>
                  <a:srgbClr val="22337C"/>
                </a:solidFill>
              </a:rPr>
              <a:t>metric</a:t>
            </a:r>
            <a:r>
              <a:rPr lang="en-US" sz="1200" dirty="0"/>
              <a:t>, </a:t>
            </a:r>
            <a:r>
              <a:rPr lang="en-US" sz="1200" b="1" dirty="0">
                <a:solidFill>
                  <a:srgbClr val="22337C"/>
                </a:solidFill>
              </a:rPr>
              <a:t>optimizer</a:t>
            </a:r>
            <a:r>
              <a:rPr lang="en-US" sz="1200" dirty="0"/>
              <a:t>, </a:t>
            </a:r>
            <a:r>
              <a:rPr lang="en-US" sz="1200" b="1" dirty="0">
                <a:solidFill>
                  <a:srgbClr val="22337C"/>
                </a:solidFill>
              </a:rPr>
              <a:t>transform</a:t>
            </a:r>
            <a:r>
              <a:rPr lang="en-US" sz="1200" dirty="0"/>
              <a:t>, </a:t>
            </a:r>
            <a:r>
              <a:rPr lang="en-US" sz="1200" b="1" dirty="0">
                <a:solidFill>
                  <a:srgbClr val="22337C"/>
                </a:solidFill>
              </a:rPr>
              <a:t>interpolator</a:t>
            </a:r>
            <a:r>
              <a:rPr lang="en-US" sz="1200" dirty="0"/>
              <a:t>) into the </a:t>
            </a:r>
            <a:r>
              <a:rPr lang="en-US" sz="1200" b="1" dirty="0">
                <a:solidFill>
                  <a:srgbClr val="22337C"/>
                </a:solidFill>
              </a:rPr>
              <a:t>registration</a:t>
            </a:r>
            <a:r>
              <a:rPr lang="en-US" sz="1200" dirty="0"/>
              <a:t> class.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Sets the input fixed and moving images to the </a:t>
            </a:r>
            <a:r>
              <a:rPr lang="en-US" sz="1200" b="1" dirty="0">
                <a:solidFill>
                  <a:srgbClr val="22337C"/>
                </a:solidFill>
              </a:rPr>
              <a:t>registration</a:t>
            </a:r>
            <a:r>
              <a:rPr lang="en-US" sz="1200" dirty="0"/>
              <a:t> class and defines the maximum region to process.</a:t>
            </a:r>
          </a:p>
        </p:txBody>
      </p:sp>
    </p:spTree>
    <p:extLst>
      <p:ext uri="{BB962C8B-B14F-4D97-AF65-F5344CB8AC3E}">
        <p14:creationId xmlns:p14="http://schemas.microsoft.com/office/powerpoint/2010/main" val="167258418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RegistrationType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50"/>
                </a:solidFill>
              </a:rPr>
              <a:t>ParametersType</a:t>
            </a:r>
            <a:r>
              <a:rPr lang="en-US" sz="1200" dirty="0">
                <a:solidFill>
                  <a:srgbClr val="00B050"/>
                </a:solidFill>
              </a:rPr>
              <a:t> </a:t>
            </a:r>
            <a:r>
              <a:rPr lang="en-US" sz="1200" dirty="0" err="1"/>
              <a:t>initialParameters</a:t>
            </a:r>
            <a:r>
              <a:rPr lang="en-US" sz="1200" dirty="0"/>
              <a:t>( transform-&gt;</a:t>
            </a:r>
            <a:r>
              <a:rPr lang="en-US" sz="1200" dirty="0" err="1">
                <a:solidFill>
                  <a:srgbClr val="00B050"/>
                </a:solidFill>
              </a:rPr>
              <a:t>GetNumberOfParameters</a:t>
            </a:r>
            <a:r>
              <a:rPr lang="en-US" sz="1200" dirty="0"/>
              <a:t>() );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[0] = 1.0; </a:t>
            </a:r>
            <a:r>
              <a:rPr lang="en-US" sz="1200" dirty="0">
                <a:solidFill>
                  <a:srgbClr val="92D050"/>
                </a:solidFill>
              </a:rPr>
              <a:t>// rotation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[1] = 0.0;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[2] = 0.0;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[3] = 0.0;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[4] = 1.0;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[5] = 0.0;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[6] = 0.0;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[7] = 0.0;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[8] = 1.0;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[9] = 0.0; </a:t>
            </a:r>
            <a:r>
              <a:rPr lang="en-US" sz="1200" dirty="0">
                <a:solidFill>
                  <a:srgbClr val="92D050"/>
                </a:solidFill>
              </a:rPr>
              <a:t>// translation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[10] = 0.0;</a:t>
            </a:r>
          </a:p>
          <a:p>
            <a:pPr marL="0" indent="0">
              <a:buNone/>
            </a:pPr>
            <a:r>
              <a:rPr lang="en-US" sz="1200" dirty="0" err="1"/>
              <a:t>initialParameters</a:t>
            </a:r>
            <a:r>
              <a:rPr lang="en-US" sz="1200" dirty="0"/>
              <a:t>[11] = 0.0;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registration-&gt;</a:t>
            </a:r>
            <a:r>
              <a:rPr lang="en-US" sz="1200" dirty="0" err="1">
                <a:solidFill>
                  <a:srgbClr val="00B050"/>
                </a:solidFill>
              </a:rPr>
              <a:t>SetInitialTransformParameters</a:t>
            </a:r>
            <a:r>
              <a:rPr lang="en-US" sz="1200" dirty="0"/>
              <a:t>( </a:t>
            </a:r>
            <a:r>
              <a:rPr lang="en-US" sz="1200" dirty="0" err="1"/>
              <a:t>initialParameters</a:t>
            </a:r>
            <a:r>
              <a:rPr lang="en-US" sz="1200" dirty="0"/>
              <a:t> 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1200" dirty="0"/>
              <a:t>Sets the initial orientation (rotation and translation) for the </a:t>
            </a:r>
            <a:r>
              <a:rPr lang="en-US" sz="1200" b="1" dirty="0">
                <a:solidFill>
                  <a:srgbClr val="22337C"/>
                </a:solidFill>
              </a:rPr>
              <a:t>registration</a:t>
            </a:r>
            <a:r>
              <a:rPr lang="en-US" sz="1200" dirty="0"/>
              <a:t> class – this can be altered to an application-specific value. 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A </a:t>
            </a:r>
            <a:r>
              <a:rPr lang="en-US" sz="1200" b="1" dirty="0">
                <a:solidFill>
                  <a:srgbClr val="6F2927"/>
                </a:solidFill>
              </a:rPr>
              <a:t>0</a:t>
            </a:r>
            <a:r>
              <a:rPr lang="en-US" sz="1200" dirty="0"/>
              <a:t>-rotation and </a:t>
            </a:r>
            <a:r>
              <a:rPr lang="en-US" sz="1200" b="1" dirty="0">
                <a:solidFill>
                  <a:srgbClr val="6F2927"/>
                </a:solidFill>
              </a:rPr>
              <a:t>0</a:t>
            </a:r>
            <a:r>
              <a:rPr lang="en-US" sz="1200" dirty="0"/>
              <a:t>-translation scenario is the most generic, which has been shown here.</a:t>
            </a:r>
          </a:p>
        </p:txBody>
      </p:sp>
    </p:spTree>
    <p:extLst>
      <p:ext uri="{BB962C8B-B14F-4D97-AF65-F5344CB8AC3E}">
        <p14:creationId xmlns:p14="http://schemas.microsoft.com/office/powerpoint/2010/main" val="175824092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optimizer-&gt;</a:t>
            </a:r>
            <a:r>
              <a:rPr lang="en-US" sz="1200" dirty="0" err="1">
                <a:solidFill>
                  <a:srgbClr val="00B050"/>
                </a:solidFill>
              </a:rPr>
              <a:t>SetMaximumStepLength</a:t>
            </a:r>
            <a:r>
              <a:rPr lang="en-US" sz="1200" dirty="0"/>
              <a:t>( 0.25 );</a:t>
            </a:r>
          </a:p>
          <a:p>
            <a:pPr marL="0" indent="0">
              <a:buNone/>
            </a:pPr>
            <a:r>
              <a:rPr lang="en-US" sz="1200" dirty="0"/>
              <a:t>optimizer-&gt;</a:t>
            </a:r>
            <a:r>
              <a:rPr lang="en-US" sz="1200" dirty="0" err="1">
                <a:solidFill>
                  <a:srgbClr val="00B050"/>
                </a:solidFill>
              </a:rPr>
              <a:t>SetMinimumStepLength</a:t>
            </a:r>
            <a:r>
              <a:rPr lang="en-US" sz="1200" dirty="0"/>
              <a:t>( 0.0001 );</a:t>
            </a:r>
          </a:p>
          <a:p>
            <a:pPr marL="0" indent="0">
              <a:buNone/>
            </a:pPr>
            <a:r>
              <a:rPr lang="en-US" sz="1200" dirty="0"/>
              <a:t>optimizer-&gt;</a:t>
            </a:r>
            <a:r>
              <a:rPr lang="en-US" sz="1200" dirty="0" err="1">
                <a:solidFill>
                  <a:srgbClr val="00B050"/>
                </a:solidFill>
              </a:rPr>
              <a:t>SetNumberOfIterations</a:t>
            </a:r>
            <a:r>
              <a:rPr lang="en-US" sz="1200" dirty="0"/>
              <a:t>( 20 );</a:t>
            </a:r>
          </a:p>
          <a:p>
            <a:pPr marL="0" indent="0">
              <a:buNone/>
            </a:pPr>
            <a:endParaRPr lang="en-US" sz="12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registration-&gt;Update();</a:t>
            </a:r>
          </a:p>
          <a:p>
            <a:pPr marL="0" indent="0">
              <a:buNone/>
            </a:pPr>
            <a:endParaRPr lang="en-US" sz="12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ParametersType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finalParameters</a:t>
            </a:r>
            <a:r>
              <a:rPr lang="en-US" sz="1200" dirty="0">
                <a:solidFill>
                  <a:schemeClr val="bg1"/>
                </a:solidFill>
              </a:rPr>
              <a:t> = registration-&gt;</a:t>
            </a:r>
            <a:r>
              <a:rPr lang="en-US" sz="1200" dirty="0" err="1">
                <a:solidFill>
                  <a:schemeClr val="bg1"/>
                </a:solidFill>
              </a:rPr>
              <a:t>GetLastTransformParameters</a:t>
            </a:r>
            <a:r>
              <a:rPr lang="en-US" sz="1200" dirty="0">
                <a:solidFill>
                  <a:schemeClr val="bg1"/>
                </a:solidFill>
              </a:rPr>
              <a:t>();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std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cout</a:t>
            </a:r>
            <a:r>
              <a:rPr lang="en-US" sz="1200" dirty="0">
                <a:solidFill>
                  <a:schemeClr val="bg1"/>
                </a:solidFill>
              </a:rPr>
              <a:t> &lt;&lt; "Final parameters: " &lt;&lt; </a:t>
            </a:r>
            <a:r>
              <a:rPr lang="en-US" sz="1200" dirty="0" err="1">
                <a:solidFill>
                  <a:schemeClr val="bg1"/>
                </a:solidFill>
              </a:rPr>
              <a:t>finalParameters</a:t>
            </a:r>
            <a:r>
              <a:rPr lang="en-US" sz="1200" dirty="0">
                <a:solidFill>
                  <a:schemeClr val="bg1"/>
                </a:solidFill>
              </a:rPr>
              <a:t> &lt;&lt; </a:t>
            </a:r>
            <a:r>
              <a:rPr lang="en-US" sz="1200" dirty="0" err="1">
                <a:solidFill>
                  <a:schemeClr val="bg1"/>
                </a:solidFill>
              </a:rPr>
              <a:t>std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endl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endParaRPr lang="en-US" sz="1200" dirty="0" err="1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Sets step length and iterations for the gradient descent optimizer.</a:t>
            </a:r>
          </a:p>
        </p:txBody>
      </p:sp>
    </p:spTree>
    <p:extLst>
      <p:ext uri="{BB962C8B-B14F-4D97-AF65-F5344CB8AC3E}">
        <p14:creationId xmlns:p14="http://schemas.microsoft.com/office/powerpoint/2010/main" val="16575978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optimizer-&gt;</a:t>
            </a:r>
            <a:r>
              <a:rPr lang="en-US" sz="1200" dirty="0" err="1">
                <a:solidFill>
                  <a:srgbClr val="00B050"/>
                </a:solidFill>
              </a:rPr>
              <a:t>SetMaximumStepLength</a:t>
            </a:r>
            <a:r>
              <a:rPr lang="en-US" sz="1200" dirty="0"/>
              <a:t>( 0.25 );</a:t>
            </a:r>
          </a:p>
          <a:p>
            <a:pPr marL="0" indent="0">
              <a:buNone/>
            </a:pPr>
            <a:r>
              <a:rPr lang="en-US" sz="1200" dirty="0"/>
              <a:t>optimizer-&gt;</a:t>
            </a:r>
            <a:r>
              <a:rPr lang="en-US" sz="1200" dirty="0" err="1">
                <a:solidFill>
                  <a:srgbClr val="00B050"/>
                </a:solidFill>
              </a:rPr>
              <a:t>SetMinimumStepLength</a:t>
            </a:r>
            <a:r>
              <a:rPr lang="en-US" sz="1200" dirty="0"/>
              <a:t>( 0.0001 );</a:t>
            </a:r>
          </a:p>
          <a:p>
            <a:pPr marL="0" indent="0">
              <a:buNone/>
            </a:pPr>
            <a:r>
              <a:rPr lang="en-US" sz="1200" dirty="0"/>
              <a:t>optimizer-&gt;</a:t>
            </a:r>
            <a:r>
              <a:rPr lang="en-US" sz="1200" dirty="0" err="1">
                <a:solidFill>
                  <a:srgbClr val="00B050"/>
                </a:solidFill>
              </a:rPr>
              <a:t>SetNumberOfIterations</a:t>
            </a:r>
            <a:r>
              <a:rPr lang="en-US" sz="1200" dirty="0"/>
              <a:t>( 20 );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registration-&gt;</a:t>
            </a:r>
            <a:r>
              <a:rPr lang="en-US" sz="1200" dirty="0">
                <a:solidFill>
                  <a:srgbClr val="00B050"/>
                </a:solidFill>
              </a:rPr>
              <a:t>Update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 err="1"/>
              <a:t>typename</a:t>
            </a:r>
            <a:r>
              <a:rPr lang="en-US" sz="1200" dirty="0"/>
              <a:t> </a:t>
            </a:r>
            <a:r>
              <a:rPr lang="en-US" sz="1200" dirty="0" err="1"/>
              <a:t>RegistrationType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50"/>
                </a:solidFill>
              </a:rPr>
              <a:t>ParametersType</a:t>
            </a:r>
            <a:r>
              <a:rPr lang="en-US" sz="1200" dirty="0">
                <a:solidFill>
                  <a:srgbClr val="00B050"/>
                </a:solidFill>
              </a:rPr>
              <a:t> </a:t>
            </a:r>
            <a:r>
              <a:rPr lang="en-US" sz="1200" dirty="0" err="1"/>
              <a:t>finalParameters</a:t>
            </a:r>
            <a:r>
              <a:rPr lang="en-US" sz="1200" dirty="0"/>
              <a:t> = registration-&gt;</a:t>
            </a:r>
            <a:r>
              <a:rPr lang="en-US" sz="1200" dirty="0" err="1">
                <a:solidFill>
                  <a:srgbClr val="00B050"/>
                </a:solidFill>
              </a:rPr>
              <a:t>GetLastTransformParameters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 err="1"/>
              <a:t>std</a:t>
            </a:r>
            <a:r>
              <a:rPr lang="en-US" sz="1200" dirty="0"/>
              <a:t>::</a:t>
            </a:r>
            <a:r>
              <a:rPr lang="en-US" sz="1200" dirty="0" err="1"/>
              <a:t>cout</a:t>
            </a:r>
            <a:r>
              <a:rPr lang="en-US" sz="1200" dirty="0"/>
              <a:t> &lt;&lt; "Final parameters: " &lt;&lt; </a:t>
            </a:r>
            <a:r>
              <a:rPr lang="en-US" sz="1200" dirty="0" err="1"/>
              <a:t>finalParameters</a:t>
            </a:r>
            <a:r>
              <a:rPr lang="en-US" sz="1200" dirty="0"/>
              <a:t> &lt;&lt; </a:t>
            </a:r>
            <a:r>
              <a:rPr lang="en-US" sz="1200" dirty="0" err="1"/>
              <a:t>std</a:t>
            </a:r>
            <a:r>
              <a:rPr lang="en-US" sz="1200" dirty="0"/>
              <a:t>::</a:t>
            </a:r>
            <a:r>
              <a:rPr lang="en-US" sz="1200" dirty="0" err="1"/>
              <a:t>endl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endParaRPr lang="en-US" sz="1200" dirty="0" err="1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Run the registration algorithm and output the final orientation parameters to the console (optional).</a:t>
            </a:r>
          </a:p>
        </p:txBody>
      </p:sp>
    </p:spTree>
    <p:extLst>
      <p:ext uri="{BB962C8B-B14F-4D97-AF65-F5344CB8AC3E}">
        <p14:creationId xmlns:p14="http://schemas.microsoft.com/office/powerpoint/2010/main" val="39999240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sz="1200" dirty="0" err="1">
                <a:solidFill>
                  <a:srgbClr val="00B0F0"/>
                </a:solidFill>
              </a:rPr>
              <a:t>typedef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50"/>
                </a:solidFill>
              </a:rPr>
              <a:t>ResampleImageFilter</a:t>
            </a:r>
            <a:r>
              <a:rPr lang="en-US" sz="1200" dirty="0"/>
              <a:t>&lt;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,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>
                <a:solidFill>
                  <a:srgbClr val="FF0000"/>
                </a:solidFill>
              </a:rPr>
              <a:t> </a:t>
            </a:r>
            <a:r>
              <a:rPr lang="en-US" sz="1200" dirty="0"/>
              <a:t>&gt; </a:t>
            </a:r>
            <a:r>
              <a:rPr lang="en-US" sz="1200" dirty="0" err="1"/>
              <a:t>ResampleFilterType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ResampleFilterType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</a:t>
            </a:r>
            <a:r>
              <a:rPr lang="en-US" sz="1200" dirty="0" err="1"/>
              <a:t>resampler</a:t>
            </a:r>
            <a:r>
              <a:rPr lang="en-US" sz="1200" dirty="0"/>
              <a:t> = </a:t>
            </a:r>
            <a:r>
              <a:rPr lang="en-US" sz="1200" dirty="0" err="1"/>
              <a:t>ResampleFilterType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New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endParaRPr lang="en-US" sz="12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SetInput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SetTransform</a:t>
            </a:r>
            <a:r>
              <a:rPr lang="en-US" sz="1200" dirty="0">
                <a:solidFill>
                  <a:schemeClr val="bg1"/>
                </a:solidFill>
              </a:rPr>
              <a:t>( registration-&gt;</a:t>
            </a:r>
            <a:r>
              <a:rPr lang="en-US" sz="1200" dirty="0" err="1">
                <a:solidFill>
                  <a:schemeClr val="bg1"/>
                </a:solidFill>
              </a:rPr>
              <a:t>GetOutput</a:t>
            </a:r>
            <a:r>
              <a:rPr lang="en-US" sz="1200" dirty="0">
                <a:solidFill>
                  <a:schemeClr val="bg1"/>
                </a:solidFill>
              </a:rPr>
              <a:t>()-&gt;Get()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SetSize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GetLargestPossibleRegion</a:t>
            </a:r>
            <a:r>
              <a:rPr lang="en-US" sz="1200" dirty="0">
                <a:solidFill>
                  <a:schemeClr val="bg1"/>
                </a:solidFill>
              </a:rPr>
              <a:t>().</a:t>
            </a:r>
            <a:r>
              <a:rPr lang="en-US" sz="1200" dirty="0" err="1">
                <a:solidFill>
                  <a:schemeClr val="bg1"/>
                </a:solidFill>
              </a:rPr>
              <a:t>GetSize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SetOutputOrigin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GetOrigin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SetOutputSpacing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GetSpacing</a:t>
            </a:r>
            <a:r>
              <a:rPr lang="en-US" sz="1200" dirty="0">
                <a:solidFill>
                  <a:schemeClr val="bg1"/>
                </a:solidFill>
              </a:rPr>
              <a:t>());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SetOutputDirection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GetDirection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SetDefaultPixelValue</a:t>
            </a:r>
            <a:r>
              <a:rPr lang="en-US" sz="1200" dirty="0">
                <a:solidFill>
                  <a:schemeClr val="bg1"/>
                </a:solidFill>
              </a:rPr>
              <a:t>( 0 );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SetInterpolator</a:t>
            </a:r>
            <a:r>
              <a:rPr lang="en-US" sz="1200" dirty="0">
                <a:solidFill>
                  <a:schemeClr val="bg1"/>
                </a:solidFill>
              </a:rPr>
              <a:t>( interpolator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-&gt;Update();</a:t>
            </a:r>
          </a:p>
          <a:p>
            <a:pPr marL="0" indent="0">
              <a:buNone/>
            </a:pPr>
            <a:endParaRPr lang="en-US" sz="12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ImageFileWriter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 &gt; </a:t>
            </a:r>
            <a:r>
              <a:rPr lang="en-US" sz="1200" dirty="0" err="1">
                <a:solidFill>
                  <a:schemeClr val="bg1"/>
                </a:solidFill>
              </a:rPr>
              <a:t>WriterType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WriterType</a:t>
            </a:r>
            <a:r>
              <a:rPr lang="en-US" sz="1200" dirty="0">
                <a:solidFill>
                  <a:schemeClr val="bg1"/>
                </a:solidFill>
              </a:rPr>
              <a:t>::Pointer writer = </a:t>
            </a:r>
            <a:r>
              <a:rPr lang="en-US" sz="1200" dirty="0" err="1">
                <a:solidFill>
                  <a:schemeClr val="bg1"/>
                </a:solidFill>
              </a:rPr>
              <a:t>WriterType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writer-&gt;</a:t>
            </a:r>
            <a:r>
              <a:rPr lang="en-US" sz="1200" dirty="0" err="1">
                <a:solidFill>
                  <a:schemeClr val="bg1"/>
                </a:solidFill>
              </a:rPr>
              <a:t>SetFileName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outputFileName</a:t>
            </a:r>
            <a:r>
              <a:rPr lang="en-US" sz="1200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writer-&gt;</a:t>
            </a:r>
            <a:r>
              <a:rPr lang="en-US" sz="1200" dirty="0" err="1">
                <a:solidFill>
                  <a:schemeClr val="bg1"/>
                </a:solidFill>
              </a:rPr>
              <a:t>SetInput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GetOutput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writer-&gt;Update();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sz="1200" dirty="0"/>
              <a:t>Initialize the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b="1" dirty="0" err="1">
                <a:solidFill>
                  <a:srgbClr val="22337C"/>
                </a:solidFill>
              </a:rPr>
              <a:t>ResampleImageFilter</a:t>
            </a:r>
            <a:r>
              <a:rPr lang="en-US" sz="1200" dirty="0">
                <a:solidFill>
                  <a:srgbClr val="22337C"/>
                </a:solidFill>
              </a:rPr>
              <a:t> </a:t>
            </a:r>
            <a:r>
              <a:rPr lang="en-US" sz="1200" baseline="30000" dirty="0"/>
              <a:t>[7]</a:t>
            </a:r>
            <a:r>
              <a:rPr lang="en-US" sz="1200" dirty="0"/>
              <a:t> class, which applies the output orientation obtained by the </a:t>
            </a:r>
            <a:r>
              <a:rPr lang="en-US" sz="1200" b="1" dirty="0">
                <a:solidFill>
                  <a:srgbClr val="22337C"/>
                </a:solidFill>
              </a:rPr>
              <a:t>registration</a:t>
            </a:r>
            <a:r>
              <a:rPr lang="en-US" sz="1200" dirty="0"/>
              <a:t> class to the moving image.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[7] http://www.itk.org/Doxygen/html/classitk_1_1ResampleImageFilter.html</a:t>
            </a:r>
          </a:p>
        </p:txBody>
      </p:sp>
    </p:spTree>
    <p:extLst>
      <p:ext uri="{BB962C8B-B14F-4D97-AF65-F5344CB8AC3E}">
        <p14:creationId xmlns:p14="http://schemas.microsoft.com/office/powerpoint/2010/main" val="251058053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ResampleImageFilter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 &gt; </a:t>
            </a:r>
            <a:r>
              <a:rPr lang="en-US" sz="1200" dirty="0" err="1">
                <a:solidFill>
                  <a:schemeClr val="bg1"/>
                </a:solidFill>
              </a:rPr>
              <a:t>ResampleFilterType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ResampleFilterType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 = </a:t>
            </a:r>
            <a:r>
              <a:rPr lang="en-US" sz="1200" dirty="0" err="1">
                <a:solidFill>
                  <a:schemeClr val="bg1"/>
                </a:solidFill>
              </a:rPr>
              <a:t>ResampleFilterType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SetInput</a:t>
            </a:r>
            <a:r>
              <a:rPr lang="en-US" sz="1200" dirty="0"/>
              <a:t>( </a:t>
            </a:r>
            <a:r>
              <a:rPr lang="en-US" sz="1200" dirty="0" err="1"/>
              <a:t>movingImage</a:t>
            </a:r>
            <a:r>
              <a:rPr lang="en-US" sz="1200" dirty="0"/>
              <a:t> );</a:t>
            </a:r>
          </a:p>
          <a:p>
            <a:pPr marL="0" indent="0">
              <a:buNone/>
            </a:pP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SetTransform</a:t>
            </a:r>
            <a:r>
              <a:rPr lang="en-US" sz="1200" dirty="0"/>
              <a:t>( registration-&gt;</a:t>
            </a:r>
            <a:r>
              <a:rPr lang="en-US" sz="1200" dirty="0" err="1">
                <a:solidFill>
                  <a:srgbClr val="00B050"/>
                </a:solidFill>
              </a:rPr>
              <a:t>GetOutput</a:t>
            </a:r>
            <a:r>
              <a:rPr lang="en-US" sz="1200" dirty="0"/>
              <a:t>()-&gt;</a:t>
            </a:r>
            <a:r>
              <a:rPr lang="en-US" sz="1200" dirty="0">
                <a:solidFill>
                  <a:srgbClr val="00B050"/>
                </a:solidFill>
              </a:rPr>
              <a:t>Get</a:t>
            </a:r>
            <a:r>
              <a:rPr lang="en-US" sz="1200" dirty="0"/>
              <a:t>() );</a:t>
            </a:r>
          </a:p>
          <a:p>
            <a:pPr marL="0" indent="0">
              <a:buNone/>
            </a:pP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SetSize</a:t>
            </a:r>
            <a:r>
              <a:rPr lang="en-US" sz="1200" dirty="0"/>
              <a:t>( </a:t>
            </a:r>
            <a:r>
              <a:rPr lang="en-US" sz="1200" dirty="0" err="1"/>
              <a:t>movingImage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GetLargestPossibleRegion</a:t>
            </a:r>
            <a:r>
              <a:rPr lang="en-US" sz="1200" dirty="0"/>
              <a:t>().</a:t>
            </a:r>
            <a:r>
              <a:rPr lang="en-US" sz="1200" dirty="0" err="1">
                <a:solidFill>
                  <a:srgbClr val="00B050"/>
                </a:solidFill>
              </a:rPr>
              <a:t>GetSize</a:t>
            </a:r>
            <a:r>
              <a:rPr lang="en-US" sz="1200" dirty="0"/>
              <a:t>() );</a:t>
            </a:r>
          </a:p>
          <a:p>
            <a:pPr marL="0" indent="0">
              <a:buNone/>
            </a:pP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SetOutputOrigin</a:t>
            </a:r>
            <a:r>
              <a:rPr lang="en-US" sz="1200" dirty="0"/>
              <a:t>( </a:t>
            </a:r>
            <a:r>
              <a:rPr lang="en-US" sz="1200" dirty="0" err="1"/>
              <a:t>movingImage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GetOrigin</a:t>
            </a:r>
            <a:r>
              <a:rPr lang="en-US" sz="1200" dirty="0"/>
              <a:t>() );</a:t>
            </a:r>
          </a:p>
          <a:p>
            <a:pPr marL="0" indent="0">
              <a:buNone/>
            </a:pP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SetOutputSpacing</a:t>
            </a:r>
            <a:r>
              <a:rPr lang="en-US" sz="1200" dirty="0"/>
              <a:t>( </a:t>
            </a:r>
            <a:r>
              <a:rPr lang="en-US" sz="1200" dirty="0" err="1"/>
              <a:t>movingImage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GetSpacing</a:t>
            </a:r>
            <a:r>
              <a:rPr lang="en-US" sz="1200" dirty="0"/>
              <a:t>());</a:t>
            </a:r>
          </a:p>
          <a:p>
            <a:pPr marL="0" indent="0">
              <a:buNone/>
            </a:pP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SetOutputDirection</a:t>
            </a:r>
            <a:r>
              <a:rPr lang="en-US" sz="1200" dirty="0"/>
              <a:t>( </a:t>
            </a:r>
            <a:r>
              <a:rPr lang="en-US" sz="1200" dirty="0" err="1"/>
              <a:t>movingImage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GetDirection</a:t>
            </a:r>
            <a:r>
              <a:rPr lang="en-US" sz="1200" dirty="0"/>
              <a:t>() );</a:t>
            </a:r>
          </a:p>
          <a:p>
            <a:pPr marL="0" indent="0">
              <a:buNone/>
            </a:pP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SetDefaultPixelValue</a:t>
            </a:r>
            <a:r>
              <a:rPr lang="en-US" sz="1200" dirty="0"/>
              <a:t>( 0 );</a:t>
            </a:r>
          </a:p>
          <a:p>
            <a:pPr marL="0" indent="0">
              <a:buNone/>
            </a:pP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SetInterpolator</a:t>
            </a:r>
            <a:r>
              <a:rPr lang="en-US" sz="1200" dirty="0"/>
              <a:t>( interpolator );</a:t>
            </a:r>
            <a:endParaRPr lang="en-US" sz="12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-&gt;Update();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ImageFileWriter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 &gt; </a:t>
            </a:r>
            <a:r>
              <a:rPr lang="en-US" sz="1200" dirty="0" err="1">
                <a:solidFill>
                  <a:schemeClr val="bg1"/>
                </a:solidFill>
              </a:rPr>
              <a:t>WriterType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WriterType</a:t>
            </a:r>
            <a:r>
              <a:rPr lang="en-US" sz="1200" dirty="0">
                <a:solidFill>
                  <a:schemeClr val="bg1"/>
                </a:solidFill>
              </a:rPr>
              <a:t>::Pointer writer = </a:t>
            </a:r>
            <a:r>
              <a:rPr lang="en-US" sz="1200" dirty="0" err="1">
                <a:solidFill>
                  <a:schemeClr val="bg1"/>
                </a:solidFill>
              </a:rPr>
              <a:t>WriterType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writer-&gt;</a:t>
            </a:r>
            <a:r>
              <a:rPr lang="en-US" sz="1200" dirty="0" err="1">
                <a:solidFill>
                  <a:schemeClr val="bg1"/>
                </a:solidFill>
              </a:rPr>
              <a:t>SetFileName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outputFileName</a:t>
            </a:r>
            <a:r>
              <a:rPr lang="en-US" sz="1200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writer-&gt;</a:t>
            </a:r>
            <a:r>
              <a:rPr lang="en-US" sz="1200" dirty="0" err="1">
                <a:solidFill>
                  <a:schemeClr val="bg1"/>
                </a:solidFill>
              </a:rPr>
              <a:t>SetInput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GetOutput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writer-&gt;Update();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1200" dirty="0"/>
              <a:t>Sets the </a:t>
            </a:r>
            <a:r>
              <a:rPr lang="en-US" sz="1200" b="1" dirty="0">
                <a:solidFill>
                  <a:srgbClr val="22337C"/>
                </a:solidFill>
              </a:rPr>
              <a:t>input </a:t>
            </a:r>
            <a:r>
              <a:rPr lang="en-US" sz="1200" dirty="0"/>
              <a:t>(the moving image), </a:t>
            </a:r>
            <a:r>
              <a:rPr lang="en-US" sz="1200" b="1" dirty="0">
                <a:solidFill>
                  <a:srgbClr val="22337C"/>
                </a:solidFill>
              </a:rPr>
              <a:t>new transform</a:t>
            </a:r>
            <a:r>
              <a:rPr lang="en-US" sz="1200" dirty="0"/>
              <a:t>, </a:t>
            </a:r>
            <a:r>
              <a:rPr lang="en-US" sz="1200" b="1" dirty="0">
                <a:solidFill>
                  <a:srgbClr val="22337C"/>
                </a:solidFill>
              </a:rPr>
              <a:t>size</a:t>
            </a:r>
            <a:r>
              <a:rPr lang="en-US" sz="1200" dirty="0"/>
              <a:t>, image parameters (</a:t>
            </a:r>
            <a:r>
              <a:rPr lang="en-US" sz="1200" b="1" dirty="0">
                <a:solidFill>
                  <a:srgbClr val="22337C"/>
                </a:solidFill>
              </a:rPr>
              <a:t>origin</a:t>
            </a:r>
            <a:r>
              <a:rPr lang="en-US" sz="1200" dirty="0"/>
              <a:t>, </a:t>
            </a:r>
            <a:r>
              <a:rPr lang="en-US" sz="1200" b="1" dirty="0">
                <a:solidFill>
                  <a:srgbClr val="22337C"/>
                </a:solidFill>
              </a:rPr>
              <a:t>spacing</a:t>
            </a:r>
            <a:r>
              <a:rPr lang="en-US" sz="1200" dirty="0"/>
              <a:t>, </a:t>
            </a:r>
            <a:r>
              <a:rPr lang="en-US" sz="1200" b="1" dirty="0">
                <a:solidFill>
                  <a:srgbClr val="22337C"/>
                </a:solidFill>
              </a:rPr>
              <a:t>direction</a:t>
            </a:r>
            <a:r>
              <a:rPr lang="en-US" sz="1200" dirty="0"/>
              <a:t>, </a:t>
            </a:r>
            <a:r>
              <a:rPr lang="en-US" sz="1200" b="1" dirty="0">
                <a:solidFill>
                  <a:srgbClr val="22337C"/>
                </a:solidFill>
              </a:rPr>
              <a:t>default value</a:t>
            </a:r>
            <a:r>
              <a:rPr lang="en-US" sz="1200" dirty="0"/>
              <a:t>) and interpolator for the </a:t>
            </a:r>
            <a:r>
              <a:rPr lang="en-US" sz="1200" b="1" dirty="0" err="1">
                <a:solidFill>
                  <a:srgbClr val="22337C"/>
                </a:solidFill>
              </a:rPr>
              <a:t>resampler</a:t>
            </a:r>
            <a:r>
              <a:rPr lang="en-US" sz="1200" dirty="0">
                <a:solidFill>
                  <a:srgbClr val="22337C"/>
                </a:solidFill>
              </a:rPr>
              <a:t> </a:t>
            </a:r>
            <a:r>
              <a:rPr lang="en-US" sz="1200" dirty="0"/>
              <a:t>class.</a:t>
            </a:r>
          </a:p>
        </p:txBody>
      </p:sp>
    </p:spTree>
    <p:extLst>
      <p:ext uri="{BB962C8B-B14F-4D97-AF65-F5344CB8AC3E}">
        <p14:creationId xmlns:p14="http://schemas.microsoft.com/office/powerpoint/2010/main" val="295772722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ResampleImageFilter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 &gt; </a:t>
            </a:r>
            <a:r>
              <a:rPr lang="en-US" sz="1200" dirty="0" err="1">
                <a:solidFill>
                  <a:schemeClr val="bg1"/>
                </a:solidFill>
              </a:rPr>
              <a:t>ResampleFilterType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ResampleFilterType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 = </a:t>
            </a:r>
            <a:r>
              <a:rPr lang="en-US" sz="1200" dirty="0" err="1">
                <a:solidFill>
                  <a:schemeClr val="bg1"/>
                </a:solidFill>
              </a:rPr>
              <a:t>ResampleFilterType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endParaRPr lang="en-US" sz="12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SetInput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SetTransform</a:t>
            </a:r>
            <a:r>
              <a:rPr lang="en-US" sz="1200" dirty="0">
                <a:solidFill>
                  <a:schemeClr val="bg1"/>
                </a:solidFill>
              </a:rPr>
              <a:t>( registration-&gt;</a:t>
            </a:r>
            <a:r>
              <a:rPr lang="en-US" sz="1200" dirty="0" err="1">
                <a:solidFill>
                  <a:schemeClr val="bg1"/>
                </a:solidFill>
              </a:rPr>
              <a:t>GetOutput</a:t>
            </a:r>
            <a:r>
              <a:rPr lang="en-US" sz="1200" dirty="0">
                <a:solidFill>
                  <a:schemeClr val="bg1"/>
                </a:solidFill>
              </a:rPr>
              <a:t>()-&gt;Get()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SetSize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GetLargestPossibleRegion</a:t>
            </a:r>
            <a:r>
              <a:rPr lang="en-US" sz="1200" dirty="0">
                <a:solidFill>
                  <a:schemeClr val="bg1"/>
                </a:solidFill>
              </a:rPr>
              <a:t>().</a:t>
            </a:r>
            <a:r>
              <a:rPr lang="en-US" sz="1200" dirty="0" err="1">
                <a:solidFill>
                  <a:schemeClr val="bg1"/>
                </a:solidFill>
              </a:rPr>
              <a:t>GetSize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SetOutputOrigin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GetOrigin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SetOutputSpacing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GetSpacing</a:t>
            </a:r>
            <a:r>
              <a:rPr lang="en-US" sz="1200" dirty="0">
                <a:solidFill>
                  <a:schemeClr val="bg1"/>
                </a:solidFill>
              </a:rPr>
              <a:t>());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SetOutputDirection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GetDirection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SetDefaultPixelValue</a:t>
            </a:r>
            <a:r>
              <a:rPr lang="en-US" sz="1200" dirty="0">
                <a:solidFill>
                  <a:schemeClr val="bg1"/>
                </a:solidFill>
              </a:rPr>
              <a:t>( 0 );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SetInterpolator</a:t>
            </a:r>
            <a:r>
              <a:rPr lang="en-US" sz="1200" dirty="0">
                <a:solidFill>
                  <a:schemeClr val="bg1"/>
                </a:solidFill>
              </a:rPr>
              <a:t>( interpolator );</a:t>
            </a:r>
          </a:p>
          <a:p>
            <a:pPr marL="0" indent="0">
              <a:buNone/>
            </a:pP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>
                <a:solidFill>
                  <a:srgbClr val="00B050"/>
                </a:solidFill>
              </a:rPr>
              <a:t>Update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ImageFileWriter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 &gt; </a:t>
            </a:r>
            <a:r>
              <a:rPr lang="en-US" sz="1200" dirty="0" err="1">
                <a:solidFill>
                  <a:schemeClr val="bg1"/>
                </a:solidFill>
              </a:rPr>
              <a:t>WriterType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WriterType</a:t>
            </a:r>
            <a:r>
              <a:rPr lang="en-US" sz="1200" dirty="0">
                <a:solidFill>
                  <a:schemeClr val="bg1"/>
                </a:solidFill>
              </a:rPr>
              <a:t>::Pointer writer = </a:t>
            </a:r>
            <a:r>
              <a:rPr lang="en-US" sz="1200" dirty="0" err="1">
                <a:solidFill>
                  <a:schemeClr val="bg1"/>
                </a:solidFill>
              </a:rPr>
              <a:t>WriterType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writer-&gt;</a:t>
            </a:r>
            <a:r>
              <a:rPr lang="en-US" sz="1200" dirty="0" err="1">
                <a:solidFill>
                  <a:schemeClr val="bg1"/>
                </a:solidFill>
              </a:rPr>
              <a:t>SetFileName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outputFileName</a:t>
            </a:r>
            <a:r>
              <a:rPr lang="en-US" sz="1200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writer-&gt;</a:t>
            </a:r>
            <a:r>
              <a:rPr lang="en-US" sz="1200" dirty="0" err="1">
                <a:solidFill>
                  <a:schemeClr val="bg1"/>
                </a:solidFill>
              </a:rPr>
              <a:t>SetInput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GetOutput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writer-&gt;Update();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1200" dirty="0"/>
              <a:t>Run the algorithm after all parameters have been set.</a:t>
            </a:r>
          </a:p>
        </p:txBody>
      </p:sp>
    </p:spTree>
    <p:extLst>
      <p:ext uri="{BB962C8B-B14F-4D97-AF65-F5344CB8AC3E}">
        <p14:creationId xmlns:p14="http://schemas.microsoft.com/office/powerpoint/2010/main" val="32816545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Registration Filter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Classes demonstrated: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>
                <a:solidFill>
                  <a:srgbClr val="C00000"/>
                </a:solidFill>
              </a:rPr>
              <a:t>ImageRegistrationMethod</a:t>
            </a:r>
            <a:r>
              <a:rPr lang="en-US" dirty="0"/>
              <a:t> – Base registration </a:t>
            </a:r>
          </a:p>
          <a:p>
            <a:pPr marL="0" indent="0">
              <a:buNone/>
            </a:pPr>
            <a:r>
              <a:rPr lang="en-US" dirty="0" err="1">
                <a:solidFill>
                  <a:srgbClr val="C00000"/>
                </a:solidFill>
              </a:rPr>
              <a:t>AffineTransform</a:t>
            </a:r>
            <a:r>
              <a:rPr lang="en-US" dirty="0"/>
              <a:t> – registration type </a:t>
            </a:r>
          </a:p>
          <a:p>
            <a:pPr marL="0" indent="0">
              <a:buNone/>
            </a:pPr>
            <a:r>
              <a:rPr lang="en-US" dirty="0" err="1">
                <a:solidFill>
                  <a:schemeClr val="bg1"/>
                </a:solidFill>
              </a:rPr>
              <a:t>RegularStepGradientDescentOptimizer</a:t>
            </a:r>
            <a:r>
              <a:rPr lang="en-US" dirty="0">
                <a:solidFill>
                  <a:schemeClr val="bg1"/>
                </a:solidFill>
              </a:rPr>
              <a:t> – guess?</a:t>
            </a:r>
          </a:p>
          <a:p>
            <a:pPr marL="0" indent="0">
              <a:buNone/>
            </a:pPr>
            <a:r>
              <a:rPr lang="en-US" dirty="0" err="1">
                <a:solidFill>
                  <a:schemeClr val="bg1"/>
                </a:solidFill>
              </a:rPr>
              <a:t>MeanSquaresImageToImageMetric</a:t>
            </a:r>
            <a:r>
              <a:rPr lang="en-US" dirty="0">
                <a:solidFill>
                  <a:schemeClr val="bg1"/>
                </a:solidFill>
              </a:rPr>
              <a:t> – guess?</a:t>
            </a:r>
          </a:p>
          <a:p>
            <a:pPr marL="0" indent="0">
              <a:buNone/>
            </a:pPr>
            <a:r>
              <a:rPr lang="en-US" dirty="0" err="1">
                <a:solidFill>
                  <a:schemeClr val="bg1"/>
                </a:solidFill>
              </a:rPr>
              <a:t>LinearInterpolateImageFunction</a:t>
            </a:r>
            <a:r>
              <a:rPr lang="en-US" dirty="0">
                <a:solidFill>
                  <a:schemeClr val="bg1"/>
                </a:solidFill>
              </a:rPr>
              <a:t> – guess?</a:t>
            </a:r>
          </a:p>
        </p:txBody>
      </p:sp>
    </p:spTree>
    <p:extLst>
      <p:ext uri="{BB962C8B-B14F-4D97-AF65-F5344CB8AC3E}">
        <p14:creationId xmlns:p14="http://schemas.microsoft.com/office/powerpoint/2010/main" val="375874459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ResampleImageFilter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 &gt; </a:t>
            </a:r>
            <a:r>
              <a:rPr lang="en-US" sz="1200" dirty="0" err="1">
                <a:solidFill>
                  <a:schemeClr val="bg1"/>
                </a:solidFill>
              </a:rPr>
              <a:t>ResampleFilterType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ResampleFilterType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 = </a:t>
            </a:r>
            <a:r>
              <a:rPr lang="en-US" sz="1200" dirty="0" err="1">
                <a:solidFill>
                  <a:schemeClr val="bg1"/>
                </a:solidFill>
              </a:rPr>
              <a:t>ResampleFilterType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endParaRPr lang="en-US" sz="12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SetInput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SetTransform</a:t>
            </a:r>
            <a:r>
              <a:rPr lang="en-US" sz="1200" dirty="0">
                <a:solidFill>
                  <a:schemeClr val="bg1"/>
                </a:solidFill>
              </a:rPr>
              <a:t>( registration-&gt;</a:t>
            </a:r>
            <a:r>
              <a:rPr lang="en-US" sz="1200" dirty="0" err="1">
                <a:solidFill>
                  <a:schemeClr val="bg1"/>
                </a:solidFill>
              </a:rPr>
              <a:t>GetOutput</a:t>
            </a:r>
            <a:r>
              <a:rPr lang="en-US" sz="1200" dirty="0">
                <a:solidFill>
                  <a:schemeClr val="bg1"/>
                </a:solidFill>
              </a:rPr>
              <a:t>()-&gt;Get()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SetSize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GetLargestPossibleRegion</a:t>
            </a:r>
            <a:r>
              <a:rPr lang="en-US" sz="1200" dirty="0">
                <a:solidFill>
                  <a:schemeClr val="bg1"/>
                </a:solidFill>
              </a:rPr>
              <a:t>().</a:t>
            </a:r>
            <a:r>
              <a:rPr lang="en-US" sz="1200" dirty="0" err="1">
                <a:solidFill>
                  <a:schemeClr val="bg1"/>
                </a:solidFill>
              </a:rPr>
              <a:t>GetSize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SetOutputOrigin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GetOrigin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SetOutputSpacing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GetSpacing</a:t>
            </a:r>
            <a:r>
              <a:rPr lang="en-US" sz="1200" dirty="0">
                <a:solidFill>
                  <a:schemeClr val="bg1"/>
                </a:solidFill>
              </a:rPr>
              <a:t>());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SetOutputDirection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GetDirection</a:t>
            </a:r>
            <a:r>
              <a:rPr lang="en-US" sz="1200" dirty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SetDefaultPixelValue</a:t>
            </a:r>
            <a:r>
              <a:rPr lang="en-US" sz="1200" dirty="0">
                <a:solidFill>
                  <a:schemeClr val="bg1"/>
                </a:solidFill>
              </a:rPr>
              <a:t>( 0 );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SetInterpolator</a:t>
            </a:r>
            <a:r>
              <a:rPr lang="en-US" sz="1200" dirty="0">
                <a:solidFill>
                  <a:schemeClr val="bg1"/>
                </a:solidFill>
              </a:rPr>
              <a:t>( interpolator );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resampler</a:t>
            </a:r>
            <a:r>
              <a:rPr lang="en-US" sz="1200" dirty="0">
                <a:solidFill>
                  <a:schemeClr val="bg1"/>
                </a:solidFill>
              </a:rPr>
              <a:t>-&gt;Update();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 err="1">
                <a:solidFill>
                  <a:srgbClr val="00B0F0"/>
                </a:solidFill>
              </a:rPr>
              <a:t>typedef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50"/>
                </a:solidFill>
              </a:rPr>
              <a:t>ImageFileWriter</a:t>
            </a:r>
            <a:r>
              <a:rPr lang="en-US" sz="1200" dirty="0"/>
              <a:t>&lt;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>
                <a:solidFill>
                  <a:srgbClr val="FF0000"/>
                </a:solidFill>
              </a:rPr>
              <a:t> </a:t>
            </a:r>
            <a:r>
              <a:rPr lang="en-US" sz="1200" dirty="0"/>
              <a:t>&gt; </a:t>
            </a:r>
            <a:r>
              <a:rPr lang="en-US" sz="1200" dirty="0" err="1"/>
              <a:t>WriterType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WriterType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writer = </a:t>
            </a:r>
            <a:r>
              <a:rPr lang="en-US" sz="1200" dirty="0" err="1"/>
              <a:t>WriterType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New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/>
              <a:t>writer-&gt;</a:t>
            </a:r>
            <a:r>
              <a:rPr lang="en-US" sz="1200" dirty="0" err="1">
                <a:solidFill>
                  <a:srgbClr val="00B050"/>
                </a:solidFill>
              </a:rPr>
              <a:t>SetFileName</a:t>
            </a:r>
            <a:r>
              <a:rPr lang="en-US" sz="1200" dirty="0"/>
              <a:t>( </a:t>
            </a:r>
            <a:r>
              <a:rPr lang="en-US" sz="1200" dirty="0" err="1"/>
              <a:t>outputFileName</a:t>
            </a:r>
            <a:r>
              <a:rPr lang="en-US" sz="1200" dirty="0"/>
              <a:t> );</a:t>
            </a:r>
          </a:p>
          <a:p>
            <a:pPr marL="0" indent="0">
              <a:buNone/>
            </a:pPr>
            <a:r>
              <a:rPr lang="en-US" sz="1200" dirty="0"/>
              <a:t>writer-&gt;</a:t>
            </a:r>
            <a:r>
              <a:rPr lang="en-US" sz="1200" dirty="0" err="1">
                <a:solidFill>
                  <a:srgbClr val="00B050"/>
                </a:solidFill>
              </a:rPr>
              <a:t>SetInput</a:t>
            </a:r>
            <a:r>
              <a:rPr lang="en-US" sz="1200" dirty="0"/>
              <a:t>( </a:t>
            </a:r>
            <a:r>
              <a:rPr lang="en-US" sz="1200" dirty="0" err="1"/>
              <a:t>resampler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GetOutput</a:t>
            </a:r>
            <a:r>
              <a:rPr lang="en-US" sz="1200" dirty="0"/>
              <a:t>() );</a:t>
            </a:r>
          </a:p>
          <a:p>
            <a:pPr marL="0" indent="0">
              <a:buNone/>
            </a:pPr>
            <a:r>
              <a:rPr lang="en-US" sz="1200" dirty="0"/>
              <a:t>writer-&gt;</a:t>
            </a:r>
            <a:r>
              <a:rPr lang="en-US" sz="1200" dirty="0">
                <a:solidFill>
                  <a:srgbClr val="00B050"/>
                </a:solidFill>
              </a:rPr>
              <a:t>Update</a:t>
            </a:r>
            <a:r>
              <a:rPr lang="en-US" sz="1200" dirty="0"/>
              <a:t>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sz="1200" dirty="0"/>
              <a:t>Write the output of the </a:t>
            </a:r>
            <a:r>
              <a:rPr lang="en-US" sz="1200" b="1" dirty="0" err="1">
                <a:solidFill>
                  <a:srgbClr val="22337C"/>
                </a:solidFill>
              </a:rPr>
              <a:t>resampler</a:t>
            </a:r>
            <a:r>
              <a:rPr lang="en-US" sz="1200" dirty="0">
                <a:solidFill>
                  <a:srgbClr val="22337C"/>
                </a:solidFill>
              </a:rPr>
              <a:t> </a:t>
            </a:r>
            <a:r>
              <a:rPr lang="en-US" sz="1200" dirty="0"/>
              <a:t>class to the specified image file.</a:t>
            </a:r>
          </a:p>
        </p:txBody>
      </p:sp>
    </p:spTree>
    <p:extLst>
      <p:ext uri="{BB962C8B-B14F-4D97-AF65-F5344CB8AC3E}">
        <p14:creationId xmlns:p14="http://schemas.microsoft.com/office/powerpoint/2010/main" val="90931367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More references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http://www.itk.org/Doxygen/html/group__ITKRegistrationCommon.html</a:t>
            </a:r>
            <a:endParaRPr lang="en-US" dirty="0"/>
          </a:p>
          <a:p>
            <a:endParaRPr lang="en-US" dirty="0">
              <a:hlinkClick r:id="rId3"/>
            </a:endParaRPr>
          </a:p>
          <a:p>
            <a:r>
              <a:rPr lang="en-US" dirty="0">
                <a:hlinkClick r:id="rId3"/>
              </a:rPr>
              <a:t>http://www.itk.org/Doxygen/html/group__RegistrationMetrics.html</a:t>
            </a:r>
            <a:endParaRPr lang="en-US" dirty="0"/>
          </a:p>
          <a:p>
            <a:endParaRPr lang="en-US" dirty="0">
              <a:hlinkClick r:id="rId4"/>
            </a:endParaRPr>
          </a:p>
          <a:p>
            <a:r>
              <a:rPr lang="en-US" dirty="0">
                <a:hlinkClick r:id="rId4"/>
              </a:rPr>
              <a:t>http://www.itk.org/Doxygen/html/group__Optimizers.html</a:t>
            </a:r>
            <a:endParaRPr lang="en-US" dirty="0"/>
          </a:p>
          <a:p>
            <a:endParaRPr lang="en-US">
              <a:hlinkClick r:id="rId5"/>
            </a:endParaRPr>
          </a:p>
          <a:p>
            <a:r>
              <a:rPr lang="en-US">
                <a:hlinkClick r:id="rId5"/>
              </a:rPr>
              <a:t>http</a:t>
            </a:r>
            <a:r>
              <a:rPr lang="en-US" dirty="0">
                <a:hlinkClick r:id="rId5"/>
              </a:rPr>
              <a:t>://www.itk.org/Doxygen/html/group__ImageInterpolators.html</a:t>
            </a:r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495251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39256201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Registration Filter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Classes demonstrated: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ImageRegistrationMethod</a:t>
            </a:r>
            <a:r>
              <a:rPr lang="en-US" dirty="0"/>
              <a:t> – Base registration </a:t>
            </a:r>
          </a:p>
          <a:p>
            <a:pPr marL="0" indent="0">
              <a:buNone/>
            </a:pPr>
            <a:r>
              <a:rPr lang="en-US" dirty="0" err="1"/>
              <a:t>AffineTransform</a:t>
            </a:r>
            <a:r>
              <a:rPr lang="en-US" dirty="0"/>
              <a:t> – registration type </a:t>
            </a:r>
          </a:p>
          <a:p>
            <a:pPr marL="0" indent="0">
              <a:buNone/>
            </a:pPr>
            <a:r>
              <a:rPr lang="en-US" dirty="0" err="1">
                <a:solidFill>
                  <a:srgbClr val="C00000"/>
                </a:solidFill>
              </a:rPr>
              <a:t>RegularStepGradientDescentOptimizer</a:t>
            </a:r>
            <a:r>
              <a:rPr lang="en-US" dirty="0"/>
              <a:t> – guess?</a:t>
            </a:r>
          </a:p>
          <a:p>
            <a:pPr marL="0" indent="0">
              <a:buNone/>
            </a:pPr>
            <a:r>
              <a:rPr lang="en-US" dirty="0" err="1">
                <a:solidFill>
                  <a:srgbClr val="C00000"/>
                </a:solidFill>
              </a:rPr>
              <a:t>MeanSquaresImageToImageMetric</a:t>
            </a:r>
            <a:r>
              <a:rPr lang="en-US" dirty="0"/>
              <a:t> – guess?</a:t>
            </a:r>
          </a:p>
          <a:p>
            <a:pPr marL="0" indent="0">
              <a:buNone/>
            </a:pPr>
            <a:r>
              <a:rPr lang="en-US" dirty="0" err="1">
                <a:solidFill>
                  <a:srgbClr val="C00000"/>
                </a:solidFill>
              </a:rPr>
              <a:t>LinearInterpolateImageFunction</a:t>
            </a:r>
            <a:r>
              <a:rPr lang="en-US" dirty="0"/>
              <a:t> – guess?</a:t>
            </a:r>
          </a:p>
        </p:txBody>
      </p:sp>
    </p:spTree>
    <p:extLst>
      <p:ext uri="{BB962C8B-B14F-4D97-AF65-F5344CB8AC3E}">
        <p14:creationId xmlns:p14="http://schemas.microsoft.com/office/powerpoint/2010/main" val="22812959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&lt;class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>
                <a:solidFill>
                  <a:srgbClr val="FF0000"/>
                </a:solidFill>
              </a:rPr>
              <a:t>void</a:t>
            </a:r>
            <a:r>
              <a:rPr lang="en-US" dirty="0"/>
              <a:t> </a:t>
            </a:r>
            <a:r>
              <a:rPr lang="en-US" dirty="0" err="1"/>
              <a:t>SafeReadImage</a:t>
            </a:r>
            <a:r>
              <a:rPr lang="en-US" dirty="0"/>
              <a:t>(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</a:t>
            </a:r>
            <a:r>
              <a:rPr lang="en-US" dirty="0"/>
              <a:t> &amp;</a:t>
            </a:r>
            <a:r>
              <a:rPr lang="en-US" dirty="0" err="1"/>
              <a:t>fName</a:t>
            </a:r>
            <a:r>
              <a:rPr lang="en-US" dirty="0"/>
              <a:t>)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{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ImageFileReader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;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reader = </a:t>
            </a:r>
            <a:r>
              <a:rPr lang="en-US" dirty="0" err="1"/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reader-&gt;</a:t>
            </a:r>
            <a:r>
              <a:rPr lang="en-US" dirty="0" err="1">
                <a:solidFill>
                  <a:srgbClr val="00B050"/>
                </a:solidFill>
              </a:rPr>
              <a:t>SetFileName</a:t>
            </a:r>
            <a:r>
              <a:rPr lang="en-US" dirty="0"/>
              <a:t>( </a:t>
            </a:r>
            <a:r>
              <a:rPr lang="en-US" dirty="0" err="1"/>
              <a:t>fName</a:t>
            </a:r>
            <a:r>
              <a:rPr lang="en-US" dirty="0"/>
              <a:t> );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endParaRPr lang="en-US" sz="300" dirty="0"/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try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  reader-&gt;</a:t>
            </a:r>
            <a:r>
              <a:rPr lang="en-US" dirty="0">
                <a:solidFill>
                  <a:srgbClr val="00B050"/>
                </a:solidFill>
              </a:rPr>
              <a:t>Update</a:t>
            </a:r>
            <a:r>
              <a:rPr lang="en-US" dirty="0"/>
              <a:t>();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endParaRPr lang="en-US" sz="300" dirty="0"/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catch (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ExceptionObject</a:t>
            </a:r>
            <a:r>
              <a:rPr lang="en-US" dirty="0"/>
              <a:t>&amp; e)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{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 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cerr</a:t>
            </a:r>
            <a:r>
              <a:rPr lang="en-US" dirty="0">
                <a:solidFill>
                  <a:srgbClr val="00B050"/>
                </a:solidFill>
              </a:rPr>
              <a:t> </a:t>
            </a:r>
            <a:r>
              <a:rPr lang="en-US" dirty="0"/>
              <a:t>&lt;&lt; "Exception caught: " &lt;&lt; </a:t>
            </a:r>
            <a:r>
              <a:rPr lang="en-US" dirty="0" err="1"/>
              <a:t>e.what</a:t>
            </a:r>
            <a:r>
              <a:rPr lang="en-US" dirty="0"/>
              <a:t>() ;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  </a:t>
            </a:r>
            <a:r>
              <a:rPr lang="en-US" dirty="0">
                <a:solidFill>
                  <a:srgbClr val="FF0000"/>
                </a:solidFill>
              </a:rPr>
              <a:t>exit</a:t>
            </a:r>
            <a:r>
              <a:rPr lang="en-US" dirty="0"/>
              <a:t>( </a:t>
            </a:r>
            <a:r>
              <a:rPr lang="en-US" dirty="0">
                <a:solidFill>
                  <a:srgbClr val="00B0F0"/>
                </a:solidFill>
              </a:rPr>
              <a:t>EXIT_FAILURE</a:t>
            </a:r>
            <a:r>
              <a:rPr lang="en-US" dirty="0"/>
              <a:t> );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}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image-&gt;</a:t>
            </a:r>
            <a:r>
              <a:rPr lang="en-US" dirty="0">
                <a:solidFill>
                  <a:srgbClr val="00B050"/>
                </a:solidFill>
              </a:rPr>
              <a:t>Graft</a:t>
            </a:r>
            <a:r>
              <a:rPr lang="en-US" dirty="0"/>
              <a:t>( reader-&gt;</a:t>
            </a:r>
            <a:r>
              <a:rPr lang="en-US" dirty="0" err="1">
                <a:solidFill>
                  <a:srgbClr val="00B050"/>
                </a:solidFill>
              </a:rPr>
              <a:t>GetOutput</a:t>
            </a:r>
            <a:r>
              <a:rPr lang="en-US" dirty="0"/>
              <a:t>() );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  </a:t>
            </a:r>
            <a:r>
              <a:rPr lang="en-US" dirty="0">
                <a:solidFill>
                  <a:srgbClr val="FF0000"/>
                </a:solidFill>
              </a:rPr>
              <a:t>return</a:t>
            </a:r>
            <a:r>
              <a:rPr lang="en-US" dirty="0"/>
              <a:t>;</a:t>
            </a:r>
          </a:p>
          <a:p>
            <a:pPr marL="0" indent="0">
              <a:lnSpc>
                <a:spcPct val="70000"/>
              </a:lnSpc>
              <a:spcBef>
                <a:spcPts val="1200"/>
              </a:spcBef>
              <a:buNone/>
            </a:pPr>
            <a:r>
              <a:rPr lang="en-US" dirty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40000" lnSpcReduction="20000"/>
          </a:bodyPr>
          <a:lstStyle/>
          <a:p>
            <a:pPr marL="0" indent="0">
              <a:buNone/>
            </a:pPr>
            <a:r>
              <a:rPr lang="en-US" dirty="0"/>
              <a:t>Type safe code to read an image from supplied file name and throw an exception of there is an issue.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Code borrows from the first ITK tutorial where image reading is explained.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87614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>
                <a:solidFill>
                  <a:srgbClr val="00B0F0"/>
                </a:solidFill>
              </a:rPr>
              <a:t>template</a:t>
            </a:r>
            <a:r>
              <a:rPr lang="en-US" sz="1200" dirty="0"/>
              <a:t> &lt;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, 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>
                <a:solidFill>
                  <a:srgbClr val="FF0000"/>
                </a:solidFill>
              </a:rPr>
              <a:t>TMaskImageType</a:t>
            </a:r>
            <a:r>
              <a:rPr lang="en-US" sz="1200" dirty="0"/>
              <a:t>&gt;</a:t>
            </a:r>
          </a:p>
          <a:p>
            <a:pPr marL="0" indent="0">
              <a:buNone/>
            </a:pPr>
            <a:r>
              <a:rPr lang="en-US" sz="1200" dirty="0">
                <a:solidFill>
                  <a:srgbClr val="FF0000"/>
                </a:solidFill>
              </a:rPr>
              <a:t>void</a:t>
            </a:r>
            <a:r>
              <a:rPr lang="en-US" sz="1200" dirty="0"/>
              <a:t> </a:t>
            </a:r>
            <a:r>
              <a:rPr lang="en-US" sz="1200" b="1" dirty="0" err="1">
                <a:solidFill>
                  <a:srgbClr val="22337C"/>
                </a:solidFill>
              </a:rPr>
              <a:t>registrationFilter</a:t>
            </a:r>
            <a:r>
              <a:rPr lang="en-US" sz="1200" dirty="0"/>
              <a:t>( 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::Pointer </a:t>
            </a:r>
            <a:r>
              <a:rPr lang="en-US" sz="1200" dirty="0" err="1"/>
              <a:t>fixedImage</a:t>
            </a:r>
            <a:r>
              <a:rPr lang="en-US" sz="1200" dirty="0"/>
              <a:t>,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</a:t>
            </a:r>
            <a:r>
              <a:rPr lang="en-US" sz="1200" dirty="0" err="1"/>
              <a:t>movingImage</a:t>
            </a:r>
            <a:r>
              <a:rPr lang="en-US" sz="1200" dirty="0"/>
              <a:t>,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>
                <a:solidFill>
                  <a:srgbClr val="FF0000"/>
                </a:solidFill>
              </a:rPr>
              <a:t>TMaskImageType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</a:t>
            </a:r>
            <a:r>
              <a:rPr lang="en-US" sz="1200" dirty="0" err="1"/>
              <a:t>maskImage</a:t>
            </a:r>
            <a:r>
              <a:rPr lang="en-US" sz="1200" dirty="0"/>
              <a:t>,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/>
              <a:t>const</a:t>
            </a:r>
            <a:r>
              <a:rPr lang="en-US" sz="1200" dirty="0"/>
              <a:t> </a:t>
            </a:r>
            <a:r>
              <a:rPr lang="en-US" sz="1200" dirty="0" err="1"/>
              <a:t>std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string</a:t>
            </a:r>
            <a:r>
              <a:rPr lang="en-US" sz="1200" dirty="0"/>
              <a:t> &amp;</a:t>
            </a:r>
            <a:r>
              <a:rPr lang="en-US" sz="1200" dirty="0" err="1"/>
              <a:t>outputFileName</a:t>
            </a:r>
            <a:r>
              <a:rPr lang="en-US" sz="1200" dirty="0"/>
              <a:t> )</a:t>
            </a:r>
          </a:p>
          <a:p>
            <a:pPr marL="0" indent="0">
              <a:buNone/>
            </a:pPr>
            <a:r>
              <a:rPr lang="en-US" sz="1200" dirty="0"/>
              <a:t>{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CastImageFilter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TMaskImageType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CastFilterType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CastFilterType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cast_filter</a:t>
            </a:r>
            <a:r>
              <a:rPr lang="en-US" sz="1200" dirty="0">
                <a:solidFill>
                  <a:schemeClr val="bg1"/>
                </a:solidFill>
              </a:rPr>
              <a:t> = </a:t>
            </a:r>
            <a:r>
              <a:rPr lang="en-US" sz="1200" dirty="0" err="1">
                <a:solidFill>
                  <a:schemeClr val="bg1"/>
                </a:solidFill>
              </a:rPr>
              <a:t>CastFilterType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endParaRPr lang="en-US" sz="12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cast_filter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SetInput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maskImage</a:t>
            </a:r>
            <a:r>
              <a:rPr lang="en-US" sz="1200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cast_filter</a:t>
            </a:r>
            <a:r>
              <a:rPr lang="en-US" sz="1200" dirty="0">
                <a:solidFill>
                  <a:schemeClr val="bg1"/>
                </a:solidFill>
              </a:rPr>
              <a:t>-&gt;Update();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::Pointer mask = 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cast_filter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GetOutput</a:t>
            </a:r>
            <a:r>
              <a:rPr lang="en-US" sz="1200" dirty="0">
                <a:solidFill>
                  <a:schemeClr val="bg1"/>
                </a:solidFill>
              </a:rPr>
              <a:t>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Initialize a new templated function which will handle the registration of two images; inputs are three ITK image pointers (fixed, moving and mask images) and an output file name to write the result.</a:t>
            </a:r>
          </a:p>
        </p:txBody>
      </p:sp>
    </p:spTree>
    <p:extLst>
      <p:ext uri="{BB962C8B-B14F-4D97-AF65-F5344CB8AC3E}">
        <p14:creationId xmlns:p14="http://schemas.microsoft.com/office/powerpoint/2010/main" val="4186609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template &lt;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TMaskImageType</a:t>
            </a:r>
            <a:r>
              <a:rPr lang="en-US" sz="1200" dirty="0">
                <a:solidFill>
                  <a:schemeClr val="bg1"/>
                </a:solidFill>
              </a:rPr>
              <a:t>&gt;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void </a:t>
            </a:r>
            <a:r>
              <a:rPr lang="en-US" sz="1200" b="1" dirty="0" err="1">
                <a:solidFill>
                  <a:schemeClr val="bg1"/>
                </a:solidFill>
              </a:rPr>
              <a:t>registrationFilter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fixedImage</a:t>
            </a:r>
            <a:r>
              <a:rPr lang="en-US" sz="1200" dirty="0">
                <a:solidFill>
                  <a:schemeClr val="bg1"/>
                </a:solidFill>
              </a:rPr>
              <a:t>,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,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TMaskImageType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maskImage</a:t>
            </a:r>
            <a:r>
              <a:rPr lang="en-US" sz="1200" dirty="0">
                <a:solidFill>
                  <a:schemeClr val="bg1"/>
                </a:solidFill>
              </a:rPr>
              <a:t>,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const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std</a:t>
            </a:r>
            <a:r>
              <a:rPr lang="en-US" sz="1200" dirty="0">
                <a:solidFill>
                  <a:schemeClr val="bg1"/>
                </a:solidFill>
              </a:rPr>
              <a:t>::string &amp;</a:t>
            </a:r>
            <a:r>
              <a:rPr lang="en-US" sz="1200" dirty="0" err="1">
                <a:solidFill>
                  <a:schemeClr val="bg1"/>
                </a:solidFill>
              </a:rPr>
              <a:t>outputFileName</a:t>
            </a:r>
            <a:r>
              <a:rPr lang="en-US" sz="1200" dirty="0">
                <a:solidFill>
                  <a:schemeClr val="bg1"/>
                </a:solidFill>
              </a:rPr>
              <a:t> )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{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typedef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50"/>
                </a:solidFill>
              </a:rPr>
              <a:t>CastImageFilter</a:t>
            </a:r>
            <a:r>
              <a:rPr lang="en-US" sz="1200" dirty="0"/>
              <a:t>&lt;</a:t>
            </a:r>
            <a:r>
              <a:rPr lang="en-US" sz="1200" dirty="0">
                <a:solidFill>
                  <a:srgbClr val="FF0000"/>
                </a:solidFill>
              </a:rPr>
              <a:t> </a:t>
            </a:r>
            <a:r>
              <a:rPr lang="en-US" sz="1200" dirty="0" err="1">
                <a:solidFill>
                  <a:srgbClr val="FF0000"/>
                </a:solidFill>
              </a:rPr>
              <a:t>TMaskImageType</a:t>
            </a:r>
            <a:r>
              <a:rPr lang="en-US" sz="1200" dirty="0"/>
              <a:t>,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&gt; </a:t>
            </a:r>
            <a:r>
              <a:rPr lang="en-US" sz="1200" dirty="0" err="1"/>
              <a:t>CastFilterType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CastFilterType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</a:t>
            </a:r>
            <a:r>
              <a:rPr lang="en-US" sz="1200" dirty="0" err="1"/>
              <a:t>cast_filter</a:t>
            </a:r>
            <a:r>
              <a:rPr lang="en-US" sz="1200" dirty="0"/>
              <a:t> = </a:t>
            </a:r>
            <a:r>
              <a:rPr lang="en-US" sz="1200" dirty="0" err="1"/>
              <a:t>CastFilterType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New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endParaRPr lang="en-US" sz="1200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cast_filter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SetInput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maskImage</a:t>
            </a:r>
            <a:r>
              <a:rPr lang="en-US" sz="1200" dirty="0">
                <a:solidFill>
                  <a:schemeClr val="bg1"/>
                </a:solidFill>
              </a:rPr>
              <a:t> 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cast_filter</a:t>
            </a:r>
            <a:r>
              <a:rPr lang="en-US" sz="1200" dirty="0">
                <a:solidFill>
                  <a:schemeClr val="bg1"/>
                </a:solidFill>
              </a:rPr>
              <a:t>-&gt;Update();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::Pointer mask = </a:t>
            </a:r>
          </a:p>
          <a:p>
            <a:pPr marL="0" indent="0">
              <a:buNone/>
            </a:pPr>
            <a:r>
              <a:rPr lang="en-US" sz="1200" dirty="0" err="1">
                <a:solidFill>
                  <a:schemeClr val="bg1"/>
                </a:solidFill>
              </a:rPr>
              <a:t>cast_filter</a:t>
            </a:r>
            <a:r>
              <a:rPr lang="en-US" sz="1200" dirty="0">
                <a:solidFill>
                  <a:schemeClr val="bg1"/>
                </a:solidFill>
              </a:rPr>
              <a:t>-&gt;</a:t>
            </a:r>
            <a:r>
              <a:rPr lang="en-US" sz="1200" dirty="0" err="1">
                <a:solidFill>
                  <a:schemeClr val="bg1"/>
                </a:solidFill>
              </a:rPr>
              <a:t>GetOutput</a:t>
            </a:r>
            <a:r>
              <a:rPr lang="en-US" sz="1200" dirty="0">
                <a:solidFill>
                  <a:schemeClr val="bg1"/>
                </a:solidFill>
              </a:rPr>
              <a:t>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Initialize the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 err="1"/>
              <a:t>CastImageFilter</a:t>
            </a:r>
            <a:r>
              <a:rPr lang="en-US" sz="1200" dirty="0"/>
              <a:t> [1] which converts the mask image from its original type to the fixed/moving image type.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[1] http://www.itk.org/Doxygen/html/classitk_1_1CastImageFilter.html</a:t>
            </a:r>
          </a:p>
        </p:txBody>
      </p:sp>
    </p:spTree>
    <p:extLst>
      <p:ext uri="{BB962C8B-B14F-4D97-AF65-F5344CB8AC3E}">
        <p14:creationId xmlns:p14="http://schemas.microsoft.com/office/powerpoint/2010/main" val="20281050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template &lt;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TMaskImageType</a:t>
            </a:r>
            <a:r>
              <a:rPr lang="en-US" sz="1200" dirty="0">
                <a:solidFill>
                  <a:schemeClr val="bg1"/>
                </a:solidFill>
              </a:rPr>
              <a:t>&gt;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void </a:t>
            </a:r>
            <a:r>
              <a:rPr lang="en-US" sz="1200" b="1" dirty="0" err="1">
                <a:solidFill>
                  <a:schemeClr val="bg1"/>
                </a:solidFill>
              </a:rPr>
              <a:t>registrationFilter</a:t>
            </a:r>
            <a:r>
              <a:rPr lang="en-US" sz="1200" dirty="0">
                <a:solidFill>
                  <a:schemeClr val="bg1"/>
                </a:solidFill>
              </a:rPr>
              <a:t>(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fixedImage</a:t>
            </a:r>
            <a:r>
              <a:rPr lang="en-US" sz="1200" dirty="0">
                <a:solidFill>
                  <a:schemeClr val="bg1"/>
                </a:solidFill>
              </a:rPr>
              <a:t>,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movingImage</a:t>
            </a:r>
            <a:r>
              <a:rPr lang="en-US" sz="1200" dirty="0">
                <a:solidFill>
                  <a:schemeClr val="bg1"/>
                </a:solidFill>
              </a:rPr>
              <a:t>,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TMaskImageType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maskImage</a:t>
            </a:r>
            <a:r>
              <a:rPr lang="en-US" sz="1200" dirty="0">
                <a:solidFill>
                  <a:schemeClr val="bg1"/>
                </a:solidFill>
              </a:rPr>
              <a:t>,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const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std</a:t>
            </a:r>
            <a:r>
              <a:rPr lang="en-US" sz="1200" dirty="0">
                <a:solidFill>
                  <a:schemeClr val="bg1"/>
                </a:solidFill>
              </a:rPr>
              <a:t>::string &amp;</a:t>
            </a:r>
            <a:r>
              <a:rPr lang="en-US" sz="1200" dirty="0" err="1">
                <a:solidFill>
                  <a:schemeClr val="bg1"/>
                </a:solidFill>
              </a:rPr>
              <a:t>outputFileName</a:t>
            </a:r>
            <a:r>
              <a:rPr lang="en-US" sz="1200" dirty="0">
                <a:solidFill>
                  <a:schemeClr val="bg1"/>
                </a:solidFill>
              </a:rPr>
              <a:t> )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{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CastImageFilter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TMaskImageType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CastFilterType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CastFilterType</a:t>
            </a:r>
            <a:r>
              <a:rPr lang="en-US" sz="1200" dirty="0">
                <a:solidFill>
                  <a:schemeClr val="bg1"/>
                </a:solidFill>
              </a:rPr>
              <a:t>::Pointer </a:t>
            </a:r>
            <a:r>
              <a:rPr lang="en-US" sz="1200" dirty="0" err="1">
                <a:solidFill>
                  <a:schemeClr val="bg1"/>
                </a:solidFill>
              </a:rPr>
              <a:t>cast_filter</a:t>
            </a:r>
            <a:r>
              <a:rPr lang="en-US" sz="1200" dirty="0">
                <a:solidFill>
                  <a:schemeClr val="bg1"/>
                </a:solidFill>
              </a:rPr>
              <a:t> = </a:t>
            </a:r>
            <a:r>
              <a:rPr lang="en-US" sz="1200" dirty="0" err="1">
                <a:solidFill>
                  <a:schemeClr val="bg1"/>
                </a:solidFill>
              </a:rPr>
              <a:t>CastFilterType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/>
              <a:t>cast_filter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SetInput</a:t>
            </a:r>
            <a:r>
              <a:rPr lang="en-US" sz="1200" dirty="0"/>
              <a:t>(</a:t>
            </a:r>
            <a:r>
              <a:rPr lang="en-US" sz="1200" dirty="0">
                <a:solidFill>
                  <a:srgbClr val="00B050"/>
                </a:solidFill>
              </a:rPr>
              <a:t> </a:t>
            </a:r>
            <a:r>
              <a:rPr lang="en-US" sz="1200" dirty="0" err="1"/>
              <a:t>maskImage</a:t>
            </a:r>
            <a:r>
              <a:rPr lang="en-US" sz="1200" dirty="0"/>
              <a:t> 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/>
              <a:t>cast_filter</a:t>
            </a:r>
            <a:r>
              <a:rPr lang="en-US" sz="1200" dirty="0"/>
              <a:t>-&gt;</a:t>
            </a:r>
            <a:r>
              <a:rPr lang="en-US" sz="1200" dirty="0">
                <a:solidFill>
                  <a:srgbClr val="00B050"/>
                </a:solidFill>
              </a:rPr>
              <a:t>Update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mask = </a:t>
            </a:r>
          </a:p>
          <a:p>
            <a:pPr marL="0" indent="0">
              <a:buNone/>
            </a:pPr>
            <a:r>
              <a:rPr lang="en-US" sz="1200" dirty="0" err="1"/>
              <a:t>cast_filter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00B050"/>
                </a:solidFill>
              </a:rPr>
              <a:t>GetOutput</a:t>
            </a:r>
            <a:r>
              <a:rPr lang="en-US" sz="1200" dirty="0"/>
              <a:t>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Self explanatory member functions.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The </a:t>
            </a:r>
            <a:r>
              <a:rPr lang="en-US" sz="1200" dirty="0" err="1"/>
              <a:t>itk</a:t>
            </a:r>
            <a:r>
              <a:rPr lang="en-US" sz="1200" dirty="0"/>
              <a:t>::Image </a:t>
            </a:r>
            <a:r>
              <a:rPr lang="en-US" sz="1200" b="1" dirty="0">
                <a:solidFill>
                  <a:srgbClr val="22337C"/>
                </a:solidFill>
              </a:rPr>
              <a:t>mask</a:t>
            </a:r>
            <a:r>
              <a:rPr lang="en-US" sz="1200" dirty="0"/>
              <a:t> contains the data-converted mask.</a:t>
            </a:r>
          </a:p>
        </p:txBody>
      </p:sp>
    </p:spTree>
    <p:extLst>
      <p:ext uri="{BB962C8B-B14F-4D97-AF65-F5344CB8AC3E}">
        <p14:creationId xmlns:p14="http://schemas.microsoft.com/office/powerpoint/2010/main" val="342530053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 </a:t>
            </a:r>
            <a:r>
              <a:rPr lang="en-US" sz="1200" dirty="0" err="1">
                <a:solidFill>
                  <a:srgbClr val="00B0F0"/>
                </a:solidFill>
              </a:rPr>
              <a:t>typedef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50"/>
                </a:solidFill>
              </a:rPr>
              <a:t>ImageRegistrationMethod</a:t>
            </a:r>
            <a:r>
              <a:rPr lang="en-US" sz="1200" dirty="0"/>
              <a:t>&lt;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, </a:t>
            </a:r>
            <a:r>
              <a:rPr lang="en-US" sz="1200" dirty="0" err="1">
                <a:solidFill>
                  <a:srgbClr val="FF0000"/>
                </a:solidFill>
              </a:rPr>
              <a:t>TImageType</a:t>
            </a:r>
            <a:r>
              <a:rPr lang="en-US" sz="1200" dirty="0"/>
              <a:t>&gt; </a:t>
            </a:r>
            <a:r>
              <a:rPr lang="en-US" sz="1200" dirty="0" err="1"/>
              <a:t>RegistrationType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typename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RegistrationType</a:t>
            </a:r>
            <a:r>
              <a:rPr lang="en-US" sz="1200" dirty="0"/>
              <a:t>::Pointer registration = </a:t>
            </a:r>
            <a:r>
              <a:rPr lang="en-US" sz="1200" dirty="0" err="1"/>
              <a:t>RegistrationType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New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::AffineTransform&lt; double, 3&gt;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::Pointer transform = </a:t>
            </a:r>
            <a:r>
              <a:rPr lang="en-US" sz="1200" dirty="0" err="1">
                <a:solidFill>
                  <a:schemeClr val="bg1"/>
                </a:solidFill>
              </a:rPr>
              <a:t>TransformType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::RegularStepGradientDescentOptimizer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::Pointer optimizer =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::MeanSquaresImageToImageMetric&lt;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::Pointer metric =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LinearInterpolateImageFunction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double&gt;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::Pointer interpolator =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Initialize the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b="1" dirty="0" err="1">
                <a:solidFill>
                  <a:srgbClr val="22337C"/>
                </a:solidFill>
              </a:rPr>
              <a:t>ImageRegistrationMethod</a:t>
            </a:r>
            <a:r>
              <a:rPr lang="en-US" sz="1200" dirty="0">
                <a:solidFill>
                  <a:srgbClr val="22337C"/>
                </a:solidFill>
              </a:rPr>
              <a:t> </a:t>
            </a:r>
            <a:r>
              <a:rPr lang="en-US" sz="1200" dirty="0"/>
              <a:t>[2] class.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[2] http://www.itk.org/Doxygen/html/classitk_1_1ImageRegistrationMethod.html</a:t>
            </a:r>
          </a:p>
        </p:txBody>
      </p:sp>
    </p:spTree>
    <p:extLst>
      <p:ext uri="{BB962C8B-B14F-4D97-AF65-F5344CB8AC3E}">
        <p14:creationId xmlns:p14="http://schemas.microsoft.com/office/powerpoint/2010/main" val="153187617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ImageRegistrationMethod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::Pointer registration = </a:t>
            </a:r>
            <a:r>
              <a:rPr lang="en-US" sz="1200" dirty="0" err="1">
                <a:solidFill>
                  <a:schemeClr val="bg1"/>
                </a:solidFill>
              </a:rPr>
              <a:t>RegistrationType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rgbClr val="00B0F0"/>
                </a:solidFill>
              </a:rPr>
              <a:t>typedef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AffineTransform</a:t>
            </a:r>
            <a:r>
              <a:rPr lang="en-US" sz="1200" dirty="0"/>
              <a:t>&lt; </a:t>
            </a:r>
            <a:r>
              <a:rPr lang="en-US" sz="1200" dirty="0">
                <a:solidFill>
                  <a:srgbClr val="FF0000"/>
                </a:solidFill>
              </a:rPr>
              <a:t>double</a:t>
            </a:r>
            <a:r>
              <a:rPr lang="en-US" sz="1200" dirty="0"/>
              <a:t>, </a:t>
            </a:r>
            <a:r>
              <a:rPr lang="en-US" sz="1200" dirty="0">
                <a:solidFill>
                  <a:srgbClr val="FF0000"/>
                </a:solidFill>
              </a:rPr>
              <a:t>3</a:t>
            </a:r>
            <a:r>
              <a:rPr lang="en-US" sz="1200" dirty="0"/>
              <a:t>&gt; </a:t>
            </a:r>
            <a:r>
              <a:rPr lang="en-US" sz="1200" dirty="0" err="1"/>
              <a:t>TransformType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/>
              <a:t>TransformType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Pointer</a:t>
            </a:r>
            <a:r>
              <a:rPr lang="en-US" sz="1200" dirty="0"/>
              <a:t> transform = </a:t>
            </a:r>
            <a:r>
              <a:rPr lang="en-US" sz="1200" dirty="0" err="1"/>
              <a:t>TransformType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00B050"/>
                </a:solidFill>
              </a:rPr>
              <a:t>New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::RegularStepGradientDescentOptimizer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::Pointer optimizer = </a:t>
            </a:r>
            <a:r>
              <a:rPr lang="en-US" sz="1200" dirty="0" err="1">
                <a:solidFill>
                  <a:schemeClr val="bg1"/>
                </a:solidFill>
              </a:rPr>
              <a:t>OptimizerType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::MeanSquaresImageToImageMetric&lt;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&gt;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::Pointer metric = </a:t>
            </a:r>
            <a:r>
              <a:rPr lang="en-US" sz="1200" dirty="0" err="1">
                <a:solidFill>
                  <a:schemeClr val="bg1"/>
                </a:solidFill>
              </a:rPr>
              <a:t>MetricType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typedef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itk</a:t>
            </a:r>
            <a:r>
              <a:rPr lang="en-US" sz="1200" dirty="0">
                <a:solidFill>
                  <a:schemeClr val="bg1"/>
                </a:solidFill>
              </a:rPr>
              <a:t>::</a:t>
            </a:r>
            <a:r>
              <a:rPr lang="en-US" sz="1200" dirty="0" err="1">
                <a:solidFill>
                  <a:schemeClr val="bg1"/>
                </a:solidFill>
              </a:rPr>
              <a:t>LinearInterpolateImageFunction</a:t>
            </a:r>
            <a:r>
              <a:rPr lang="en-US" sz="1200" dirty="0">
                <a:solidFill>
                  <a:schemeClr val="bg1"/>
                </a:solidFill>
              </a:rPr>
              <a:t>&lt; </a:t>
            </a:r>
            <a:r>
              <a:rPr lang="en-US" sz="1200" dirty="0" err="1">
                <a:solidFill>
                  <a:schemeClr val="bg1"/>
                </a:solidFill>
              </a:rPr>
              <a:t>TImageType</a:t>
            </a:r>
            <a:r>
              <a:rPr lang="en-US" sz="1200" dirty="0">
                <a:solidFill>
                  <a:schemeClr val="bg1"/>
                </a:solidFill>
              </a:rPr>
              <a:t>, double&gt;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  </a:t>
            </a:r>
            <a:r>
              <a:rPr lang="en-US" sz="1200" dirty="0" err="1">
                <a:solidFill>
                  <a:schemeClr val="bg1"/>
                </a:solidFill>
              </a:rPr>
              <a:t>typename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::Pointer interpolator = </a:t>
            </a:r>
            <a:r>
              <a:rPr lang="en-US" sz="1200" dirty="0" err="1">
                <a:solidFill>
                  <a:schemeClr val="bg1"/>
                </a:solidFill>
              </a:rPr>
              <a:t>InterpolatorType</a:t>
            </a:r>
            <a:r>
              <a:rPr lang="en-US" sz="1200" dirty="0">
                <a:solidFill>
                  <a:schemeClr val="bg1"/>
                </a:solidFill>
              </a:rPr>
              <a:t>::New();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bg1"/>
                </a:solidFill>
              </a:rPr>
              <a:t>New(); 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/>
              <a:t>Define the registration type as affine using the transform type.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In this case, the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b="1" dirty="0">
                <a:solidFill>
                  <a:srgbClr val="22337C"/>
                </a:solidFill>
              </a:rPr>
              <a:t>AffineTransform </a:t>
            </a:r>
            <a:r>
              <a:rPr lang="en-US" sz="1200" baseline="30000" dirty="0"/>
              <a:t>[3]</a:t>
            </a:r>
            <a:r>
              <a:rPr lang="en-US" sz="1200" dirty="0"/>
              <a:t> defines the transformation to take place in the algorithm.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dirty="0"/>
              <a:t>For other registration types, please see </a:t>
            </a:r>
            <a:r>
              <a:rPr lang="en-US" sz="1200" dirty="0">
                <a:hlinkClick r:id="rId2"/>
              </a:rPr>
              <a:t>http://www.itk.org/Doxygen/html/group__ITKTransform.html</a:t>
            </a:r>
            <a:r>
              <a:rPr lang="en-US" sz="1200" dirty="0"/>
              <a:t> </a:t>
            </a:r>
          </a:p>
          <a:p>
            <a:pPr marL="0" indent="0">
              <a:buNone/>
            </a:pPr>
            <a:endParaRPr lang="en-US" sz="1200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[3] http://www.itk.org/Doxygen/html/classitk_1_1AffineTransform.html</a:t>
            </a:r>
          </a:p>
        </p:txBody>
      </p:sp>
    </p:spTree>
    <p:extLst>
      <p:ext uri="{BB962C8B-B14F-4D97-AF65-F5344CB8AC3E}">
        <p14:creationId xmlns:p14="http://schemas.microsoft.com/office/powerpoint/2010/main" val="16100391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2279</Words>
  <Application>Microsoft Office PowerPoint</Application>
  <PresentationFormat>Widescreen</PresentationFormat>
  <Paragraphs>313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22</vt:i4>
      </vt:variant>
    </vt:vector>
  </HeadingPairs>
  <TitlesOfParts>
    <vt:vector size="30" baseType="lpstr">
      <vt:lpstr>Arial</vt:lpstr>
      <vt:lpstr>Calibri</vt:lpstr>
      <vt:lpstr>Calibri Light</vt:lpstr>
      <vt:lpstr>Segoe UI Semibold</vt:lpstr>
      <vt:lpstr>Segoe UI Semilight</vt:lpstr>
      <vt:lpstr>Segoe UI Symbol</vt:lpstr>
      <vt:lpstr>Office Theme</vt:lpstr>
      <vt:lpstr>Custom Design</vt:lpstr>
      <vt:lpstr>CBICA S/W Dev Tutorials 08 – ITK Registration</vt:lpstr>
      <vt:lpstr>Registration Filter</vt:lpstr>
      <vt:lpstr>Registration Filter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More references</vt:lpstr>
      <vt:lpstr>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Sarthak Pati</dc:creator>
  <cp:lastModifiedBy>Sarthak Pati</cp:lastModifiedBy>
  <cp:revision>11</cp:revision>
  <dcterms:created xsi:type="dcterms:W3CDTF">2016-03-11T15:32:15Z</dcterms:created>
  <dcterms:modified xsi:type="dcterms:W3CDTF">2016-04-20T14:53:29Z</dcterms:modified>
</cp:coreProperties>
</file>

<file path=docProps/thumbnail.jpeg>
</file>