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handoutMasterIdLst>
    <p:handoutMasterId r:id="rId17"/>
  </p:handoutMasterIdLst>
  <p:sldIdLst>
    <p:sldId id="256" r:id="rId2"/>
    <p:sldId id="260" r:id="rId3"/>
    <p:sldId id="288" r:id="rId4"/>
    <p:sldId id="261" r:id="rId5"/>
    <p:sldId id="266" r:id="rId6"/>
    <p:sldId id="289" r:id="rId7"/>
    <p:sldId id="290" r:id="rId8"/>
    <p:sldId id="291" r:id="rId9"/>
    <p:sldId id="292" r:id="rId10"/>
    <p:sldId id="293" r:id="rId11"/>
    <p:sldId id="295" r:id="rId12"/>
    <p:sldId id="294" r:id="rId13"/>
    <p:sldId id="296" r:id="rId14"/>
    <p:sldId id="259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2337C"/>
    <a:srgbClr val="6F2927"/>
    <a:srgbClr val="002040"/>
    <a:srgbClr val="131D45"/>
    <a:srgbClr val="16215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5" d="100"/>
          <a:sy n="125" d="100"/>
        </p:scale>
        <p:origin x="119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2" d="100"/>
          <a:sy n="82" d="100"/>
        </p:scale>
        <p:origin x="-2064" y="-9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2BD323-5C00-4890-83E2-BEFAF6C3291A}" type="datetimeFigureOut">
              <a:rPr lang="en-US" smtClean="0"/>
              <a:pPr/>
              <a:t>04/Feb/2016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35682D-76A5-4D9C-B781-7EDD65526A5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95937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D96127-0E3F-44C9-BF95-FF77EF9A788D}" type="datetimeFigureOut">
              <a:rPr lang="en-US" smtClean="0"/>
              <a:t>04/Feb/2016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EFB183C-05F5-45B2-BB6A-5F98EB62E8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12517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72D8842-2806-43D1-8909-D399EE67A8ED}" type="slidenum">
              <a:rPr lang="en-US" smtClean="0"/>
              <a:pPr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82514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3886200"/>
            <a:ext cx="9144000" cy="2971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 userDrawn="1"/>
        </p:nvSpPr>
        <p:spPr>
          <a:xfrm>
            <a:off x="0" y="3174"/>
            <a:ext cx="9144000" cy="2968626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444625"/>
            <a:ext cx="7772400" cy="1527175"/>
          </a:xfrm>
          <a:prstGeom prst="rect">
            <a:avLst/>
          </a:prstGeom>
        </p:spPr>
        <p:txBody>
          <a:bodyPr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3434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bg1">
                    <a:lumMod val="8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962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5" name="Picture 4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6629400" y="0"/>
            <a:ext cx="2514600" cy="61722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97562"/>
          </a:xfrm>
          <a:prstGeom prst="rect">
            <a:avLst/>
          </a:prstGeom>
        </p:spPr>
        <p:txBody>
          <a:bodyPr vert="eaVert"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97562"/>
          </a:xfrm>
        </p:spPr>
        <p:txBody>
          <a:bodyPr vert="eaVert"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2pPr>
            <a:lvl3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3pPr>
            <a:lvl4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4pPr>
            <a:lvl5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6172200"/>
            <a:ext cx="9144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2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5" name="Picture 14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16" name="Picture 15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6172200"/>
            <a:ext cx="9144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9144000" cy="14478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73162"/>
          </a:xfrm>
          <a:prstGeom prst="rect">
            <a:avLst/>
          </a:prstGeom>
        </p:spPr>
        <p:txBody>
          <a:bodyPr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72000"/>
          </a:xfrm>
        </p:spPr>
        <p:txBody>
          <a:bodyPr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2pPr>
            <a:lvl3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3pPr>
            <a:lvl4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4pPr>
            <a:lvl5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5" name="Date Placeholder 3"/>
          <p:cNvSpPr>
            <a:spLocks noGrp="1"/>
          </p:cNvSpPr>
          <p:nvPr>
            <p:ph type="dt" sz="half" idx="2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2" name="Picture 11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13" name="Picture 12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2895600"/>
            <a:ext cx="9144000" cy="39624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9144000" cy="14478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3400" b="1" cap="all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2" name="Title 1"/>
          <p:cNvSpPr txBox="1">
            <a:spLocks/>
          </p:cNvSpPr>
          <p:nvPr userDrawn="1"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Segoe UI" pitchFamily="34" charset="0"/>
                <a:ea typeface="Segoe UI" pitchFamily="34" charset="0"/>
                <a:cs typeface="Segoe UI" pitchFamily="34" charset="0"/>
              </a:rPr>
              <a:t>Click to edit Master title style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Segoe UI" pitchFamily="34" charset="0"/>
              <a:ea typeface="Segoe UI" pitchFamily="34" charset="0"/>
              <a:cs typeface="Segoe UI" pitchFamily="34" charset="0"/>
            </a:endParaRPr>
          </a:p>
        </p:txBody>
      </p:sp>
      <p:sp>
        <p:nvSpPr>
          <p:cNvPr id="16" name="Date Placeholder 3"/>
          <p:cNvSpPr>
            <a:spLocks noGrp="1"/>
          </p:cNvSpPr>
          <p:nvPr>
            <p:ph type="dt" sz="half" idx="2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1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3" name="Picture 12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14" name="Picture 13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0" y="0"/>
            <a:ext cx="9144000" cy="14478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73162"/>
          </a:xfrm>
          <a:prstGeom prst="rect">
            <a:avLst/>
          </a:prstGeom>
        </p:spPr>
        <p:txBody>
          <a:bodyPr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72000"/>
          </a:xfrm>
        </p:spPr>
        <p:txBody>
          <a:bodyPr/>
          <a:lstStyle>
            <a:lvl1pPr>
              <a:defRPr sz="2800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>
              <a:defRPr sz="2400">
                <a:latin typeface="Segoe UI" pitchFamily="34" charset="0"/>
                <a:ea typeface="Segoe UI" pitchFamily="34" charset="0"/>
                <a:cs typeface="Segoe UI" pitchFamily="34" charset="0"/>
              </a:defRPr>
            </a:lvl2pPr>
            <a:lvl3pPr>
              <a:defRPr sz="2000">
                <a:latin typeface="Segoe UI" pitchFamily="34" charset="0"/>
                <a:ea typeface="Segoe UI" pitchFamily="34" charset="0"/>
                <a:cs typeface="Segoe UI" pitchFamily="34" charset="0"/>
              </a:defRPr>
            </a:lvl3pPr>
            <a:lvl4pPr>
              <a:defRPr sz="1800">
                <a:latin typeface="Segoe UI" pitchFamily="34" charset="0"/>
                <a:ea typeface="Segoe UI" pitchFamily="34" charset="0"/>
                <a:cs typeface="Segoe UI" pitchFamily="34" charset="0"/>
              </a:defRPr>
            </a:lvl4pPr>
            <a:lvl5pPr>
              <a:defRPr sz="1800">
                <a:latin typeface="Segoe UI" pitchFamily="34" charset="0"/>
                <a:ea typeface="Segoe UI" pitchFamily="34" charset="0"/>
                <a:cs typeface="Segoe U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72000"/>
          </a:xfrm>
        </p:spPr>
        <p:txBody>
          <a:bodyPr/>
          <a:lstStyle>
            <a:lvl1pPr>
              <a:defRPr sz="2800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>
              <a:defRPr sz="2400">
                <a:latin typeface="Segoe UI" pitchFamily="34" charset="0"/>
                <a:ea typeface="Segoe UI" pitchFamily="34" charset="0"/>
                <a:cs typeface="Segoe UI" pitchFamily="34" charset="0"/>
              </a:defRPr>
            </a:lvl2pPr>
            <a:lvl3pPr>
              <a:defRPr sz="2000">
                <a:latin typeface="Segoe UI" pitchFamily="34" charset="0"/>
                <a:ea typeface="Segoe UI" pitchFamily="34" charset="0"/>
                <a:cs typeface="Segoe UI" pitchFamily="34" charset="0"/>
              </a:defRPr>
            </a:lvl3pPr>
            <a:lvl4pPr>
              <a:defRPr sz="1800">
                <a:latin typeface="Segoe UI" pitchFamily="34" charset="0"/>
                <a:ea typeface="Segoe UI" pitchFamily="34" charset="0"/>
                <a:cs typeface="Segoe UI" pitchFamily="34" charset="0"/>
              </a:defRPr>
            </a:lvl4pPr>
            <a:lvl5pPr>
              <a:defRPr sz="1800">
                <a:latin typeface="Segoe UI" pitchFamily="34" charset="0"/>
                <a:ea typeface="Segoe UI" pitchFamily="34" charset="0"/>
                <a:cs typeface="Segoe U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0" y="6172200"/>
            <a:ext cx="9144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Date Placeholder 3"/>
          <p:cNvSpPr>
            <a:spLocks noGrp="1"/>
          </p:cNvSpPr>
          <p:nvPr>
            <p:ph type="dt" sz="half" idx="10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2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2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8" name="Picture 1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16" name="Picture 15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 userDrawn="1"/>
        </p:nvSpPr>
        <p:spPr>
          <a:xfrm>
            <a:off x="0" y="0"/>
            <a:ext cx="9144000" cy="14478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73162"/>
          </a:xfrm>
          <a:prstGeom prst="rect">
            <a:avLst/>
          </a:prstGeom>
        </p:spPr>
        <p:txBody>
          <a:bodyPr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0" indent="0">
              <a:buNone/>
              <a:defRPr sz="2100" b="1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4"/>
            <a:ext cx="4040188" cy="3997325"/>
          </a:xfrm>
        </p:spPr>
        <p:txBody>
          <a:bodyPr/>
          <a:lstStyle>
            <a:lvl1pPr>
              <a:defRPr sz="2100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>
              <a:defRPr sz="2000">
                <a:latin typeface="Segoe UI" pitchFamily="34" charset="0"/>
                <a:ea typeface="Segoe UI" pitchFamily="34" charset="0"/>
                <a:cs typeface="Segoe UI" pitchFamily="34" charset="0"/>
              </a:defRPr>
            </a:lvl2pPr>
            <a:lvl3pPr>
              <a:defRPr sz="1800">
                <a:latin typeface="Segoe UI" pitchFamily="34" charset="0"/>
                <a:ea typeface="Segoe UI" pitchFamily="34" charset="0"/>
                <a:cs typeface="Segoe UI" pitchFamily="34" charset="0"/>
              </a:defRPr>
            </a:lvl3pPr>
            <a:lvl4pPr>
              <a:defRPr sz="1600">
                <a:latin typeface="Segoe UI" pitchFamily="34" charset="0"/>
                <a:ea typeface="Segoe UI" pitchFamily="34" charset="0"/>
                <a:cs typeface="Segoe UI" pitchFamily="34" charset="0"/>
              </a:defRPr>
            </a:lvl4pPr>
            <a:lvl5pPr>
              <a:defRPr sz="1600">
                <a:latin typeface="Segoe UI" pitchFamily="34" charset="0"/>
                <a:ea typeface="Segoe UI" pitchFamily="34" charset="0"/>
                <a:cs typeface="Segoe U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rmAutofit/>
          </a:bodyPr>
          <a:lstStyle>
            <a:lvl1pPr marL="0" indent="0">
              <a:buNone/>
              <a:defRPr sz="2100" b="1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4"/>
            <a:ext cx="4041775" cy="3997325"/>
          </a:xfrm>
        </p:spPr>
        <p:txBody>
          <a:bodyPr/>
          <a:lstStyle>
            <a:lvl1pPr>
              <a:defRPr sz="2100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>
              <a:defRPr sz="2000">
                <a:latin typeface="Segoe UI" pitchFamily="34" charset="0"/>
                <a:ea typeface="Segoe UI" pitchFamily="34" charset="0"/>
                <a:cs typeface="Segoe UI" pitchFamily="34" charset="0"/>
              </a:defRPr>
            </a:lvl2pPr>
            <a:lvl3pPr>
              <a:defRPr sz="1800">
                <a:latin typeface="Segoe UI" pitchFamily="34" charset="0"/>
                <a:ea typeface="Segoe UI" pitchFamily="34" charset="0"/>
                <a:cs typeface="Segoe UI" pitchFamily="34" charset="0"/>
              </a:defRPr>
            </a:lvl3pPr>
            <a:lvl4pPr>
              <a:defRPr sz="1600">
                <a:latin typeface="Segoe UI" pitchFamily="34" charset="0"/>
                <a:ea typeface="Segoe UI" pitchFamily="34" charset="0"/>
                <a:cs typeface="Segoe UI" pitchFamily="34" charset="0"/>
              </a:defRPr>
            </a:lvl4pPr>
            <a:lvl5pPr>
              <a:defRPr sz="1600">
                <a:latin typeface="Segoe UI" pitchFamily="34" charset="0"/>
                <a:ea typeface="Segoe UI" pitchFamily="34" charset="0"/>
                <a:cs typeface="Segoe U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24" name="Rectangle 23"/>
          <p:cNvSpPr/>
          <p:nvPr/>
        </p:nvSpPr>
        <p:spPr>
          <a:xfrm>
            <a:off x="0" y="6172200"/>
            <a:ext cx="9144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Date Placeholder 3"/>
          <p:cNvSpPr>
            <a:spLocks noGrp="1"/>
          </p:cNvSpPr>
          <p:nvPr>
            <p:ph type="dt" sz="half" idx="10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8" name="Picture 1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19" name="Picture 18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 userDrawn="1"/>
        </p:nvSpPr>
        <p:spPr>
          <a:xfrm>
            <a:off x="0" y="0"/>
            <a:ext cx="9144000" cy="14478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6172200"/>
            <a:ext cx="9144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73162"/>
          </a:xfrm>
          <a:prstGeom prst="rect">
            <a:avLst/>
          </a:prstGeom>
        </p:spPr>
        <p:txBody>
          <a:bodyPr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4" name="Date Placeholder 3"/>
          <p:cNvSpPr>
            <a:spLocks noGrp="1"/>
          </p:cNvSpPr>
          <p:nvPr>
            <p:ph type="dt" sz="half" idx="2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1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12" name="Picture 11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0" y="0"/>
            <a:ext cx="9144000" cy="14478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62050"/>
          </a:xfrm>
          <a:prstGeom prst="rect">
            <a:avLst/>
          </a:prstGeom>
        </p:spPr>
        <p:txBody>
          <a:bodyPr anchor="ctr"/>
          <a:lstStyle>
            <a:lvl1pPr algn="ctr">
              <a:defRPr sz="2000" b="1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447800"/>
            <a:ext cx="5111750" cy="4724400"/>
          </a:xfrm>
        </p:spPr>
        <p:txBody>
          <a:bodyPr/>
          <a:lstStyle>
            <a:lvl1pPr>
              <a:defRPr sz="2600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>
              <a:defRPr sz="2800">
                <a:latin typeface="Segoe UI" pitchFamily="34" charset="0"/>
                <a:ea typeface="Segoe UI" pitchFamily="34" charset="0"/>
                <a:cs typeface="Segoe UI" pitchFamily="34" charset="0"/>
              </a:defRPr>
            </a:lvl2pPr>
            <a:lvl3pPr>
              <a:defRPr sz="2400">
                <a:latin typeface="Segoe UI" pitchFamily="34" charset="0"/>
                <a:ea typeface="Segoe UI" pitchFamily="34" charset="0"/>
                <a:cs typeface="Segoe UI" pitchFamily="34" charset="0"/>
              </a:defRPr>
            </a:lvl3pPr>
            <a:lvl4pPr>
              <a:defRPr sz="2000">
                <a:latin typeface="Segoe UI" pitchFamily="34" charset="0"/>
                <a:ea typeface="Segoe UI" pitchFamily="34" charset="0"/>
                <a:cs typeface="Segoe UI" pitchFamily="34" charset="0"/>
              </a:defRPr>
            </a:lvl4pPr>
            <a:lvl5pPr>
              <a:defRPr sz="2000">
                <a:latin typeface="Segoe UI" pitchFamily="34" charset="0"/>
                <a:ea typeface="Segoe UI" pitchFamily="34" charset="0"/>
                <a:cs typeface="Segoe UI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737100"/>
          </a:xfrm>
        </p:spPr>
        <p:txBody>
          <a:bodyPr/>
          <a:lstStyle>
            <a:lvl1pPr marL="0" indent="0">
              <a:buNone/>
              <a:defRPr sz="1400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0" name="Rectangle 9"/>
          <p:cNvSpPr/>
          <p:nvPr/>
        </p:nvSpPr>
        <p:spPr>
          <a:xfrm>
            <a:off x="0" y="6172200"/>
            <a:ext cx="9144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Date Placeholder 3"/>
          <p:cNvSpPr>
            <a:spLocks noGrp="1"/>
          </p:cNvSpPr>
          <p:nvPr>
            <p:ph type="dt" sz="half" idx="10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1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2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3" name="Picture 12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14" name="Picture 13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0" y="0"/>
            <a:ext cx="9144000" cy="14478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0" name="Rectangle 9"/>
          <p:cNvSpPr/>
          <p:nvPr/>
        </p:nvSpPr>
        <p:spPr>
          <a:xfrm>
            <a:off x="0" y="6172200"/>
            <a:ext cx="9144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Date Placeholder 3"/>
          <p:cNvSpPr>
            <a:spLocks noGrp="1"/>
          </p:cNvSpPr>
          <p:nvPr>
            <p:ph type="dt" sz="half" idx="10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1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2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3" name="Picture 12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14" name="Picture 13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0" y="0"/>
            <a:ext cx="9144000" cy="14478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73162"/>
          </a:xfrm>
          <a:prstGeom prst="rect">
            <a:avLst/>
          </a:prstGeom>
        </p:spPr>
        <p:txBody>
          <a:bodyPr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72000"/>
          </a:xfrm>
        </p:spPr>
        <p:txBody>
          <a:bodyPr vert="eaVert"/>
          <a:lstStyle>
            <a:lvl1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  <a:lvl2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2pPr>
            <a:lvl3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3pPr>
            <a:lvl4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4pPr>
            <a:lvl5pPr>
              <a:defRPr>
                <a:latin typeface="Segoe UI" pitchFamily="34" charset="0"/>
                <a:ea typeface="Segoe UI" pitchFamily="34" charset="0"/>
                <a:cs typeface="Segoe U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6172200"/>
            <a:ext cx="9144000" cy="685800"/>
          </a:xfrm>
          <a:prstGeom prst="rect">
            <a:avLst/>
          </a:prstGeom>
          <a:solidFill>
            <a:srgbClr val="002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Date Placeholder 3"/>
          <p:cNvSpPr>
            <a:spLocks noGrp="1"/>
          </p:cNvSpPr>
          <p:nvPr>
            <p:ph type="dt" sz="half" idx="2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2" name="Picture 11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10400" y="6313034"/>
            <a:ext cx="2020660" cy="404132"/>
          </a:xfrm>
          <a:prstGeom prst="rect">
            <a:avLst/>
          </a:prstGeom>
        </p:spPr>
      </p:pic>
      <p:pic>
        <p:nvPicPr>
          <p:cNvPr id="13" name="Picture 12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6324600"/>
            <a:ext cx="1143000" cy="359229"/>
          </a:xfrm>
          <a:prstGeom prst="rect">
            <a:avLst/>
          </a:prstGeom>
        </p:spPr>
      </p:pic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2"/>
          </p:nvPr>
        </p:nvSpPr>
        <p:spPr>
          <a:xfrm>
            <a:off x="1600200" y="6324600"/>
            <a:ext cx="1066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0B88B1FA-8344-4FB6-8A03-36B5BF2E4AAB}" type="datetimeFigureOut">
              <a:rPr lang="en-US" smtClean="0"/>
              <a:pPr/>
              <a:t>04/Feb/2016</a:t>
            </a:fld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19400" y="6324600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324600"/>
            <a:ext cx="457200" cy="3651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75000"/>
                  </a:schemeClr>
                </a:solidFill>
                <a:latin typeface="Segoe UI" pitchFamily="34" charset="0"/>
                <a:ea typeface="Segoe UI" pitchFamily="34" charset="0"/>
                <a:cs typeface="Segoe UI" pitchFamily="34" charset="0"/>
              </a:defRPr>
            </a:lvl1pPr>
          </a:lstStyle>
          <a:p>
            <a:fld id="{56C4D1F6-CAA0-47DA-9C1A-B46B26A91FB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Segoe UI" pitchFamily="34" charset="0"/>
          <a:ea typeface="Segoe UI" pitchFamily="34" charset="0"/>
          <a:cs typeface="Segoe UI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Segoe UI" pitchFamily="34" charset="0"/>
          <a:ea typeface="Segoe UI" pitchFamily="34" charset="0"/>
          <a:cs typeface="Segoe UI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Segoe UI" pitchFamily="34" charset="0"/>
          <a:ea typeface="Segoe UI" pitchFamily="34" charset="0"/>
          <a:cs typeface="Segoe UI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Segoe UI" pitchFamily="34" charset="0"/>
          <a:ea typeface="Segoe UI" pitchFamily="34" charset="0"/>
          <a:cs typeface="Segoe UI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Segoe UI" pitchFamily="34" charset="0"/>
          <a:ea typeface="Segoe UI" pitchFamily="34" charset="0"/>
          <a:cs typeface="Segoe UI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9144000" cy="2971800"/>
          </a:xfrm>
          <a:prstGeom prst="rect">
            <a:avLst/>
          </a:prstGeom>
          <a:solidFill>
            <a:srgbClr val="6F292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447800"/>
            <a:ext cx="7772400" cy="1524000"/>
          </a:xfrm>
        </p:spPr>
        <p:txBody>
          <a:bodyPr/>
          <a:lstStyle/>
          <a:p>
            <a:r>
              <a:rPr lang="it-IT" dirty="0"/>
              <a:t>CBICA S/W Dev Tutorials</a:t>
            </a:r>
            <a:br>
              <a:rPr lang="it-IT" dirty="0"/>
            </a:br>
            <a:r>
              <a:rPr lang="it-IT" dirty="0" smtClean="0"/>
              <a:t>14 </a:t>
            </a:r>
            <a:r>
              <a:rPr lang="it-IT" dirty="0"/>
              <a:t>– ITK </a:t>
            </a:r>
            <a:r>
              <a:rPr lang="it-IT" dirty="0" smtClean="0"/>
              <a:t>DICOM Handling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" name="Subtitle 2"/>
          <p:cNvSpPr>
            <a:spLocks noGrp="1"/>
          </p:cNvSpPr>
          <p:nvPr>
            <p:ph type="subTitle" idx="1"/>
          </p:nvPr>
        </p:nvSpPr>
        <p:spPr>
          <a:xfrm>
            <a:off x="1371600" y="4343400"/>
            <a:ext cx="6400800" cy="1752600"/>
          </a:xfrm>
        </p:spPr>
        <p:txBody>
          <a:bodyPr/>
          <a:lstStyle/>
          <a:p>
            <a:r>
              <a:rPr lang="en-US" dirty="0" smtClean="0"/>
              <a:t>Sarthak Pati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 smtClean="0">
                <a:solidFill>
                  <a:srgbClr val="FF0000"/>
                </a:solidFill>
              </a:rPr>
              <a:t>MatrixType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 err="1"/>
              <a:t>outputMatrix</a:t>
            </a:r>
            <a:r>
              <a:rPr lang="en-US" dirty="0"/>
              <a:t> = </a:t>
            </a:r>
            <a:r>
              <a:rPr lang="en-US" dirty="0" err="1">
                <a:solidFill>
                  <a:srgbClr val="00B050"/>
                </a:solidFill>
              </a:rPr>
              <a:t>vnl_matrix_inverse</a:t>
            </a:r>
            <a:r>
              <a:rPr lang="en-US" dirty="0" smtClean="0"/>
              <a:t>&lt; </a:t>
            </a:r>
            <a:r>
              <a:rPr lang="en-US" dirty="0" err="1" smtClean="0">
                <a:solidFill>
                  <a:srgbClr val="FF0000"/>
                </a:solidFill>
              </a:rPr>
              <a:t>PixelType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 smtClean="0"/>
              <a:t>&gt;(</a:t>
            </a:r>
            <a:r>
              <a:rPr lang="en-US" dirty="0" err="1"/>
              <a:t>inputMatrix</a:t>
            </a:r>
            <a:r>
              <a:rPr lang="en-US" dirty="0"/>
              <a:t>); </a:t>
            </a:r>
            <a:endParaRPr lang="en-US" dirty="0" smtClean="0"/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typedef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ImportImageFilter</a:t>
            </a:r>
            <a:r>
              <a:rPr lang="en-US" dirty="0" smtClean="0">
                <a:solidFill>
                  <a:schemeClr val="bg1"/>
                </a:solidFill>
              </a:rPr>
              <a:t>&lt; </a:t>
            </a:r>
            <a:r>
              <a:rPr lang="en-US" dirty="0" err="1" smtClean="0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smtClean="0">
                <a:solidFill>
                  <a:schemeClr val="bg1"/>
                </a:solidFill>
              </a:rPr>
              <a:t>2&gt; </a:t>
            </a:r>
            <a:r>
              <a:rPr lang="en-US" dirty="0" err="1">
                <a:solidFill>
                  <a:schemeClr val="bg1"/>
                </a:solidFill>
              </a:rPr>
              <a:t>ImportFilterType</a:t>
            </a:r>
            <a:r>
              <a:rPr lang="en-US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ImportFilterType</a:t>
            </a:r>
            <a:r>
              <a:rPr lang="en-US" dirty="0">
                <a:solidFill>
                  <a:schemeClr val="bg1"/>
                </a:solidFill>
              </a:rPr>
              <a:t>::Pointer filter = </a:t>
            </a:r>
            <a:r>
              <a:rPr lang="en-US" dirty="0" err="1">
                <a:solidFill>
                  <a:schemeClr val="bg1"/>
                </a:solidFill>
              </a:rPr>
              <a:t>ImportFilterType</a:t>
            </a:r>
            <a:r>
              <a:rPr lang="en-US" dirty="0">
                <a:solidFill>
                  <a:schemeClr val="bg1"/>
                </a:solidFill>
              </a:rPr>
              <a:t>::New</a:t>
            </a:r>
            <a:r>
              <a:rPr lang="en-US" dirty="0" smtClean="0">
                <a:solidFill>
                  <a:schemeClr val="bg1"/>
                </a:solidFill>
              </a:rPr>
              <a:t>();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SetOrigin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</a:t>
            </a:r>
            <a:r>
              <a:rPr lang="en-US" dirty="0">
                <a:solidFill>
                  <a:schemeClr val="bg1"/>
                </a:solidFill>
              </a:rPr>
              <a:t>&gt;</a:t>
            </a:r>
            <a:r>
              <a:rPr lang="en-US" dirty="0" err="1">
                <a:solidFill>
                  <a:schemeClr val="bg1"/>
                </a:solidFill>
              </a:rPr>
              <a:t>GetOrigin</a:t>
            </a:r>
            <a:r>
              <a:rPr lang="en-US" dirty="0" smtClean="0">
                <a:solidFill>
                  <a:schemeClr val="bg1"/>
                </a:solidFill>
              </a:rPr>
              <a:t>() );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SetDirection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</a:t>
            </a:r>
            <a:r>
              <a:rPr lang="en-US" dirty="0">
                <a:solidFill>
                  <a:schemeClr val="bg1"/>
                </a:solidFill>
              </a:rPr>
              <a:t>&gt;</a:t>
            </a:r>
            <a:r>
              <a:rPr lang="en-US" dirty="0" err="1">
                <a:solidFill>
                  <a:schemeClr val="bg1"/>
                </a:solidFill>
              </a:rPr>
              <a:t>GetDirection</a:t>
            </a:r>
            <a:r>
              <a:rPr lang="en-US" dirty="0" smtClean="0">
                <a:solidFill>
                  <a:schemeClr val="bg1"/>
                </a:solidFill>
              </a:rPr>
              <a:t>() );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SetSpacing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</a:t>
            </a:r>
            <a:r>
              <a:rPr lang="en-US" dirty="0">
                <a:solidFill>
                  <a:schemeClr val="bg1"/>
                </a:solidFill>
              </a:rPr>
              <a:t>&gt;</a:t>
            </a:r>
            <a:r>
              <a:rPr lang="en-US" dirty="0" err="1">
                <a:solidFill>
                  <a:schemeClr val="bg1"/>
                </a:solidFill>
              </a:rPr>
              <a:t>GetSpacing</a:t>
            </a:r>
            <a:r>
              <a:rPr lang="en-US" dirty="0" smtClean="0">
                <a:solidFill>
                  <a:schemeClr val="bg1"/>
                </a:solidFill>
              </a:rPr>
              <a:t>() );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SetRegion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</a:t>
            </a:r>
            <a:r>
              <a:rPr lang="en-US" dirty="0">
                <a:solidFill>
                  <a:schemeClr val="bg1"/>
                </a:solidFill>
              </a:rPr>
              <a:t>&gt;</a:t>
            </a:r>
            <a:r>
              <a:rPr lang="en-US" dirty="0" err="1">
                <a:solidFill>
                  <a:schemeClr val="bg1"/>
                </a:solidFill>
              </a:rPr>
              <a:t>GetBufferedRegion</a:t>
            </a:r>
            <a:r>
              <a:rPr lang="en-US" dirty="0" smtClean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bool </a:t>
            </a:r>
            <a:r>
              <a:rPr lang="en-US" dirty="0" err="1">
                <a:solidFill>
                  <a:schemeClr val="bg1"/>
                </a:solidFill>
              </a:rPr>
              <a:t>letFilterManageMemory</a:t>
            </a:r>
            <a:r>
              <a:rPr lang="en-US" dirty="0">
                <a:solidFill>
                  <a:schemeClr val="bg1"/>
                </a:solidFill>
              </a:rPr>
              <a:t> = true;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SetImportPointer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outputMatrix.data_block</a:t>
            </a:r>
            <a:r>
              <a:rPr lang="en-US" dirty="0">
                <a:solidFill>
                  <a:schemeClr val="bg1"/>
                </a:solidFill>
              </a:rPr>
              <a:t>(), 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  </a:t>
            </a:r>
            <a:r>
              <a:rPr lang="en-US" dirty="0">
                <a:solidFill>
                  <a:schemeClr val="bg1"/>
                </a:solidFill>
              </a:rPr>
              <a:t>rows * cols, </a:t>
            </a:r>
            <a:r>
              <a:rPr lang="en-US" dirty="0" err="1" smtClean="0">
                <a:solidFill>
                  <a:schemeClr val="bg1"/>
                </a:solidFill>
              </a:rPr>
              <a:t>letFilterManageMemory</a:t>
            </a:r>
            <a:r>
              <a:rPr lang="en-US" dirty="0" smtClean="0">
                <a:solidFill>
                  <a:schemeClr val="bg1"/>
                </a:solidFill>
              </a:rPr>
              <a:t> );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 smtClean="0"/>
              <a:t>Compute the inverse of the </a:t>
            </a:r>
            <a:r>
              <a:rPr lang="en-US" b="1" dirty="0" err="1" smtClean="0">
                <a:solidFill>
                  <a:srgbClr val="22337C"/>
                </a:solidFill>
              </a:rPr>
              <a:t>inputMatrix</a:t>
            </a:r>
            <a:r>
              <a:rPr lang="en-US" dirty="0" smtClean="0"/>
              <a:t>.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lnSpc>
                <a:spcPct val="120000"/>
              </a:lnSpc>
              <a:buNone/>
            </a:pPr>
            <a:r>
              <a:rPr lang="en-US" dirty="0" smtClean="0"/>
              <a:t>Note: Matrix inversion has been shown here purely for illustrative purposes, it may not (most likely) make sense in the image space. For a full list of </a:t>
            </a:r>
            <a:r>
              <a:rPr lang="en-US" dirty="0"/>
              <a:t>functionality available in VNL, please see </a:t>
            </a:r>
            <a:r>
              <a:rPr lang="en-US" baseline="30000" dirty="0" smtClean="0"/>
              <a:t>[4]</a:t>
            </a:r>
            <a:r>
              <a:rPr lang="en-US" dirty="0" smtClean="0"/>
              <a:t>. 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lnSpc>
                <a:spcPct val="120000"/>
              </a:lnSpc>
              <a:buNone/>
            </a:pPr>
            <a:r>
              <a:rPr lang="en-US" dirty="0" smtClean="0"/>
              <a:t>For instance, SVD, dot product, cross product, transpose, function integral, decompositions (QR, </a:t>
            </a:r>
            <a:r>
              <a:rPr lang="en-US" dirty="0" err="1" smtClean="0"/>
              <a:t>eigen</a:t>
            </a:r>
            <a:r>
              <a:rPr lang="en-US" dirty="0" smtClean="0"/>
              <a:t>, </a:t>
            </a:r>
            <a:r>
              <a:rPr lang="en-US" dirty="0" err="1" smtClean="0"/>
              <a:t>Cholesky</a:t>
            </a:r>
            <a:r>
              <a:rPr lang="en-US" dirty="0" smtClean="0"/>
              <a:t>) and many others are available.</a:t>
            </a:r>
            <a:endParaRPr lang="en-US" dirty="0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1447800" y="6324600"/>
            <a:ext cx="4876800" cy="365125"/>
          </a:xfrm>
        </p:spPr>
        <p:txBody>
          <a:bodyPr/>
          <a:lstStyle/>
          <a:p>
            <a:pPr algn="l"/>
            <a:r>
              <a:rPr lang="en-US" dirty="0" smtClean="0"/>
              <a:t>[4] </a:t>
            </a:r>
            <a:r>
              <a:rPr lang="en-US" dirty="0"/>
              <a:t>http://www.vtk.org/vxl/doc/release/core/vnl/html/</a:t>
            </a:r>
          </a:p>
        </p:txBody>
      </p:sp>
    </p:spTree>
    <p:extLst>
      <p:ext uri="{BB962C8B-B14F-4D97-AF65-F5344CB8AC3E}">
        <p14:creationId xmlns:p14="http://schemas.microsoft.com/office/powerpoint/2010/main" val="124557089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 smtClean="0">
                <a:solidFill>
                  <a:schemeClr val="bg1"/>
                </a:solidFill>
              </a:rPr>
              <a:t>MatrixType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outputMatrix</a:t>
            </a:r>
            <a:r>
              <a:rPr lang="en-US" dirty="0">
                <a:solidFill>
                  <a:schemeClr val="bg1"/>
                </a:solidFill>
              </a:rPr>
              <a:t> = </a:t>
            </a:r>
            <a:r>
              <a:rPr lang="en-US" dirty="0" err="1">
                <a:solidFill>
                  <a:schemeClr val="bg1"/>
                </a:solidFill>
              </a:rPr>
              <a:t>vnl_matrix_inverse</a:t>
            </a:r>
            <a:r>
              <a:rPr lang="en-US" dirty="0" smtClean="0">
                <a:solidFill>
                  <a:schemeClr val="bg1"/>
                </a:solidFill>
              </a:rPr>
              <a:t>&lt; </a:t>
            </a:r>
            <a:r>
              <a:rPr lang="en-US" dirty="0" err="1" smtClean="0">
                <a:solidFill>
                  <a:schemeClr val="bg1"/>
                </a:solidFill>
              </a:rPr>
              <a:t>PixelType</a:t>
            </a:r>
            <a:r>
              <a:rPr lang="en-US" dirty="0" smtClean="0">
                <a:solidFill>
                  <a:schemeClr val="bg1"/>
                </a:solidFill>
              </a:rPr>
              <a:t> &gt;(</a:t>
            </a:r>
            <a:r>
              <a:rPr lang="en-US" dirty="0" err="1">
                <a:solidFill>
                  <a:schemeClr val="bg1"/>
                </a:solidFill>
              </a:rPr>
              <a:t>inputMatrix</a:t>
            </a:r>
            <a:r>
              <a:rPr lang="en-US" dirty="0">
                <a:solidFill>
                  <a:schemeClr val="bg1"/>
                </a:solidFill>
              </a:rPr>
              <a:t>);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>
                <a:solidFill>
                  <a:srgbClr val="00B0F0"/>
                </a:solidFill>
              </a:rPr>
              <a:t>typedef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ImportImageFilter</a:t>
            </a:r>
            <a:r>
              <a:rPr lang="en-US" dirty="0" smtClean="0"/>
              <a:t>&lt; </a:t>
            </a:r>
            <a:r>
              <a:rPr lang="en-US" dirty="0" err="1" smtClean="0">
                <a:solidFill>
                  <a:srgbClr val="FF0000"/>
                </a:solidFill>
              </a:rPr>
              <a:t>PixelType</a:t>
            </a:r>
            <a:r>
              <a:rPr lang="en-US" dirty="0"/>
              <a:t>, </a:t>
            </a:r>
            <a:r>
              <a:rPr lang="en-US" dirty="0" smtClean="0">
                <a:solidFill>
                  <a:srgbClr val="FF0000"/>
                </a:solidFill>
              </a:rPr>
              <a:t>2</a:t>
            </a:r>
            <a:r>
              <a:rPr lang="en-US" dirty="0" smtClean="0"/>
              <a:t>&gt; </a:t>
            </a:r>
            <a:r>
              <a:rPr lang="en-US" dirty="0" err="1"/>
              <a:t>ImportFilterType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/>
              <a:t>ImportFilterType</a:t>
            </a:r>
            <a:r>
              <a:rPr lang="en-US" dirty="0"/>
              <a:t>::Pointer filter = </a:t>
            </a:r>
            <a:r>
              <a:rPr lang="en-US" dirty="0" err="1"/>
              <a:t>ImportFilterType</a:t>
            </a:r>
            <a:r>
              <a:rPr lang="en-US" dirty="0"/>
              <a:t>::New</a:t>
            </a:r>
            <a:r>
              <a:rPr lang="en-US" dirty="0" smtClean="0"/>
              <a:t>();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/>
              <a:t>filter-&gt;</a:t>
            </a:r>
            <a:r>
              <a:rPr lang="en-US" dirty="0" err="1">
                <a:solidFill>
                  <a:srgbClr val="00B050"/>
                </a:solidFill>
              </a:rPr>
              <a:t>SetOrigin</a:t>
            </a:r>
            <a:r>
              <a:rPr lang="en-US" dirty="0" smtClean="0"/>
              <a:t>( </a:t>
            </a:r>
            <a:r>
              <a:rPr lang="en-US" dirty="0" err="1" smtClean="0"/>
              <a:t>inputImage</a:t>
            </a:r>
            <a:r>
              <a:rPr lang="en-US" dirty="0" smtClean="0"/>
              <a:t>-</a:t>
            </a:r>
            <a:r>
              <a:rPr lang="en-US" dirty="0"/>
              <a:t>&gt;</a:t>
            </a:r>
            <a:r>
              <a:rPr lang="en-US" dirty="0" err="1">
                <a:solidFill>
                  <a:srgbClr val="00B050"/>
                </a:solidFill>
              </a:rPr>
              <a:t>GetOrigin</a:t>
            </a:r>
            <a:r>
              <a:rPr lang="en-US" dirty="0" smtClean="0"/>
              <a:t>() );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/>
              <a:t>filter-&gt;</a:t>
            </a:r>
            <a:r>
              <a:rPr lang="en-US" dirty="0" err="1">
                <a:solidFill>
                  <a:srgbClr val="00B050"/>
                </a:solidFill>
              </a:rPr>
              <a:t>SetDirection</a:t>
            </a:r>
            <a:r>
              <a:rPr lang="en-US" dirty="0" smtClean="0"/>
              <a:t>( </a:t>
            </a:r>
            <a:r>
              <a:rPr lang="en-US" dirty="0" err="1" smtClean="0"/>
              <a:t>inputImage</a:t>
            </a:r>
            <a:r>
              <a:rPr lang="en-US" dirty="0" smtClean="0"/>
              <a:t>-</a:t>
            </a:r>
            <a:r>
              <a:rPr lang="en-US" dirty="0"/>
              <a:t>&gt;</a:t>
            </a:r>
            <a:r>
              <a:rPr lang="en-US" dirty="0" err="1">
                <a:solidFill>
                  <a:srgbClr val="00B050"/>
                </a:solidFill>
              </a:rPr>
              <a:t>GetDirection</a:t>
            </a:r>
            <a:r>
              <a:rPr lang="en-US" dirty="0" smtClean="0"/>
              <a:t>() );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/>
              <a:t>filter-&gt;</a:t>
            </a:r>
            <a:r>
              <a:rPr lang="en-US" dirty="0" err="1">
                <a:solidFill>
                  <a:srgbClr val="00B050"/>
                </a:solidFill>
              </a:rPr>
              <a:t>SetSpacing</a:t>
            </a:r>
            <a:r>
              <a:rPr lang="en-US" dirty="0" smtClean="0"/>
              <a:t>( </a:t>
            </a:r>
            <a:r>
              <a:rPr lang="en-US" dirty="0" err="1" smtClean="0"/>
              <a:t>inputImage</a:t>
            </a:r>
            <a:r>
              <a:rPr lang="en-US" dirty="0" smtClean="0"/>
              <a:t>-</a:t>
            </a:r>
            <a:r>
              <a:rPr lang="en-US" dirty="0"/>
              <a:t>&gt;</a:t>
            </a:r>
            <a:r>
              <a:rPr lang="en-US" dirty="0" err="1">
                <a:solidFill>
                  <a:srgbClr val="00B050"/>
                </a:solidFill>
              </a:rPr>
              <a:t>GetSpacing</a:t>
            </a:r>
            <a:r>
              <a:rPr lang="en-US" dirty="0" smtClean="0"/>
              <a:t>() );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/>
              <a:t>filter-&gt;</a:t>
            </a:r>
            <a:r>
              <a:rPr lang="en-US" dirty="0" err="1">
                <a:solidFill>
                  <a:srgbClr val="00B050"/>
                </a:solidFill>
              </a:rPr>
              <a:t>SetRegion</a:t>
            </a:r>
            <a:r>
              <a:rPr lang="en-US" dirty="0" smtClean="0"/>
              <a:t>( </a:t>
            </a:r>
            <a:r>
              <a:rPr lang="en-US" dirty="0" err="1" smtClean="0"/>
              <a:t>inputImage</a:t>
            </a:r>
            <a:r>
              <a:rPr lang="en-US" dirty="0" smtClean="0"/>
              <a:t>-</a:t>
            </a:r>
            <a:r>
              <a:rPr lang="en-US" dirty="0"/>
              <a:t>&gt;</a:t>
            </a:r>
            <a:r>
              <a:rPr lang="en-US" dirty="0" err="1">
                <a:solidFill>
                  <a:srgbClr val="00B050"/>
                </a:solidFill>
              </a:rPr>
              <a:t>GetBufferedRegion</a:t>
            </a:r>
            <a:r>
              <a:rPr lang="en-US" dirty="0" smtClean="0"/>
              <a:t>() 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bool </a:t>
            </a:r>
            <a:r>
              <a:rPr lang="en-US" dirty="0" err="1">
                <a:solidFill>
                  <a:schemeClr val="bg1"/>
                </a:solidFill>
              </a:rPr>
              <a:t>letFilterManageMemory</a:t>
            </a:r>
            <a:r>
              <a:rPr lang="en-US" dirty="0">
                <a:solidFill>
                  <a:schemeClr val="bg1"/>
                </a:solidFill>
              </a:rPr>
              <a:t> = true;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SetImportPointer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outputMatrix.data_block</a:t>
            </a:r>
            <a:r>
              <a:rPr lang="en-US" dirty="0">
                <a:solidFill>
                  <a:schemeClr val="bg1"/>
                </a:solidFill>
              </a:rPr>
              <a:t>(), 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  </a:t>
            </a:r>
            <a:r>
              <a:rPr lang="en-US" dirty="0">
                <a:solidFill>
                  <a:schemeClr val="bg1"/>
                </a:solidFill>
              </a:rPr>
              <a:t>rows * cols, </a:t>
            </a:r>
            <a:r>
              <a:rPr lang="en-US" dirty="0" err="1" smtClean="0">
                <a:solidFill>
                  <a:schemeClr val="bg1"/>
                </a:solidFill>
              </a:rPr>
              <a:t>letFilterManageMemory</a:t>
            </a:r>
            <a:r>
              <a:rPr lang="en-US" dirty="0" smtClean="0">
                <a:solidFill>
                  <a:schemeClr val="bg1"/>
                </a:solidFill>
              </a:rPr>
              <a:t> );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dirty="0" smtClean="0"/>
              <a:t>Initialize the </a:t>
            </a:r>
            <a:r>
              <a:rPr lang="en-US" dirty="0" err="1" smtClean="0"/>
              <a:t>itk</a:t>
            </a:r>
            <a:r>
              <a:rPr lang="en-US" dirty="0" smtClean="0"/>
              <a:t>::</a:t>
            </a:r>
            <a:r>
              <a:rPr lang="en-US" b="1" dirty="0" err="1" smtClean="0">
                <a:solidFill>
                  <a:srgbClr val="22337C"/>
                </a:solidFill>
              </a:rPr>
              <a:t>ImportImageFilter</a:t>
            </a:r>
            <a:r>
              <a:rPr lang="en-US" dirty="0" smtClean="0">
                <a:solidFill>
                  <a:srgbClr val="22337C"/>
                </a:solidFill>
              </a:rPr>
              <a:t> </a:t>
            </a:r>
            <a:r>
              <a:rPr lang="en-US" dirty="0" smtClean="0"/>
              <a:t>class </a:t>
            </a:r>
            <a:r>
              <a:rPr lang="en-US" baseline="30000" dirty="0" smtClean="0"/>
              <a:t>[1]</a:t>
            </a:r>
            <a:r>
              <a:rPr lang="en-US" dirty="0" smtClean="0"/>
              <a:t>, which is used to transform data in the memory buffer to an </a:t>
            </a:r>
            <a:r>
              <a:rPr lang="en-US" dirty="0" err="1" smtClean="0"/>
              <a:t>itk</a:t>
            </a:r>
            <a:r>
              <a:rPr lang="en-US" dirty="0" smtClean="0"/>
              <a:t>::</a:t>
            </a:r>
            <a:r>
              <a:rPr lang="en-US" b="1" dirty="0" smtClean="0">
                <a:solidFill>
                  <a:srgbClr val="22337C"/>
                </a:solidFill>
              </a:rPr>
              <a:t>Image</a:t>
            </a:r>
            <a:r>
              <a:rPr lang="en-US" dirty="0" smtClean="0"/>
              <a:t>.</a:t>
            </a:r>
          </a:p>
          <a:p>
            <a:pPr marL="0" indent="0">
              <a:lnSpc>
                <a:spcPct val="120000"/>
              </a:lnSpc>
              <a:buNone/>
            </a:pPr>
            <a:endParaRPr lang="en-US" dirty="0"/>
          </a:p>
          <a:p>
            <a:pPr marL="0" indent="0">
              <a:lnSpc>
                <a:spcPct val="120000"/>
              </a:lnSpc>
              <a:buNone/>
            </a:pPr>
            <a:r>
              <a:rPr lang="en-US" dirty="0" smtClean="0"/>
              <a:t>The properties are set as the same as the input image for consistency.</a:t>
            </a:r>
            <a:endParaRPr lang="en-US" dirty="0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1447800" y="6324600"/>
            <a:ext cx="4876800" cy="365125"/>
          </a:xfrm>
        </p:spPr>
        <p:txBody>
          <a:bodyPr/>
          <a:lstStyle/>
          <a:p>
            <a:pPr algn="l"/>
            <a:r>
              <a:rPr lang="en-US" dirty="0"/>
              <a:t>[1] http://www.itk.org/Doxygen/html/classitk_1_1ImportImageFilter.html</a:t>
            </a:r>
          </a:p>
        </p:txBody>
      </p:sp>
    </p:spTree>
    <p:extLst>
      <p:ext uri="{BB962C8B-B14F-4D97-AF65-F5344CB8AC3E}">
        <p14:creationId xmlns:p14="http://schemas.microsoft.com/office/powerpoint/2010/main" val="27407112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MatrixType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outputMatrix</a:t>
            </a:r>
            <a:r>
              <a:rPr lang="en-US" dirty="0">
                <a:solidFill>
                  <a:schemeClr val="bg1"/>
                </a:solidFill>
              </a:rPr>
              <a:t> = </a:t>
            </a:r>
            <a:r>
              <a:rPr lang="en-US" dirty="0" err="1">
                <a:solidFill>
                  <a:schemeClr val="bg1"/>
                </a:solidFill>
              </a:rPr>
              <a:t>vnl_matrix_inverse</a:t>
            </a:r>
            <a:r>
              <a:rPr lang="en-US" dirty="0" smtClean="0">
                <a:solidFill>
                  <a:schemeClr val="bg1"/>
                </a:solidFill>
              </a:rPr>
              <a:t>&lt; </a:t>
            </a:r>
            <a:r>
              <a:rPr lang="en-US" dirty="0" err="1" smtClean="0">
                <a:solidFill>
                  <a:schemeClr val="bg1"/>
                </a:solidFill>
              </a:rPr>
              <a:t>PixelType</a:t>
            </a:r>
            <a:r>
              <a:rPr lang="en-US" dirty="0" smtClean="0">
                <a:solidFill>
                  <a:schemeClr val="bg1"/>
                </a:solidFill>
              </a:rPr>
              <a:t> &gt;(</a:t>
            </a:r>
            <a:r>
              <a:rPr lang="en-US" dirty="0" err="1">
                <a:solidFill>
                  <a:schemeClr val="bg1"/>
                </a:solidFill>
              </a:rPr>
              <a:t>inputMatrix</a:t>
            </a:r>
            <a:r>
              <a:rPr lang="en-US" dirty="0">
                <a:solidFill>
                  <a:schemeClr val="bg1"/>
                </a:solidFill>
              </a:rPr>
              <a:t>);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typedef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</a:t>
            </a:r>
            <a:r>
              <a:rPr lang="en-US" dirty="0" err="1">
                <a:solidFill>
                  <a:schemeClr val="bg1"/>
                </a:solidFill>
              </a:rPr>
              <a:t>ImportImageFilter</a:t>
            </a:r>
            <a:r>
              <a:rPr lang="en-US" dirty="0" smtClean="0">
                <a:solidFill>
                  <a:schemeClr val="bg1"/>
                </a:solidFill>
              </a:rPr>
              <a:t>&lt; </a:t>
            </a:r>
            <a:r>
              <a:rPr lang="en-US" dirty="0" err="1" smtClean="0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smtClean="0">
                <a:solidFill>
                  <a:schemeClr val="bg1"/>
                </a:solidFill>
              </a:rPr>
              <a:t>2&gt; </a:t>
            </a:r>
            <a:r>
              <a:rPr lang="en-US" dirty="0" err="1">
                <a:solidFill>
                  <a:schemeClr val="bg1"/>
                </a:solidFill>
              </a:rPr>
              <a:t>ImportFilterType</a:t>
            </a:r>
            <a:r>
              <a:rPr lang="en-US" dirty="0">
                <a:solidFill>
                  <a:schemeClr val="bg1"/>
                </a:solidFill>
              </a:rPr>
              <a:t>;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>
                <a:solidFill>
                  <a:schemeClr val="bg1"/>
                </a:solidFill>
              </a:rPr>
              <a:t>ImportFilterType</a:t>
            </a:r>
            <a:r>
              <a:rPr lang="en-US" dirty="0">
                <a:solidFill>
                  <a:schemeClr val="bg1"/>
                </a:solidFill>
              </a:rPr>
              <a:t>::Pointer filter = </a:t>
            </a:r>
            <a:r>
              <a:rPr lang="en-US" dirty="0" err="1">
                <a:solidFill>
                  <a:schemeClr val="bg1"/>
                </a:solidFill>
              </a:rPr>
              <a:t>ImportFilterType</a:t>
            </a:r>
            <a:r>
              <a:rPr lang="en-US" dirty="0">
                <a:solidFill>
                  <a:schemeClr val="bg1"/>
                </a:solidFill>
              </a:rPr>
              <a:t>::New</a:t>
            </a:r>
            <a:r>
              <a:rPr lang="en-US" dirty="0" smtClean="0">
                <a:solidFill>
                  <a:schemeClr val="bg1"/>
                </a:solidFill>
              </a:rPr>
              <a:t>();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SetOrigin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</a:t>
            </a:r>
            <a:r>
              <a:rPr lang="en-US" dirty="0">
                <a:solidFill>
                  <a:schemeClr val="bg1"/>
                </a:solidFill>
              </a:rPr>
              <a:t>&gt;</a:t>
            </a:r>
            <a:r>
              <a:rPr lang="en-US" dirty="0" err="1">
                <a:solidFill>
                  <a:schemeClr val="bg1"/>
                </a:solidFill>
              </a:rPr>
              <a:t>GetOrigin</a:t>
            </a:r>
            <a:r>
              <a:rPr lang="en-US" dirty="0" smtClean="0">
                <a:solidFill>
                  <a:schemeClr val="bg1"/>
                </a:solidFill>
              </a:rPr>
              <a:t>() );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SetDirection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</a:t>
            </a:r>
            <a:r>
              <a:rPr lang="en-US" dirty="0">
                <a:solidFill>
                  <a:schemeClr val="bg1"/>
                </a:solidFill>
              </a:rPr>
              <a:t>&gt;</a:t>
            </a:r>
            <a:r>
              <a:rPr lang="en-US" dirty="0" err="1">
                <a:solidFill>
                  <a:schemeClr val="bg1"/>
                </a:solidFill>
              </a:rPr>
              <a:t>GetDirection</a:t>
            </a:r>
            <a:r>
              <a:rPr lang="en-US" dirty="0" smtClean="0">
                <a:solidFill>
                  <a:schemeClr val="bg1"/>
                </a:solidFill>
              </a:rPr>
              <a:t>() );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SetSpacing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</a:t>
            </a:r>
            <a:r>
              <a:rPr lang="en-US" dirty="0">
                <a:solidFill>
                  <a:schemeClr val="bg1"/>
                </a:solidFill>
              </a:rPr>
              <a:t>&gt;</a:t>
            </a:r>
            <a:r>
              <a:rPr lang="en-US" dirty="0" err="1">
                <a:solidFill>
                  <a:schemeClr val="bg1"/>
                </a:solidFill>
              </a:rPr>
              <a:t>GetSpacing</a:t>
            </a:r>
            <a:r>
              <a:rPr lang="en-US" dirty="0" smtClean="0">
                <a:solidFill>
                  <a:schemeClr val="bg1"/>
                </a:solidFill>
              </a:rPr>
              <a:t>() );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>
                <a:solidFill>
                  <a:schemeClr val="bg1"/>
                </a:solidFill>
              </a:rPr>
              <a:t>filter-&gt;</a:t>
            </a:r>
            <a:r>
              <a:rPr lang="en-US" dirty="0" err="1">
                <a:solidFill>
                  <a:schemeClr val="bg1"/>
                </a:solidFill>
              </a:rPr>
              <a:t>SetRegion</a:t>
            </a:r>
            <a:r>
              <a:rPr lang="en-US" dirty="0" smtClean="0">
                <a:solidFill>
                  <a:schemeClr val="bg1"/>
                </a:solidFill>
              </a:rPr>
              <a:t>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</a:t>
            </a:r>
            <a:r>
              <a:rPr lang="en-US" dirty="0">
                <a:solidFill>
                  <a:schemeClr val="bg1"/>
                </a:solidFill>
              </a:rPr>
              <a:t>&gt;</a:t>
            </a:r>
            <a:r>
              <a:rPr lang="en-US" dirty="0" err="1">
                <a:solidFill>
                  <a:schemeClr val="bg1"/>
                </a:solidFill>
              </a:rPr>
              <a:t>GetBufferedRegion</a:t>
            </a:r>
            <a:r>
              <a:rPr lang="en-US" dirty="0" smtClean="0">
                <a:solidFill>
                  <a:schemeClr val="bg1"/>
                </a:solidFill>
              </a:rPr>
              <a:t>() 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>
                <a:solidFill>
                  <a:srgbClr val="FF0000"/>
                </a:solidFill>
              </a:rPr>
              <a:t>bool</a:t>
            </a:r>
            <a:r>
              <a:rPr lang="en-US" dirty="0"/>
              <a:t> </a:t>
            </a:r>
            <a:r>
              <a:rPr lang="en-US" dirty="0" err="1"/>
              <a:t>letFilterManageMemory</a:t>
            </a:r>
            <a:r>
              <a:rPr lang="en-US" dirty="0"/>
              <a:t> = true;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/>
              <a:t>filter-&gt;</a:t>
            </a:r>
            <a:r>
              <a:rPr lang="en-US" dirty="0" err="1"/>
              <a:t>SetImportPointer</a:t>
            </a:r>
            <a:r>
              <a:rPr lang="en-US" dirty="0" smtClean="0"/>
              <a:t>( </a:t>
            </a:r>
            <a:r>
              <a:rPr lang="en-US" dirty="0" err="1" smtClean="0"/>
              <a:t>outputMatrix.data_block</a:t>
            </a:r>
            <a:r>
              <a:rPr lang="en-US" dirty="0"/>
              <a:t>(), 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/>
              <a:t>rows * cols, </a:t>
            </a:r>
            <a:r>
              <a:rPr lang="en-US" dirty="0" err="1" smtClean="0"/>
              <a:t>letFilterManageMemory</a:t>
            </a:r>
            <a:r>
              <a:rPr lang="en-US" dirty="0" smtClean="0"/>
              <a:t> );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/>
              <a:t>This ensures that the class handles its own memory instead of the user.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501914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500" dirty="0" smtClean="0"/>
              <a:t>  </a:t>
            </a:r>
            <a:r>
              <a:rPr lang="en-US" sz="1500" dirty="0" err="1" smtClean="0">
                <a:solidFill>
                  <a:srgbClr val="00B0F0"/>
                </a:solidFill>
              </a:rPr>
              <a:t>typedef</a:t>
            </a:r>
            <a:r>
              <a:rPr lang="en-US" sz="1500" dirty="0" smtClean="0">
                <a:solidFill>
                  <a:srgbClr val="00B0F0"/>
                </a:solidFill>
              </a:rPr>
              <a:t> </a:t>
            </a:r>
            <a:r>
              <a:rPr lang="en-US" sz="1500" dirty="0" err="1"/>
              <a:t>itk</a:t>
            </a:r>
            <a:r>
              <a:rPr lang="en-US" sz="1500" dirty="0"/>
              <a:t>::</a:t>
            </a:r>
            <a:r>
              <a:rPr lang="en-US" sz="1500" dirty="0" err="1">
                <a:solidFill>
                  <a:srgbClr val="00B050"/>
                </a:solidFill>
              </a:rPr>
              <a:t>ImageFileWriter</a:t>
            </a:r>
            <a:r>
              <a:rPr lang="en-US" sz="1500" dirty="0" smtClean="0"/>
              <a:t>&lt; </a:t>
            </a:r>
            <a:r>
              <a:rPr lang="en-US" sz="1500" dirty="0" err="1" smtClean="0">
                <a:solidFill>
                  <a:srgbClr val="FF0000"/>
                </a:solidFill>
              </a:rPr>
              <a:t>ImageType</a:t>
            </a:r>
            <a:r>
              <a:rPr lang="en-US" sz="1500" dirty="0" smtClean="0">
                <a:solidFill>
                  <a:srgbClr val="FF0000"/>
                </a:solidFill>
              </a:rPr>
              <a:t> </a:t>
            </a:r>
            <a:r>
              <a:rPr lang="en-US" sz="1500" dirty="0" smtClean="0"/>
              <a:t>&gt; </a:t>
            </a:r>
            <a:r>
              <a:rPr lang="en-US" sz="1500" dirty="0" err="1"/>
              <a:t>WriterType</a:t>
            </a:r>
            <a:r>
              <a:rPr lang="en-US" sz="1500" dirty="0"/>
              <a:t>;</a:t>
            </a:r>
          </a:p>
          <a:p>
            <a:pPr marL="0" indent="0">
              <a:buNone/>
            </a:pPr>
            <a:r>
              <a:rPr lang="en-US" sz="1500" dirty="0" smtClean="0"/>
              <a:t>  </a:t>
            </a:r>
            <a:r>
              <a:rPr lang="en-US" sz="1500" dirty="0" err="1" smtClean="0"/>
              <a:t>WriterType</a:t>
            </a:r>
            <a:r>
              <a:rPr lang="en-US" sz="1500" dirty="0"/>
              <a:t>::</a:t>
            </a:r>
            <a:r>
              <a:rPr lang="en-US" sz="1500" dirty="0">
                <a:solidFill>
                  <a:srgbClr val="00B050"/>
                </a:solidFill>
              </a:rPr>
              <a:t>Pointer</a:t>
            </a:r>
            <a:r>
              <a:rPr lang="en-US" sz="1500" dirty="0"/>
              <a:t> writer = </a:t>
            </a:r>
            <a:r>
              <a:rPr lang="en-US" sz="1500" dirty="0" err="1"/>
              <a:t>WriterType</a:t>
            </a:r>
            <a:r>
              <a:rPr lang="en-US" sz="1500" dirty="0"/>
              <a:t>::</a:t>
            </a:r>
            <a:r>
              <a:rPr lang="en-US" sz="1500" dirty="0">
                <a:solidFill>
                  <a:srgbClr val="00B050"/>
                </a:solidFill>
              </a:rPr>
              <a:t>New</a:t>
            </a:r>
            <a:r>
              <a:rPr lang="en-US" sz="1500" dirty="0"/>
              <a:t>();</a:t>
            </a:r>
          </a:p>
          <a:p>
            <a:pPr marL="0" indent="0">
              <a:buNone/>
            </a:pPr>
            <a:r>
              <a:rPr lang="en-US" sz="1500" dirty="0" smtClean="0"/>
              <a:t>  </a:t>
            </a:r>
            <a:r>
              <a:rPr lang="en-US" sz="1500" dirty="0"/>
              <a:t>writer-&gt;</a:t>
            </a:r>
            <a:r>
              <a:rPr lang="en-US" sz="1500" dirty="0" err="1">
                <a:solidFill>
                  <a:srgbClr val="00B050"/>
                </a:solidFill>
              </a:rPr>
              <a:t>SetInput</a:t>
            </a:r>
            <a:r>
              <a:rPr lang="en-US" sz="1500" dirty="0" smtClean="0"/>
              <a:t>( filter-</a:t>
            </a:r>
            <a:r>
              <a:rPr lang="en-US" sz="1500" dirty="0"/>
              <a:t>&gt;</a:t>
            </a:r>
            <a:r>
              <a:rPr lang="en-US" sz="1500" dirty="0" err="1">
                <a:solidFill>
                  <a:srgbClr val="00B050"/>
                </a:solidFill>
              </a:rPr>
              <a:t>GetOutput</a:t>
            </a:r>
            <a:r>
              <a:rPr lang="en-US" sz="1500" dirty="0" smtClean="0"/>
              <a:t>() );</a:t>
            </a:r>
            <a:endParaRPr lang="en-US" sz="1500" dirty="0"/>
          </a:p>
          <a:p>
            <a:pPr marL="0" indent="0">
              <a:buNone/>
            </a:pPr>
            <a:r>
              <a:rPr lang="en-US" sz="1500" dirty="0" smtClean="0"/>
              <a:t>  </a:t>
            </a:r>
            <a:r>
              <a:rPr lang="en-US" sz="1500" dirty="0"/>
              <a:t>writer-&gt;</a:t>
            </a:r>
            <a:r>
              <a:rPr lang="en-US" sz="1500" dirty="0" err="1">
                <a:solidFill>
                  <a:srgbClr val="00B050"/>
                </a:solidFill>
              </a:rPr>
              <a:t>SetFileName</a:t>
            </a:r>
            <a:r>
              <a:rPr lang="en-US" sz="1500" dirty="0" smtClean="0"/>
              <a:t>( </a:t>
            </a:r>
            <a:r>
              <a:rPr lang="en-US" sz="1500" dirty="0" err="1" smtClean="0"/>
              <a:t>outputFName</a:t>
            </a:r>
            <a:r>
              <a:rPr lang="en-US" sz="1500" dirty="0" smtClean="0"/>
              <a:t> );</a:t>
            </a:r>
            <a:endParaRPr lang="en-US" sz="1500" dirty="0"/>
          </a:p>
          <a:p>
            <a:pPr marL="0" indent="0">
              <a:buNone/>
            </a:pPr>
            <a:r>
              <a:rPr lang="en-US" sz="1500" dirty="0" smtClean="0"/>
              <a:t>  </a:t>
            </a:r>
            <a:r>
              <a:rPr lang="en-US" sz="1500" dirty="0"/>
              <a:t>writer-&gt;</a:t>
            </a:r>
            <a:r>
              <a:rPr lang="en-US" sz="1500" dirty="0">
                <a:solidFill>
                  <a:srgbClr val="00B050"/>
                </a:solidFill>
              </a:rPr>
              <a:t>Write</a:t>
            </a:r>
            <a:r>
              <a:rPr lang="en-US" sz="1500" dirty="0"/>
              <a:t>();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500" dirty="0" smtClean="0"/>
              <a:t>Write the output of the </a:t>
            </a:r>
            <a:r>
              <a:rPr lang="en-US" sz="1500" dirty="0" err="1" smtClean="0"/>
              <a:t>importImageFilter</a:t>
            </a:r>
            <a:r>
              <a:rPr lang="en-US" sz="1500" dirty="0" smtClean="0"/>
              <a:t> class to </a:t>
            </a:r>
            <a:r>
              <a:rPr lang="en-US" sz="1500" smtClean="0"/>
              <a:t>the specified file.</a:t>
            </a:r>
            <a:endParaRPr lang="en-US" sz="1500" dirty="0"/>
          </a:p>
        </p:txBody>
      </p:sp>
    </p:spTree>
    <p:extLst>
      <p:ext uri="{BB962C8B-B14F-4D97-AF65-F5344CB8AC3E}">
        <p14:creationId xmlns:p14="http://schemas.microsoft.com/office/powerpoint/2010/main" val="110114061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 txBox="1">
            <a:spLocks/>
          </p:cNvSpPr>
          <p:nvPr/>
        </p:nvSpPr>
        <p:spPr>
          <a:xfrm>
            <a:off x="457200" y="1143000"/>
            <a:ext cx="8229600" cy="4572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34400" b="0" i="0" u="none" strike="noStrike" kern="1200" cap="none" spc="0" normalizeH="0" baseline="0" noProof="0" dirty="0" smtClean="0">
                <a:ln w="38100">
                  <a:solidFill>
                    <a:schemeClr val="bg1"/>
                  </a:solidFill>
                </a:ln>
                <a:uLnTx/>
                <a:uFillTx/>
                <a:latin typeface="Segoe UI" pitchFamily="34" charset="0"/>
                <a:ea typeface="Segoe UI" pitchFamily="34" charset="0"/>
                <a:cs typeface="Segoe UI" pitchFamily="34" charset="0"/>
              </a:rPr>
              <a:t>?</a:t>
            </a:r>
            <a:endParaRPr kumimoji="0" lang="en-US" sz="11500" b="0" i="0" u="none" strike="noStrike" kern="1200" cap="none" spc="0" normalizeH="0" baseline="0" noProof="0" dirty="0">
              <a:ln w="38100">
                <a:solidFill>
                  <a:schemeClr val="bg1"/>
                </a:solidFill>
              </a:ln>
              <a:uLnTx/>
              <a:uFillTx/>
              <a:latin typeface="Segoe UI" pitchFamily="34" charset="0"/>
              <a:ea typeface="Segoe UI" pitchFamily="34" charset="0"/>
              <a:cs typeface="Segoe UI" pitchFamily="34" charset="0"/>
            </a:endParaRPr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3581400" y="6324600"/>
            <a:ext cx="1981200" cy="365125"/>
          </a:xfrm>
        </p:spPr>
        <p:txBody>
          <a:bodyPr/>
          <a:lstStyle/>
          <a:p>
            <a:r>
              <a:rPr lang="en-US" dirty="0" smtClean="0"/>
              <a:t>tutorials@cbica.upenn.edu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7800644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Classes demonstrated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err="1" smtClean="0"/>
              <a:t>itk</a:t>
            </a:r>
            <a:r>
              <a:rPr lang="en-US" dirty="0" smtClean="0"/>
              <a:t>::</a:t>
            </a:r>
            <a:r>
              <a:rPr lang="en-US" dirty="0"/>
              <a:t> </a:t>
            </a:r>
            <a:r>
              <a:rPr lang="en-US" dirty="0" err="1"/>
              <a:t>itkImportImageFilter</a:t>
            </a:r>
            <a:r>
              <a:rPr lang="en-US" dirty="0"/>
              <a:t> </a:t>
            </a:r>
            <a:r>
              <a:rPr lang="en-US" baseline="30000" dirty="0" smtClean="0"/>
              <a:t>[1]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This class enables importing image data from the memory buffer.</a:t>
            </a:r>
            <a:endParaRPr lang="en-US" b="1" dirty="0" smtClean="0">
              <a:solidFill>
                <a:srgbClr val="22337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1447800" y="6324600"/>
            <a:ext cx="4876800" cy="365125"/>
          </a:xfrm>
        </p:spPr>
        <p:txBody>
          <a:bodyPr/>
          <a:lstStyle/>
          <a:p>
            <a:pPr algn="l"/>
            <a:r>
              <a:rPr lang="en-US" dirty="0"/>
              <a:t>[1] http://www.itk.org/Doxygen/html/classitk_1_1ImportImageFilter.html</a:t>
            </a:r>
          </a:p>
        </p:txBody>
      </p:sp>
    </p:spTree>
    <p:extLst>
      <p:ext uri="{BB962C8B-B14F-4D97-AF65-F5344CB8AC3E}">
        <p14:creationId xmlns:p14="http://schemas.microsoft.com/office/powerpoint/2010/main" val="11300575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Classes demonstrated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VNL data structures </a:t>
            </a:r>
            <a:r>
              <a:rPr lang="en-US" baseline="30000" dirty="0" smtClean="0"/>
              <a:t>[2]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VNL is distributed along with ITK and it is used for complex mathematical operations.</a:t>
            </a:r>
          </a:p>
          <a:p>
            <a:pPr marL="0" indent="0">
              <a:buNone/>
            </a:pPr>
            <a:endParaRPr lang="en-US" b="1" dirty="0">
              <a:solidFill>
                <a:srgbClr val="22337C"/>
              </a:solidFill>
            </a:endParaRPr>
          </a:p>
          <a:p>
            <a:pPr marL="0" indent="0">
              <a:buNone/>
            </a:pPr>
            <a:r>
              <a:rPr lang="en-US" b="1" dirty="0" err="1" smtClean="0">
                <a:solidFill>
                  <a:srgbClr val="22337C"/>
                </a:solidFill>
              </a:rPr>
              <a:t>vnl_matrix</a:t>
            </a:r>
            <a:r>
              <a:rPr lang="en-US" dirty="0" smtClean="0"/>
              <a:t>,</a:t>
            </a:r>
            <a:r>
              <a:rPr lang="en-US" b="1" dirty="0" smtClean="0">
                <a:solidFill>
                  <a:srgbClr val="22337C"/>
                </a:solidFill>
              </a:rPr>
              <a:t> </a:t>
            </a:r>
            <a:r>
              <a:rPr lang="en-US" b="1" dirty="0" err="1" smtClean="0">
                <a:solidFill>
                  <a:srgbClr val="22337C"/>
                </a:solidFill>
              </a:rPr>
              <a:t>vnl_vector</a:t>
            </a:r>
            <a:r>
              <a:rPr lang="en-US" b="1" dirty="0">
                <a:solidFill>
                  <a:srgbClr val="22337C"/>
                </a:solidFill>
              </a:rPr>
              <a:t> </a:t>
            </a:r>
            <a:r>
              <a:rPr lang="en-US" dirty="0" smtClean="0"/>
              <a:t>are some of the data structures provided</a:t>
            </a:r>
            <a:endParaRPr lang="en-US" b="1" dirty="0" smtClean="0">
              <a:solidFill>
                <a:srgbClr val="22337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1447800" y="6324600"/>
            <a:ext cx="4876800" cy="365125"/>
          </a:xfrm>
        </p:spPr>
        <p:txBody>
          <a:bodyPr/>
          <a:lstStyle/>
          <a:p>
            <a:pPr algn="l"/>
            <a:r>
              <a:rPr lang="en-US" dirty="0" smtClean="0"/>
              <a:t>[2] </a:t>
            </a:r>
            <a:r>
              <a:rPr lang="en-US" dirty="0"/>
              <a:t>http://public.kitware.com/vxl/doc/release/books/core/book_6.html</a:t>
            </a:r>
          </a:p>
        </p:txBody>
      </p:sp>
    </p:spTree>
    <p:extLst>
      <p:ext uri="{BB962C8B-B14F-4D97-AF65-F5344CB8AC3E}">
        <p14:creationId xmlns:p14="http://schemas.microsoft.com/office/powerpoint/2010/main" val="40497769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/code/</a:t>
            </a:r>
            <a:r>
              <a:rPr lang="en-US" dirty="0" err="1" smtClean="0"/>
              <a:t>src</a:t>
            </a:r>
            <a:r>
              <a:rPr lang="en-US" dirty="0" smtClean="0"/>
              <a:t>/main.cxx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template</a:t>
            </a:r>
            <a:r>
              <a:rPr lang="en-US" dirty="0"/>
              <a:t> &lt;class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&gt;</a:t>
            </a:r>
          </a:p>
          <a:p>
            <a:pPr marL="0" indent="0">
              <a:buNone/>
            </a:pPr>
            <a:r>
              <a:rPr lang="en-US" dirty="0">
                <a:solidFill>
                  <a:srgbClr val="FF0000"/>
                </a:solidFill>
              </a:rPr>
              <a:t>void</a:t>
            </a:r>
            <a:r>
              <a:rPr lang="en-US" dirty="0"/>
              <a:t> </a:t>
            </a:r>
            <a:r>
              <a:rPr lang="en-US" dirty="0" err="1"/>
              <a:t>SafeReadImage</a:t>
            </a:r>
            <a:r>
              <a:rPr lang="en-US" dirty="0"/>
              <a:t>(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TImageType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image, </a:t>
            </a:r>
            <a:r>
              <a:rPr lang="en-US" dirty="0" err="1"/>
              <a:t>const</a:t>
            </a:r>
            <a:r>
              <a:rPr lang="en-US" dirty="0"/>
              <a:t>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string</a:t>
            </a:r>
            <a:r>
              <a:rPr lang="en-US" dirty="0"/>
              <a:t> &amp;</a:t>
            </a:r>
            <a:r>
              <a:rPr lang="en-US" dirty="0" err="1"/>
              <a:t>fName</a:t>
            </a:r>
            <a:r>
              <a:rPr lang="en-US" dirty="0"/>
              <a:t>)</a:t>
            </a:r>
          </a:p>
          <a:p>
            <a:pPr marL="0" indent="0">
              <a:buNone/>
            </a:pPr>
            <a:r>
              <a:rPr lang="en-US" dirty="0" smtClean="0"/>
              <a:t>{</a:t>
            </a:r>
          </a:p>
          <a:p>
            <a:pPr marL="0" indent="0">
              <a:buNone/>
            </a:pPr>
            <a:r>
              <a:rPr lang="en-US" dirty="0" err="1" smtClean="0">
                <a:solidFill>
                  <a:srgbClr val="00B0F0"/>
                </a:solidFill>
              </a:rPr>
              <a:t>typedef</a:t>
            </a:r>
            <a:r>
              <a:rPr lang="en-US" dirty="0" smtClean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ImageFileReader</a:t>
            </a:r>
            <a:r>
              <a:rPr lang="en-US" dirty="0"/>
              <a:t>&lt; </a:t>
            </a:r>
            <a:r>
              <a:rPr lang="en-US" dirty="0" err="1" smtClean="0">
                <a:solidFill>
                  <a:srgbClr val="FF0000"/>
                </a:solidFill>
              </a:rPr>
              <a:t>TImageType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>
                <a:solidFill>
                  <a:srgbClr val="00B0F0"/>
                </a:solidFill>
              </a:rPr>
              <a:t>typename</a:t>
            </a:r>
            <a:r>
              <a:rPr lang="en-US" dirty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reader = </a:t>
            </a:r>
            <a:r>
              <a:rPr lang="en-US" dirty="0" err="1"/>
              <a:t>ImageReaderType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</a:t>
            </a:r>
          </a:p>
          <a:p>
            <a:pPr marL="0" indent="0">
              <a:buNone/>
            </a:pPr>
            <a:r>
              <a:rPr lang="en-US" dirty="0"/>
              <a:t>  reader-&gt;</a:t>
            </a:r>
            <a:r>
              <a:rPr lang="en-US" dirty="0" err="1">
                <a:solidFill>
                  <a:srgbClr val="00B050"/>
                </a:solidFill>
              </a:rPr>
              <a:t>SetFileName</a:t>
            </a:r>
            <a:r>
              <a:rPr lang="en-US" dirty="0" smtClean="0"/>
              <a:t>( </a:t>
            </a:r>
            <a:r>
              <a:rPr lang="en-US" dirty="0" err="1" smtClean="0"/>
              <a:t>fName</a:t>
            </a:r>
            <a:r>
              <a:rPr lang="en-US" dirty="0" smtClean="0"/>
              <a:t> );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smtClean="0"/>
              <a:t>try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   reader-&gt;</a:t>
            </a:r>
            <a:r>
              <a:rPr lang="en-US" dirty="0">
                <a:solidFill>
                  <a:srgbClr val="00B050"/>
                </a:solidFill>
              </a:rPr>
              <a:t>Update</a:t>
            </a:r>
            <a:r>
              <a:rPr lang="en-US" dirty="0" smtClean="0"/>
              <a:t>();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  catch (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ExceptionObject</a:t>
            </a:r>
            <a:r>
              <a:rPr lang="en-US" dirty="0"/>
              <a:t>&amp; e)</a:t>
            </a:r>
          </a:p>
          <a:p>
            <a:pPr marL="0" indent="0">
              <a:buNone/>
            </a:pPr>
            <a:r>
              <a:rPr lang="en-US" dirty="0"/>
              <a:t>  {</a:t>
            </a:r>
          </a:p>
          <a:p>
            <a:pPr marL="0" indent="0">
              <a:buNone/>
            </a:pPr>
            <a:r>
              <a:rPr lang="en-US" dirty="0"/>
              <a:t>    </a:t>
            </a:r>
            <a:r>
              <a:rPr lang="en-US" dirty="0" err="1"/>
              <a:t>std</a:t>
            </a:r>
            <a:r>
              <a:rPr lang="en-US" dirty="0"/>
              <a:t>::</a:t>
            </a:r>
            <a:r>
              <a:rPr lang="en-US" dirty="0" err="1">
                <a:solidFill>
                  <a:srgbClr val="00B050"/>
                </a:solidFill>
              </a:rPr>
              <a:t>cerr</a:t>
            </a:r>
            <a:r>
              <a:rPr lang="en-US" dirty="0">
                <a:solidFill>
                  <a:srgbClr val="00B050"/>
                </a:solidFill>
              </a:rPr>
              <a:t> </a:t>
            </a:r>
            <a:r>
              <a:rPr lang="en-US" dirty="0"/>
              <a:t>&lt;&lt; "Exception caught: " &lt;&lt; </a:t>
            </a:r>
            <a:r>
              <a:rPr lang="en-US" dirty="0" err="1"/>
              <a:t>e.what</a:t>
            </a:r>
            <a:r>
              <a:rPr lang="en-US" dirty="0" smtClean="0"/>
              <a:t>() ;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smtClean="0"/>
              <a:t>  </a:t>
            </a:r>
            <a:r>
              <a:rPr lang="en-US" dirty="0" smtClean="0">
                <a:solidFill>
                  <a:srgbClr val="FF0000"/>
                </a:solidFill>
              </a:rPr>
              <a:t>exit</a:t>
            </a:r>
            <a:r>
              <a:rPr lang="en-US" dirty="0"/>
              <a:t>( </a:t>
            </a:r>
            <a:r>
              <a:rPr lang="en-US" dirty="0">
                <a:solidFill>
                  <a:srgbClr val="00B0F0"/>
                </a:solidFill>
              </a:rPr>
              <a:t>EXIT_FAILURE</a:t>
            </a:r>
            <a:r>
              <a:rPr lang="en-US" dirty="0"/>
              <a:t> );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smtClean="0"/>
              <a:t>}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 image-&gt;</a:t>
            </a:r>
            <a:r>
              <a:rPr lang="en-US" dirty="0">
                <a:solidFill>
                  <a:srgbClr val="00B050"/>
                </a:solidFill>
              </a:rPr>
              <a:t>Graft</a:t>
            </a:r>
            <a:r>
              <a:rPr lang="en-US" dirty="0" smtClean="0"/>
              <a:t>( reader-</a:t>
            </a:r>
            <a:r>
              <a:rPr lang="en-US" dirty="0"/>
              <a:t>&gt;</a:t>
            </a:r>
            <a:r>
              <a:rPr lang="en-US" dirty="0" err="1">
                <a:solidFill>
                  <a:srgbClr val="00B050"/>
                </a:solidFill>
              </a:rPr>
              <a:t>GetOutput</a:t>
            </a:r>
            <a:r>
              <a:rPr lang="en-US" dirty="0" smtClean="0"/>
              <a:t>() );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smtClean="0">
                <a:solidFill>
                  <a:srgbClr val="FF0000"/>
                </a:solidFill>
              </a:rPr>
              <a:t>return</a:t>
            </a:r>
            <a:r>
              <a:rPr lang="en-US" dirty="0" smtClean="0"/>
              <a:t>;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en-US" dirty="0" smtClean="0"/>
              <a:t>Type safe code to read an image from supplied file name and throw an exception of there is an issue.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Code borrows from the first ITK tutorial where image reading is explained.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2348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/code/</a:t>
            </a:r>
            <a:r>
              <a:rPr lang="en-US" dirty="0" err="1" smtClean="0"/>
              <a:t>src</a:t>
            </a:r>
            <a:r>
              <a:rPr lang="en-US" dirty="0" smtClean="0"/>
              <a:t>/main.cxx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 err="1" smtClean="0">
                <a:solidFill>
                  <a:srgbClr val="FF0000"/>
                </a:solidFill>
              </a:rPr>
              <a:t>int</a:t>
            </a:r>
            <a:r>
              <a:rPr lang="en-US" sz="1200" dirty="0" smtClean="0">
                <a:solidFill>
                  <a:srgbClr val="FF0000"/>
                </a:solidFill>
              </a:rPr>
              <a:t> </a:t>
            </a:r>
            <a:r>
              <a:rPr lang="en-US" sz="1200" dirty="0" smtClean="0"/>
              <a:t>main( </a:t>
            </a:r>
            <a:r>
              <a:rPr lang="en-US" sz="1200" dirty="0" err="1" smtClean="0">
                <a:solidFill>
                  <a:srgbClr val="FF0000"/>
                </a:solidFill>
              </a:rPr>
              <a:t>int</a:t>
            </a:r>
            <a:r>
              <a:rPr lang="en-US" sz="1200" dirty="0" smtClean="0">
                <a:solidFill>
                  <a:srgbClr val="FF0000"/>
                </a:solidFill>
              </a:rPr>
              <a:t> </a:t>
            </a:r>
            <a:r>
              <a:rPr lang="en-US" sz="1200" dirty="0" err="1" smtClean="0"/>
              <a:t>argc</a:t>
            </a:r>
            <a:r>
              <a:rPr lang="en-US" sz="1200" dirty="0" smtClean="0"/>
              <a:t>, </a:t>
            </a:r>
            <a:r>
              <a:rPr lang="en-US" sz="1200" dirty="0" smtClean="0">
                <a:solidFill>
                  <a:srgbClr val="FF0000"/>
                </a:solidFill>
              </a:rPr>
              <a:t>char</a:t>
            </a:r>
            <a:r>
              <a:rPr lang="en-US" sz="1200" dirty="0" smtClean="0"/>
              <a:t> **</a:t>
            </a:r>
            <a:r>
              <a:rPr lang="en-US" sz="1200" dirty="0" err="1" smtClean="0"/>
              <a:t>argv</a:t>
            </a:r>
            <a:r>
              <a:rPr lang="en-US" sz="1200" dirty="0" smtClean="0"/>
              <a:t> )</a:t>
            </a:r>
          </a:p>
          <a:p>
            <a:pPr marL="0" indent="0">
              <a:buNone/>
            </a:pPr>
            <a:r>
              <a:rPr lang="en-US" sz="1200" dirty="0" smtClean="0"/>
              <a:t>{</a:t>
            </a:r>
          </a:p>
          <a:p>
            <a:pPr marL="0" indent="0">
              <a:buNone/>
            </a:pPr>
            <a:r>
              <a:rPr lang="en-US" sz="1200" dirty="0" smtClean="0"/>
              <a:t>  </a:t>
            </a:r>
            <a:r>
              <a:rPr lang="en-US" sz="1200" dirty="0" smtClean="0">
                <a:solidFill>
                  <a:srgbClr val="00B050"/>
                </a:solidFill>
              </a:rPr>
              <a:t>// … obtain file names from command line</a:t>
            </a:r>
            <a:endParaRPr lang="en-US" sz="1200" dirty="0">
              <a:solidFill>
                <a:srgbClr val="00B050"/>
              </a:solidFill>
            </a:endParaRPr>
          </a:p>
          <a:p>
            <a:pPr marL="0" indent="0">
              <a:buNone/>
            </a:pPr>
            <a:endParaRPr lang="en-US" sz="1200" dirty="0" smtClean="0"/>
          </a:p>
          <a:p>
            <a:pPr marL="0" indent="0">
              <a:buNone/>
            </a:pPr>
            <a:r>
              <a:rPr lang="en-US" sz="1200" dirty="0"/>
              <a:t>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F0"/>
                </a:solidFill>
              </a:rPr>
              <a:t>ImageIOBase</a:t>
            </a:r>
            <a:r>
              <a:rPr lang="en-US" sz="1200" dirty="0"/>
              <a:t>::</a:t>
            </a:r>
            <a:r>
              <a:rPr lang="en-US" sz="1200" dirty="0">
                <a:solidFill>
                  <a:srgbClr val="FF0000"/>
                </a:solidFill>
              </a:rPr>
              <a:t>Pointer</a:t>
            </a:r>
            <a:r>
              <a:rPr lang="en-US" sz="1200" dirty="0"/>
              <a:t> </a:t>
            </a:r>
            <a:r>
              <a:rPr lang="en-US" sz="1200" dirty="0" err="1"/>
              <a:t>im_base</a:t>
            </a:r>
            <a:r>
              <a:rPr lang="en-US" sz="1200" dirty="0"/>
              <a:t> =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F0"/>
                </a:solidFill>
              </a:rPr>
              <a:t>ImageIOFactory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FF0000"/>
                </a:solidFill>
              </a:rPr>
              <a:t>CreateImageIO</a:t>
            </a:r>
            <a:r>
              <a:rPr lang="en-US" sz="1200" dirty="0"/>
              <a:t>( inputFName1.c_str(), </a:t>
            </a:r>
            <a:r>
              <a:rPr lang="en-US" sz="1200" dirty="0" err="1"/>
              <a:t>itk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F0"/>
                </a:solidFill>
              </a:rPr>
              <a:t>ImageIOFactory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FF0000"/>
                </a:solidFill>
              </a:rPr>
              <a:t>ReadMode</a:t>
            </a:r>
            <a:r>
              <a:rPr lang="en-US" sz="1200" dirty="0">
                <a:solidFill>
                  <a:srgbClr val="FF0000"/>
                </a:solidFill>
              </a:rPr>
              <a:t> </a:t>
            </a:r>
            <a:r>
              <a:rPr lang="en-US" sz="1200" dirty="0"/>
              <a:t>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/>
              <a:t>im_base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FF0000"/>
                </a:solidFill>
              </a:rPr>
              <a:t>SetFileName</a:t>
            </a:r>
            <a:r>
              <a:rPr lang="en-US" sz="1200" dirty="0"/>
              <a:t>( inputFName1 );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 err="1"/>
              <a:t>im_base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FF0000"/>
                </a:solidFill>
              </a:rPr>
              <a:t>ReadImageInformation</a:t>
            </a:r>
            <a:r>
              <a:rPr lang="en-US" sz="1200" dirty="0"/>
              <a:t>();</a:t>
            </a:r>
          </a:p>
          <a:p>
            <a:pPr marL="0" indent="0">
              <a:buNone/>
            </a:pPr>
            <a:r>
              <a:rPr lang="en-US" sz="1200" dirty="0"/>
              <a:t>  </a:t>
            </a:r>
          </a:p>
          <a:p>
            <a:pPr marL="0" indent="0">
              <a:buNone/>
            </a:pPr>
            <a:r>
              <a:rPr lang="en-US" sz="1200" dirty="0"/>
              <a:t>  </a:t>
            </a:r>
            <a:r>
              <a:rPr lang="en-US" sz="1200" dirty="0">
                <a:solidFill>
                  <a:srgbClr val="00B050"/>
                </a:solidFill>
              </a:rPr>
              <a:t>// perform basic sanity check</a:t>
            </a:r>
          </a:p>
          <a:p>
            <a:pPr marL="0" indent="0">
              <a:buNone/>
            </a:pPr>
            <a:r>
              <a:rPr lang="en-US" sz="1200" dirty="0"/>
              <a:t>  if (</a:t>
            </a:r>
            <a:r>
              <a:rPr lang="en-US" sz="1200" dirty="0" err="1"/>
              <a:t>im_base</a:t>
            </a:r>
            <a:r>
              <a:rPr lang="en-US" sz="1200" dirty="0"/>
              <a:t>-&gt;</a:t>
            </a:r>
            <a:r>
              <a:rPr lang="en-US" sz="1200" dirty="0" err="1">
                <a:solidFill>
                  <a:srgbClr val="FF0000"/>
                </a:solidFill>
              </a:rPr>
              <a:t>GetNumberOfDimensions</a:t>
            </a:r>
            <a:r>
              <a:rPr lang="en-US" sz="1200" dirty="0"/>
              <a:t>() != </a:t>
            </a:r>
            <a:r>
              <a:rPr lang="en-US" sz="1200" dirty="0" smtClean="0"/>
              <a:t>2)</a:t>
            </a:r>
            <a:endParaRPr lang="en-US" sz="1200" dirty="0"/>
          </a:p>
          <a:p>
            <a:pPr marL="0" indent="0">
              <a:buNone/>
            </a:pPr>
            <a:r>
              <a:rPr lang="en-US" sz="1200" dirty="0"/>
              <a:t>  {</a:t>
            </a:r>
          </a:p>
          <a:p>
            <a:pPr marL="0" indent="0">
              <a:buNone/>
            </a:pPr>
            <a:r>
              <a:rPr lang="en-US" sz="1200" dirty="0"/>
              <a:t>    </a:t>
            </a:r>
            <a:r>
              <a:rPr lang="en-US" sz="1200" dirty="0" err="1"/>
              <a:t>std</a:t>
            </a:r>
            <a:r>
              <a:rPr lang="en-US" sz="1200" dirty="0"/>
              <a:t>::</a:t>
            </a:r>
            <a:r>
              <a:rPr lang="en-US" sz="1200" dirty="0" err="1">
                <a:solidFill>
                  <a:srgbClr val="00B0F0"/>
                </a:solidFill>
              </a:rPr>
              <a:t>cerr</a:t>
            </a:r>
            <a:r>
              <a:rPr lang="en-US" sz="1200" dirty="0">
                <a:solidFill>
                  <a:srgbClr val="00B0F0"/>
                </a:solidFill>
              </a:rPr>
              <a:t> </a:t>
            </a:r>
            <a:r>
              <a:rPr lang="en-US" sz="1200" dirty="0"/>
              <a:t>&lt;&lt; </a:t>
            </a:r>
            <a:r>
              <a:rPr lang="en-US" sz="1200" dirty="0">
                <a:solidFill>
                  <a:srgbClr val="7030A0"/>
                </a:solidFill>
              </a:rPr>
              <a:t>"Unsupported Image Dimension. Only </a:t>
            </a:r>
            <a:r>
              <a:rPr lang="en-US" sz="1200" dirty="0" smtClean="0">
                <a:solidFill>
                  <a:srgbClr val="7030A0"/>
                </a:solidFill>
              </a:rPr>
              <a:t>2D </a:t>
            </a:r>
            <a:r>
              <a:rPr lang="en-US" sz="1200" dirty="0">
                <a:solidFill>
                  <a:srgbClr val="7030A0"/>
                </a:solidFill>
              </a:rPr>
              <a:t>images are currently supported.\n"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/>
              <a:t>    </a:t>
            </a:r>
            <a:r>
              <a:rPr lang="en-US" sz="1200" dirty="0">
                <a:solidFill>
                  <a:srgbClr val="00B0F0"/>
                </a:solidFill>
              </a:rPr>
              <a:t>return</a:t>
            </a:r>
            <a:r>
              <a:rPr lang="en-US" sz="1200" dirty="0"/>
              <a:t> </a:t>
            </a:r>
            <a:r>
              <a:rPr lang="en-US" sz="1200" dirty="0">
                <a:solidFill>
                  <a:srgbClr val="6F2927"/>
                </a:solidFill>
              </a:rPr>
              <a:t>EXIT_FAILURE</a:t>
            </a:r>
            <a:r>
              <a:rPr lang="en-US" sz="1200" dirty="0"/>
              <a:t>;</a:t>
            </a:r>
          </a:p>
          <a:p>
            <a:pPr marL="0" indent="0">
              <a:buNone/>
            </a:pPr>
            <a:r>
              <a:rPr lang="en-US" sz="1200" dirty="0"/>
              <a:t>  }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endParaRPr lang="en-US" sz="120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200" dirty="0" smtClean="0"/>
              <a:t>Initialize </a:t>
            </a:r>
            <a:r>
              <a:rPr lang="en-US" sz="1200" dirty="0"/>
              <a:t>the Image base class </a:t>
            </a:r>
            <a:r>
              <a:rPr lang="en-US" sz="1200" baseline="30000" dirty="0"/>
              <a:t>[3]</a:t>
            </a:r>
            <a:r>
              <a:rPr lang="en-US" sz="1200" dirty="0"/>
              <a:t> with the input image file name for basic sanity checks (file is valid, number of dimensions are consistent with what is expected, etc.).</a:t>
            </a:r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r>
              <a:rPr lang="en-US" sz="1200" b="1" dirty="0">
                <a:solidFill>
                  <a:srgbClr val="22337C"/>
                </a:solidFill>
              </a:rPr>
              <a:t>inputFName1</a:t>
            </a:r>
            <a:r>
              <a:rPr lang="en-US" sz="1200" dirty="0">
                <a:solidFill>
                  <a:srgbClr val="22337C"/>
                </a:solidFill>
              </a:rPr>
              <a:t> </a:t>
            </a:r>
            <a:r>
              <a:rPr lang="en-US" sz="1200" dirty="0"/>
              <a:t>is the input file name which the user inputs in the command </a:t>
            </a:r>
            <a:r>
              <a:rPr lang="en-US" sz="1200" dirty="0" smtClean="0"/>
              <a:t>line </a:t>
            </a:r>
            <a:r>
              <a:rPr lang="en-US" sz="1200" dirty="0"/>
              <a:t>and </a:t>
            </a:r>
            <a:r>
              <a:rPr lang="en-US" sz="1200" b="1" dirty="0" err="1" smtClean="0">
                <a:solidFill>
                  <a:srgbClr val="22337C"/>
                </a:solidFill>
              </a:rPr>
              <a:t>outputFName</a:t>
            </a:r>
            <a:r>
              <a:rPr lang="en-US" sz="1200" dirty="0" smtClean="0"/>
              <a:t> is the file name of the image which is to be written out.</a:t>
            </a:r>
            <a:endParaRPr lang="en-US" sz="1200" dirty="0"/>
          </a:p>
          <a:p>
            <a:pPr marL="0" indent="0">
              <a:buNone/>
            </a:pPr>
            <a:endParaRPr lang="en-US" sz="1200" dirty="0"/>
          </a:p>
          <a:p>
            <a:pPr marL="0" indent="0">
              <a:buNone/>
            </a:pPr>
            <a:endParaRPr lang="en-US" sz="1200" dirty="0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1447800" y="6324600"/>
            <a:ext cx="4876800" cy="365125"/>
          </a:xfrm>
        </p:spPr>
        <p:txBody>
          <a:bodyPr/>
          <a:lstStyle/>
          <a:p>
            <a:pPr algn="l"/>
            <a:r>
              <a:rPr lang="en-US" dirty="0"/>
              <a:t>[3] http://www.itk.org/Doxygen/html/classitk_1_1ImageIOBase.html</a:t>
            </a:r>
          </a:p>
        </p:txBody>
      </p:sp>
    </p:spTree>
    <p:extLst>
      <p:ext uri="{BB962C8B-B14F-4D97-AF65-F5344CB8AC3E}">
        <p14:creationId xmlns:p14="http://schemas.microsoft.com/office/powerpoint/2010/main" val="4058922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 smtClean="0">
                <a:solidFill>
                  <a:srgbClr val="00B0F0"/>
                </a:solidFill>
              </a:rPr>
              <a:t>typedef</a:t>
            </a:r>
            <a:r>
              <a:rPr lang="en-US" dirty="0" smtClean="0">
                <a:solidFill>
                  <a:srgbClr val="00B0F0"/>
                </a:solidFill>
              </a:rPr>
              <a:t> </a:t>
            </a:r>
            <a:r>
              <a:rPr lang="en-US" dirty="0">
                <a:solidFill>
                  <a:srgbClr val="FF0000"/>
                </a:solidFill>
              </a:rPr>
              <a:t>float</a:t>
            </a:r>
            <a:r>
              <a:rPr lang="en-US" dirty="0"/>
              <a:t> </a:t>
            </a:r>
            <a:r>
              <a:rPr lang="en-US" dirty="0" err="1">
                <a:solidFill>
                  <a:srgbClr val="00B0F0"/>
                </a:solidFill>
              </a:rPr>
              <a:t>PixelType</a:t>
            </a:r>
            <a:r>
              <a:rPr lang="en-US" dirty="0"/>
              <a:t>; 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</a:t>
            </a:r>
            <a:r>
              <a:rPr lang="en-US" dirty="0" err="1" smtClean="0">
                <a:solidFill>
                  <a:srgbClr val="00B0F0"/>
                </a:solidFill>
              </a:rPr>
              <a:t>typedef</a:t>
            </a:r>
            <a:r>
              <a:rPr lang="en-US" dirty="0" smtClean="0">
                <a:solidFill>
                  <a:srgbClr val="00B0F0"/>
                </a:solidFill>
              </a:rPr>
              <a:t> </a:t>
            </a:r>
            <a:r>
              <a:rPr lang="en-US" dirty="0" err="1"/>
              <a:t>itk</a:t>
            </a:r>
            <a:r>
              <a:rPr lang="en-US" dirty="0"/>
              <a:t>::</a:t>
            </a:r>
            <a:r>
              <a:rPr lang="en-US" dirty="0">
                <a:solidFill>
                  <a:srgbClr val="FF0000"/>
                </a:solidFill>
              </a:rPr>
              <a:t>Image</a:t>
            </a:r>
            <a:r>
              <a:rPr lang="en-US" dirty="0" smtClean="0"/>
              <a:t>&lt; </a:t>
            </a:r>
            <a:r>
              <a:rPr lang="en-US" dirty="0" err="1" smtClean="0"/>
              <a:t>PixelType</a:t>
            </a:r>
            <a:r>
              <a:rPr lang="en-US" dirty="0"/>
              <a:t>, </a:t>
            </a:r>
            <a:r>
              <a:rPr lang="en-US" dirty="0" smtClean="0"/>
              <a:t>2 &gt; </a:t>
            </a:r>
            <a:r>
              <a:rPr lang="en-US" dirty="0" err="1">
                <a:solidFill>
                  <a:srgbClr val="00B0F0"/>
                </a:solidFill>
              </a:rPr>
              <a:t>ImageType</a:t>
            </a:r>
            <a:r>
              <a:rPr lang="en-US" dirty="0"/>
              <a:t>; 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</a:t>
            </a:r>
            <a:r>
              <a:rPr lang="en-US" dirty="0" err="1" smtClean="0">
                <a:solidFill>
                  <a:srgbClr val="FF0000"/>
                </a:solidFill>
              </a:rPr>
              <a:t>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Pointer</a:t>
            </a:r>
            <a:r>
              <a:rPr lang="en-US" dirty="0"/>
              <a:t> </a:t>
            </a:r>
            <a:r>
              <a:rPr lang="en-US" dirty="0" err="1"/>
              <a:t>inputImage</a:t>
            </a:r>
            <a:r>
              <a:rPr lang="en-US" dirty="0"/>
              <a:t> = </a:t>
            </a:r>
            <a:r>
              <a:rPr lang="en-US" dirty="0" err="1">
                <a:solidFill>
                  <a:srgbClr val="FF0000"/>
                </a:solidFill>
              </a:rPr>
              <a:t>ImageType</a:t>
            </a:r>
            <a:r>
              <a:rPr lang="en-US" dirty="0"/>
              <a:t>::</a:t>
            </a:r>
            <a:r>
              <a:rPr lang="en-US" dirty="0">
                <a:solidFill>
                  <a:srgbClr val="00B050"/>
                </a:solidFill>
              </a:rPr>
              <a:t>New</a:t>
            </a:r>
            <a:r>
              <a:rPr lang="en-US" dirty="0"/>
              <a:t>(); </a:t>
            </a:r>
            <a:endParaRPr lang="en-US" dirty="0" smtClean="0"/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SafeReadImage</a:t>
            </a:r>
            <a:r>
              <a:rPr lang="en-US" dirty="0" smtClean="0">
                <a:solidFill>
                  <a:schemeClr val="bg1"/>
                </a:solidFill>
              </a:rPr>
              <a:t>&lt;</a:t>
            </a:r>
            <a:r>
              <a:rPr lang="en-US" dirty="0" err="1" smtClean="0">
                <a:solidFill>
                  <a:schemeClr val="bg1"/>
                </a:solidFill>
              </a:rPr>
              <a:t>ImageType</a:t>
            </a:r>
            <a:r>
              <a:rPr lang="en-US" dirty="0" smtClean="0">
                <a:solidFill>
                  <a:schemeClr val="bg1"/>
                </a:solidFill>
              </a:rPr>
              <a:t>&gt;(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err="1">
                <a:solidFill>
                  <a:schemeClr val="bg1"/>
                </a:solidFill>
              </a:rPr>
              <a:t>im_base</a:t>
            </a:r>
            <a:r>
              <a:rPr lang="en-US" dirty="0">
                <a:solidFill>
                  <a:schemeClr val="bg1"/>
                </a:solidFill>
              </a:rPr>
              <a:t>-</a:t>
            </a:r>
            <a:r>
              <a:rPr lang="en-US" dirty="0" smtClean="0">
                <a:solidFill>
                  <a:schemeClr val="bg1"/>
                </a:solidFill>
              </a:rPr>
              <a:t>&gt; </a:t>
            </a:r>
            <a:r>
              <a:rPr lang="en-US" dirty="0" err="1" smtClean="0">
                <a:solidFill>
                  <a:schemeClr val="bg1"/>
                </a:solidFill>
              </a:rPr>
              <a:t>GetFileName</a:t>
            </a:r>
            <a:r>
              <a:rPr lang="en-US" dirty="0" smtClean="0">
                <a:solidFill>
                  <a:schemeClr val="bg1"/>
                </a:solidFill>
              </a:rPr>
              <a:t>());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const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unsigned </a:t>
            </a:r>
            <a:r>
              <a:rPr lang="en-US" dirty="0" err="1">
                <a:solidFill>
                  <a:schemeClr val="bg1"/>
                </a:solidFill>
              </a:rPr>
              <a:t>int</a:t>
            </a:r>
            <a:r>
              <a:rPr lang="en-US" dirty="0">
                <a:solidFill>
                  <a:schemeClr val="bg1"/>
                </a:solidFill>
              </a:rPr>
              <a:t> rows = </a:t>
            </a:r>
            <a:r>
              <a:rPr lang="en-US" dirty="0" err="1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-</a:t>
            </a:r>
            <a:r>
              <a:rPr lang="en-US" dirty="0" smtClean="0">
                <a:solidFill>
                  <a:schemeClr val="bg1"/>
                </a:solidFill>
              </a:rPr>
              <a:t>&gt; </a:t>
            </a:r>
            <a:r>
              <a:rPr lang="en-US" dirty="0" err="1" smtClean="0">
                <a:solidFill>
                  <a:schemeClr val="bg1"/>
                </a:solidFill>
              </a:rPr>
              <a:t>GetBufferedRegion</a:t>
            </a:r>
            <a:r>
              <a:rPr lang="en-US" dirty="0">
                <a:solidFill>
                  <a:schemeClr val="bg1"/>
                </a:solidFill>
              </a:rPr>
              <a:t>().</a:t>
            </a:r>
            <a:r>
              <a:rPr lang="en-US" dirty="0" err="1">
                <a:solidFill>
                  <a:schemeClr val="bg1"/>
                </a:solidFill>
              </a:rPr>
              <a:t>GetSize</a:t>
            </a:r>
            <a:r>
              <a:rPr lang="en-US" dirty="0">
                <a:solidFill>
                  <a:schemeClr val="bg1"/>
                </a:solidFill>
              </a:rPr>
              <a:t>()[0];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const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unsigned </a:t>
            </a:r>
            <a:r>
              <a:rPr lang="en-US" dirty="0" err="1">
                <a:solidFill>
                  <a:schemeClr val="bg1"/>
                </a:solidFill>
              </a:rPr>
              <a:t>int</a:t>
            </a:r>
            <a:r>
              <a:rPr lang="en-US" dirty="0">
                <a:solidFill>
                  <a:schemeClr val="bg1"/>
                </a:solidFill>
              </a:rPr>
              <a:t> cols = </a:t>
            </a:r>
            <a:r>
              <a:rPr lang="en-US" dirty="0" err="1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-</a:t>
            </a:r>
            <a:r>
              <a:rPr lang="en-US" dirty="0" smtClean="0">
                <a:solidFill>
                  <a:schemeClr val="bg1"/>
                </a:solidFill>
              </a:rPr>
              <a:t>&gt; </a:t>
            </a:r>
            <a:r>
              <a:rPr lang="en-US" dirty="0" err="1" smtClean="0">
                <a:solidFill>
                  <a:schemeClr val="bg1"/>
                </a:solidFill>
              </a:rPr>
              <a:t>GetBufferedRegion</a:t>
            </a:r>
            <a:r>
              <a:rPr lang="en-US" dirty="0">
                <a:solidFill>
                  <a:schemeClr val="bg1"/>
                </a:solidFill>
              </a:rPr>
              <a:t>().</a:t>
            </a:r>
            <a:r>
              <a:rPr lang="en-US" dirty="0" err="1">
                <a:solidFill>
                  <a:schemeClr val="bg1"/>
                </a:solidFill>
              </a:rPr>
              <a:t>GetSize</a:t>
            </a:r>
            <a:r>
              <a:rPr lang="en-US" dirty="0">
                <a:solidFill>
                  <a:schemeClr val="bg1"/>
                </a:solidFill>
              </a:rPr>
              <a:t>()[1];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typedef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vnl_matrix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 &gt; </a:t>
            </a:r>
            <a:r>
              <a:rPr lang="en-US" dirty="0" err="1">
                <a:solidFill>
                  <a:schemeClr val="bg1"/>
                </a:solidFill>
              </a:rPr>
              <a:t>MatrixType</a:t>
            </a:r>
            <a:r>
              <a:rPr lang="en-US" dirty="0">
                <a:solidFill>
                  <a:schemeClr val="bg1"/>
                </a:solidFill>
              </a:rPr>
              <a:t>; </a:t>
            </a:r>
            <a:r>
              <a:rPr lang="en-US" dirty="0" smtClean="0">
                <a:solidFill>
                  <a:schemeClr val="bg1"/>
                </a:solidFill>
              </a:rPr>
              <a:t> 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vnl_matrix_ref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 &gt; </a:t>
            </a:r>
            <a:r>
              <a:rPr lang="en-US" dirty="0" err="1">
                <a:solidFill>
                  <a:schemeClr val="bg1"/>
                </a:solidFill>
              </a:rPr>
              <a:t>inputMatrix</a:t>
            </a:r>
            <a:r>
              <a:rPr lang="en-US" dirty="0">
                <a:solidFill>
                  <a:schemeClr val="bg1"/>
                </a:solidFill>
              </a:rPr>
              <a:t>(rows, </a:t>
            </a:r>
            <a:r>
              <a:rPr lang="en-US" dirty="0" smtClean="0">
                <a:solidFill>
                  <a:schemeClr val="bg1"/>
                </a:solidFill>
              </a:rPr>
              <a:t>cols,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-&gt; </a:t>
            </a:r>
            <a:r>
              <a:rPr lang="en-US" dirty="0" err="1" smtClean="0">
                <a:solidFill>
                  <a:schemeClr val="bg1"/>
                </a:solidFill>
              </a:rPr>
              <a:t>GetBufferPointer</a:t>
            </a:r>
            <a:r>
              <a:rPr lang="en-US" dirty="0">
                <a:solidFill>
                  <a:schemeClr val="bg1"/>
                </a:solidFill>
              </a:rPr>
              <a:t>() </a:t>
            </a:r>
            <a:r>
              <a:rPr lang="en-US" dirty="0" smtClean="0">
                <a:solidFill>
                  <a:schemeClr val="bg1"/>
                </a:solidFill>
              </a:rPr>
              <a:t>); 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/>
              <a:t>Define the default pixel type, image type and initialize the memory for the input image.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A 2D image is assumed.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01398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typedef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float </a:t>
            </a:r>
            <a:r>
              <a:rPr lang="en-US" dirty="0" err="1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;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typedef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::Image</a:t>
            </a:r>
            <a:r>
              <a:rPr lang="en-US" dirty="0" smtClean="0">
                <a:solidFill>
                  <a:schemeClr val="bg1"/>
                </a:solidFill>
              </a:rPr>
              <a:t>&lt; </a:t>
            </a:r>
            <a:r>
              <a:rPr lang="en-US" dirty="0" err="1" smtClean="0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smtClean="0">
                <a:solidFill>
                  <a:schemeClr val="bg1"/>
                </a:solidFill>
              </a:rPr>
              <a:t>2 &gt; </a:t>
            </a:r>
            <a:r>
              <a:rPr lang="en-US" dirty="0" err="1">
                <a:solidFill>
                  <a:schemeClr val="bg1"/>
                </a:solidFill>
              </a:rPr>
              <a:t>ImageType</a:t>
            </a:r>
            <a:r>
              <a:rPr lang="en-US" dirty="0">
                <a:solidFill>
                  <a:schemeClr val="bg1"/>
                </a:solidFill>
              </a:rPr>
              <a:t>;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ImageType</a:t>
            </a:r>
            <a:r>
              <a:rPr lang="en-US" dirty="0">
                <a:solidFill>
                  <a:schemeClr val="bg1"/>
                </a:solidFill>
              </a:rPr>
              <a:t>::Pointer </a:t>
            </a:r>
            <a:r>
              <a:rPr lang="en-US" dirty="0" err="1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 = </a:t>
            </a:r>
            <a:r>
              <a:rPr lang="en-US" dirty="0" err="1">
                <a:solidFill>
                  <a:schemeClr val="bg1"/>
                </a:solidFill>
              </a:rPr>
              <a:t>ImageType</a:t>
            </a:r>
            <a:r>
              <a:rPr lang="en-US" dirty="0">
                <a:solidFill>
                  <a:schemeClr val="bg1"/>
                </a:solidFill>
              </a:rPr>
              <a:t>::New();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 smtClean="0"/>
              <a:t>SafeReadImage</a:t>
            </a:r>
            <a:r>
              <a:rPr lang="en-US" dirty="0" smtClean="0"/>
              <a:t>&lt;</a:t>
            </a:r>
            <a:r>
              <a:rPr lang="en-US" dirty="0" err="1" smtClean="0">
                <a:solidFill>
                  <a:srgbClr val="FF0000"/>
                </a:solidFill>
              </a:rPr>
              <a:t>ImageType</a:t>
            </a:r>
            <a:r>
              <a:rPr lang="en-US" dirty="0" smtClean="0"/>
              <a:t>&gt;( </a:t>
            </a:r>
            <a:r>
              <a:rPr lang="en-US" dirty="0" err="1" smtClean="0"/>
              <a:t>inputImage</a:t>
            </a:r>
            <a:r>
              <a:rPr lang="en-US" dirty="0"/>
              <a:t>, </a:t>
            </a:r>
            <a:r>
              <a:rPr lang="en-US" dirty="0" err="1"/>
              <a:t>im_base</a:t>
            </a:r>
            <a:r>
              <a:rPr lang="en-US" dirty="0"/>
              <a:t>-</a:t>
            </a:r>
            <a:r>
              <a:rPr lang="en-US" dirty="0" smtClean="0"/>
              <a:t>&gt; </a:t>
            </a:r>
            <a:r>
              <a:rPr lang="en-US" dirty="0" err="1" smtClean="0">
                <a:solidFill>
                  <a:srgbClr val="00B050"/>
                </a:solidFill>
              </a:rPr>
              <a:t>GetFileName</a:t>
            </a:r>
            <a:r>
              <a:rPr lang="en-US" dirty="0" smtClean="0"/>
              <a:t>());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 smtClean="0">
                <a:solidFill>
                  <a:srgbClr val="00B0F0"/>
                </a:solidFill>
              </a:rPr>
              <a:t>const</a:t>
            </a:r>
            <a:r>
              <a:rPr lang="en-US" dirty="0" smtClean="0">
                <a:solidFill>
                  <a:srgbClr val="00B0F0"/>
                </a:solidFill>
              </a:rPr>
              <a:t> </a:t>
            </a:r>
            <a:r>
              <a:rPr lang="en-US" dirty="0">
                <a:solidFill>
                  <a:srgbClr val="FF0000"/>
                </a:solidFill>
              </a:rPr>
              <a:t>unsigned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int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rows = </a:t>
            </a:r>
            <a:r>
              <a:rPr lang="en-US" dirty="0" err="1"/>
              <a:t>inputImage</a:t>
            </a:r>
            <a:r>
              <a:rPr lang="en-US" dirty="0"/>
              <a:t>-</a:t>
            </a:r>
            <a:r>
              <a:rPr lang="en-US" dirty="0" smtClean="0"/>
              <a:t>&gt; </a:t>
            </a:r>
            <a:r>
              <a:rPr lang="en-US" dirty="0" err="1" smtClean="0">
                <a:solidFill>
                  <a:srgbClr val="00B050"/>
                </a:solidFill>
              </a:rPr>
              <a:t>GetBufferedRegion</a:t>
            </a:r>
            <a:r>
              <a:rPr lang="en-US" dirty="0"/>
              <a:t>().</a:t>
            </a:r>
            <a:r>
              <a:rPr lang="en-US" dirty="0" err="1">
                <a:solidFill>
                  <a:srgbClr val="00B050"/>
                </a:solidFill>
              </a:rPr>
              <a:t>GetSize</a:t>
            </a:r>
            <a:r>
              <a:rPr lang="en-US" dirty="0"/>
              <a:t>()[0];</a:t>
            </a:r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 smtClean="0">
                <a:solidFill>
                  <a:srgbClr val="00B0F0"/>
                </a:solidFill>
              </a:rPr>
              <a:t>const</a:t>
            </a:r>
            <a:r>
              <a:rPr lang="en-US" dirty="0" smtClean="0">
                <a:solidFill>
                  <a:srgbClr val="00B0F0"/>
                </a:solidFill>
              </a:rPr>
              <a:t> </a:t>
            </a:r>
            <a:r>
              <a:rPr lang="en-US" dirty="0">
                <a:solidFill>
                  <a:srgbClr val="FF0000"/>
                </a:solidFill>
              </a:rPr>
              <a:t>unsigned</a:t>
            </a:r>
            <a:r>
              <a:rPr lang="en-US" dirty="0"/>
              <a:t> </a:t>
            </a:r>
            <a:r>
              <a:rPr lang="en-US" dirty="0" err="1">
                <a:solidFill>
                  <a:srgbClr val="FF0000"/>
                </a:solidFill>
              </a:rPr>
              <a:t>int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cols = </a:t>
            </a:r>
            <a:r>
              <a:rPr lang="en-US" dirty="0" err="1"/>
              <a:t>inputImage</a:t>
            </a:r>
            <a:r>
              <a:rPr lang="en-US" dirty="0"/>
              <a:t>-</a:t>
            </a:r>
            <a:r>
              <a:rPr lang="en-US" dirty="0" smtClean="0"/>
              <a:t>&gt; </a:t>
            </a:r>
            <a:r>
              <a:rPr lang="en-US" dirty="0" err="1" smtClean="0">
                <a:solidFill>
                  <a:srgbClr val="00B050"/>
                </a:solidFill>
              </a:rPr>
              <a:t>GetBufferedRegion</a:t>
            </a:r>
            <a:r>
              <a:rPr lang="en-US" dirty="0"/>
              <a:t>().</a:t>
            </a:r>
            <a:r>
              <a:rPr lang="en-US" dirty="0" err="1">
                <a:solidFill>
                  <a:srgbClr val="00B050"/>
                </a:solidFill>
              </a:rPr>
              <a:t>GetSize</a:t>
            </a:r>
            <a:r>
              <a:rPr lang="en-US" dirty="0"/>
              <a:t>()[1];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typedef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vnl_matrix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 &gt; </a:t>
            </a:r>
            <a:r>
              <a:rPr lang="en-US" dirty="0" err="1">
                <a:solidFill>
                  <a:schemeClr val="bg1"/>
                </a:solidFill>
              </a:rPr>
              <a:t>MatrixType</a:t>
            </a:r>
            <a:r>
              <a:rPr lang="en-US" dirty="0">
                <a:solidFill>
                  <a:schemeClr val="bg1"/>
                </a:solidFill>
              </a:rPr>
              <a:t>; </a:t>
            </a:r>
            <a:r>
              <a:rPr lang="en-US" dirty="0" smtClean="0">
                <a:solidFill>
                  <a:schemeClr val="bg1"/>
                </a:solidFill>
              </a:rPr>
              <a:t> 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vnl_matrix_ref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 &gt; </a:t>
            </a:r>
            <a:r>
              <a:rPr lang="en-US" dirty="0" err="1">
                <a:solidFill>
                  <a:schemeClr val="bg1"/>
                </a:solidFill>
              </a:rPr>
              <a:t>inputMatrix</a:t>
            </a:r>
            <a:r>
              <a:rPr lang="en-US" dirty="0">
                <a:solidFill>
                  <a:schemeClr val="bg1"/>
                </a:solidFill>
              </a:rPr>
              <a:t>(rows, </a:t>
            </a:r>
            <a:r>
              <a:rPr lang="en-US" dirty="0" smtClean="0">
                <a:solidFill>
                  <a:schemeClr val="bg1"/>
                </a:solidFill>
              </a:rPr>
              <a:t>cols,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-&gt; </a:t>
            </a:r>
            <a:r>
              <a:rPr lang="en-US" dirty="0" err="1" smtClean="0">
                <a:solidFill>
                  <a:schemeClr val="bg1"/>
                </a:solidFill>
              </a:rPr>
              <a:t>GetBufferPointer</a:t>
            </a:r>
            <a:r>
              <a:rPr lang="en-US" dirty="0">
                <a:solidFill>
                  <a:schemeClr val="bg1"/>
                </a:solidFill>
              </a:rPr>
              <a:t>() </a:t>
            </a:r>
            <a:r>
              <a:rPr lang="en-US" dirty="0" smtClean="0">
                <a:solidFill>
                  <a:schemeClr val="bg1"/>
                </a:solidFill>
              </a:rPr>
              <a:t>); 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/>
              <a:t>Read the image safely (with exceptions and warnings) and store the number of rows and columns.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2095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typedef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float </a:t>
            </a:r>
            <a:r>
              <a:rPr lang="en-US" dirty="0" err="1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;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typedef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::Image</a:t>
            </a:r>
            <a:r>
              <a:rPr lang="en-US" dirty="0" smtClean="0">
                <a:solidFill>
                  <a:schemeClr val="bg1"/>
                </a:solidFill>
              </a:rPr>
              <a:t>&lt; </a:t>
            </a:r>
            <a:r>
              <a:rPr lang="en-US" dirty="0" err="1" smtClean="0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smtClean="0">
                <a:solidFill>
                  <a:schemeClr val="bg1"/>
                </a:solidFill>
              </a:rPr>
              <a:t>2 &gt; </a:t>
            </a:r>
            <a:r>
              <a:rPr lang="en-US" dirty="0" err="1">
                <a:solidFill>
                  <a:schemeClr val="bg1"/>
                </a:solidFill>
              </a:rPr>
              <a:t>ImageType</a:t>
            </a:r>
            <a:r>
              <a:rPr lang="en-US" dirty="0">
                <a:solidFill>
                  <a:schemeClr val="bg1"/>
                </a:solidFill>
              </a:rPr>
              <a:t>;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ImageType</a:t>
            </a:r>
            <a:r>
              <a:rPr lang="en-US" dirty="0">
                <a:solidFill>
                  <a:schemeClr val="bg1"/>
                </a:solidFill>
              </a:rPr>
              <a:t>::Pointer </a:t>
            </a:r>
            <a:r>
              <a:rPr lang="en-US" dirty="0" err="1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 = </a:t>
            </a:r>
            <a:r>
              <a:rPr lang="en-US" dirty="0" err="1">
                <a:solidFill>
                  <a:schemeClr val="bg1"/>
                </a:solidFill>
              </a:rPr>
              <a:t>ImageType</a:t>
            </a:r>
            <a:r>
              <a:rPr lang="en-US" dirty="0">
                <a:solidFill>
                  <a:schemeClr val="bg1"/>
                </a:solidFill>
              </a:rPr>
              <a:t>::New();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 smtClean="0">
                <a:solidFill>
                  <a:schemeClr val="bg1"/>
                </a:solidFill>
              </a:rPr>
              <a:t>SafeReadImage</a:t>
            </a:r>
            <a:r>
              <a:rPr lang="en-US" dirty="0" smtClean="0">
                <a:solidFill>
                  <a:schemeClr val="bg1"/>
                </a:solidFill>
              </a:rPr>
              <a:t>&lt;</a:t>
            </a:r>
            <a:r>
              <a:rPr lang="en-US" dirty="0" err="1" smtClean="0">
                <a:solidFill>
                  <a:schemeClr val="bg1"/>
                </a:solidFill>
              </a:rPr>
              <a:t>ImageType</a:t>
            </a:r>
            <a:r>
              <a:rPr lang="en-US" dirty="0" smtClean="0">
                <a:solidFill>
                  <a:schemeClr val="bg1"/>
                </a:solidFill>
              </a:rPr>
              <a:t>&gt;(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err="1">
                <a:solidFill>
                  <a:schemeClr val="bg1"/>
                </a:solidFill>
              </a:rPr>
              <a:t>im_base</a:t>
            </a:r>
            <a:r>
              <a:rPr lang="en-US" dirty="0">
                <a:solidFill>
                  <a:schemeClr val="bg1"/>
                </a:solidFill>
              </a:rPr>
              <a:t>-</a:t>
            </a:r>
            <a:r>
              <a:rPr lang="en-US" dirty="0" smtClean="0">
                <a:solidFill>
                  <a:schemeClr val="bg1"/>
                </a:solidFill>
              </a:rPr>
              <a:t>&gt; </a:t>
            </a:r>
            <a:r>
              <a:rPr lang="en-US" dirty="0" err="1" smtClean="0">
                <a:solidFill>
                  <a:schemeClr val="bg1"/>
                </a:solidFill>
              </a:rPr>
              <a:t>GetFileName</a:t>
            </a:r>
            <a:r>
              <a:rPr lang="en-US" dirty="0" smtClean="0">
                <a:solidFill>
                  <a:schemeClr val="bg1"/>
                </a:solidFill>
              </a:rPr>
              <a:t>());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const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unsigned </a:t>
            </a:r>
            <a:r>
              <a:rPr lang="en-US" dirty="0" err="1">
                <a:solidFill>
                  <a:schemeClr val="bg1"/>
                </a:solidFill>
              </a:rPr>
              <a:t>int</a:t>
            </a:r>
            <a:r>
              <a:rPr lang="en-US" dirty="0">
                <a:solidFill>
                  <a:schemeClr val="bg1"/>
                </a:solidFill>
              </a:rPr>
              <a:t> rows = </a:t>
            </a:r>
            <a:r>
              <a:rPr lang="en-US" dirty="0" err="1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-</a:t>
            </a:r>
            <a:r>
              <a:rPr lang="en-US" dirty="0" smtClean="0">
                <a:solidFill>
                  <a:schemeClr val="bg1"/>
                </a:solidFill>
              </a:rPr>
              <a:t>&gt; </a:t>
            </a:r>
            <a:r>
              <a:rPr lang="en-US" dirty="0" err="1" smtClean="0">
                <a:solidFill>
                  <a:schemeClr val="bg1"/>
                </a:solidFill>
              </a:rPr>
              <a:t>GetBufferedRegion</a:t>
            </a:r>
            <a:r>
              <a:rPr lang="en-US" dirty="0">
                <a:solidFill>
                  <a:schemeClr val="bg1"/>
                </a:solidFill>
              </a:rPr>
              <a:t>().</a:t>
            </a:r>
            <a:r>
              <a:rPr lang="en-US" dirty="0" err="1">
                <a:solidFill>
                  <a:schemeClr val="bg1"/>
                </a:solidFill>
              </a:rPr>
              <a:t>GetSize</a:t>
            </a:r>
            <a:r>
              <a:rPr lang="en-US" dirty="0">
                <a:solidFill>
                  <a:schemeClr val="bg1"/>
                </a:solidFill>
              </a:rPr>
              <a:t>()[0];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const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unsigned </a:t>
            </a:r>
            <a:r>
              <a:rPr lang="en-US" dirty="0" err="1">
                <a:solidFill>
                  <a:schemeClr val="bg1"/>
                </a:solidFill>
              </a:rPr>
              <a:t>int</a:t>
            </a:r>
            <a:r>
              <a:rPr lang="en-US" dirty="0">
                <a:solidFill>
                  <a:schemeClr val="bg1"/>
                </a:solidFill>
              </a:rPr>
              <a:t> cols = </a:t>
            </a:r>
            <a:r>
              <a:rPr lang="en-US" dirty="0" err="1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-</a:t>
            </a:r>
            <a:r>
              <a:rPr lang="en-US" dirty="0" smtClean="0">
                <a:solidFill>
                  <a:schemeClr val="bg1"/>
                </a:solidFill>
              </a:rPr>
              <a:t>&gt; </a:t>
            </a:r>
            <a:r>
              <a:rPr lang="en-US" dirty="0" err="1" smtClean="0">
                <a:solidFill>
                  <a:schemeClr val="bg1"/>
                </a:solidFill>
              </a:rPr>
              <a:t>GetBufferedRegion</a:t>
            </a:r>
            <a:r>
              <a:rPr lang="en-US" dirty="0">
                <a:solidFill>
                  <a:schemeClr val="bg1"/>
                </a:solidFill>
              </a:rPr>
              <a:t>().</a:t>
            </a:r>
            <a:r>
              <a:rPr lang="en-US" dirty="0" err="1">
                <a:solidFill>
                  <a:schemeClr val="bg1"/>
                </a:solidFill>
              </a:rPr>
              <a:t>GetSize</a:t>
            </a:r>
            <a:r>
              <a:rPr lang="en-US" dirty="0">
                <a:solidFill>
                  <a:schemeClr val="bg1"/>
                </a:solidFill>
              </a:rPr>
              <a:t>()[1];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 smtClean="0">
                <a:solidFill>
                  <a:srgbClr val="00B0F0"/>
                </a:solidFill>
              </a:rPr>
              <a:t>typedef</a:t>
            </a:r>
            <a:r>
              <a:rPr lang="en-US" dirty="0" smtClean="0">
                <a:solidFill>
                  <a:srgbClr val="00B0F0"/>
                </a:solidFill>
              </a:rPr>
              <a:t> </a:t>
            </a:r>
            <a:r>
              <a:rPr lang="en-US" dirty="0" err="1">
                <a:solidFill>
                  <a:srgbClr val="00B050"/>
                </a:solidFill>
              </a:rPr>
              <a:t>vnl_matrix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PixelType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/>
              <a:t>MatrixType</a:t>
            </a:r>
            <a:r>
              <a:rPr lang="en-US" dirty="0"/>
              <a:t>; </a:t>
            </a:r>
            <a:r>
              <a:rPr lang="en-US" dirty="0" smtClean="0"/>
              <a:t> 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vnl_matrix_ref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 &gt; </a:t>
            </a:r>
            <a:r>
              <a:rPr lang="en-US" dirty="0" err="1">
                <a:solidFill>
                  <a:schemeClr val="bg1"/>
                </a:solidFill>
              </a:rPr>
              <a:t>inputMatrix</a:t>
            </a:r>
            <a:r>
              <a:rPr lang="en-US" dirty="0">
                <a:solidFill>
                  <a:schemeClr val="bg1"/>
                </a:solidFill>
              </a:rPr>
              <a:t>(rows, </a:t>
            </a:r>
            <a:r>
              <a:rPr lang="en-US" dirty="0" smtClean="0">
                <a:solidFill>
                  <a:schemeClr val="bg1"/>
                </a:solidFill>
              </a:rPr>
              <a:t>cols,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 smtClean="0">
                <a:solidFill>
                  <a:schemeClr val="bg1"/>
                </a:solidFill>
              </a:rPr>
              <a:t>-&gt; </a:t>
            </a:r>
            <a:r>
              <a:rPr lang="en-US" dirty="0" err="1" smtClean="0">
                <a:solidFill>
                  <a:schemeClr val="bg1"/>
                </a:solidFill>
              </a:rPr>
              <a:t>GetBufferPointer</a:t>
            </a:r>
            <a:r>
              <a:rPr lang="en-US" dirty="0">
                <a:solidFill>
                  <a:schemeClr val="bg1"/>
                </a:solidFill>
              </a:rPr>
              <a:t>() </a:t>
            </a:r>
            <a:r>
              <a:rPr lang="en-US" dirty="0" smtClean="0">
                <a:solidFill>
                  <a:schemeClr val="bg1"/>
                </a:solidFill>
              </a:rPr>
              <a:t>); 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/>
              <a:t>Define the VNL matrix type with will be used.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120461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/code/</a:t>
            </a:r>
            <a:r>
              <a:rPr lang="en-US" dirty="0" err="1"/>
              <a:t>src</a:t>
            </a:r>
            <a:r>
              <a:rPr lang="en-US" dirty="0"/>
              <a:t>/main.cxx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typedef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float </a:t>
            </a:r>
            <a:r>
              <a:rPr lang="en-US" dirty="0" err="1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;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typedef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itk</a:t>
            </a:r>
            <a:r>
              <a:rPr lang="en-US" dirty="0">
                <a:solidFill>
                  <a:schemeClr val="bg1"/>
                </a:solidFill>
              </a:rPr>
              <a:t>::Image</a:t>
            </a:r>
            <a:r>
              <a:rPr lang="en-US" dirty="0" smtClean="0">
                <a:solidFill>
                  <a:schemeClr val="bg1"/>
                </a:solidFill>
              </a:rPr>
              <a:t>&lt; </a:t>
            </a:r>
            <a:r>
              <a:rPr lang="en-US" dirty="0" err="1" smtClean="0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smtClean="0">
                <a:solidFill>
                  <a:schemeClr val="bg1"/>
                </a:solidFill>
              </a:rPr>
              <a:t>2 &gt; </a:t>
            </a:r>
            <a:r>
              <a:rPr lang="en-US" dirty="0" err="1">
                <a:solidFill>
                  <a:schemeClr val="bg1"/>
                </a:solidFill>
              </a:rPr>
              <a:t>ImageType</a:t>
            </a:r>
            <a:r>
              <a:rPr lang="en-US" dirty="0">
                <a:solidFill>
                  <a:schemeClr val="bg1"/>
                </a:solidFill>
              </a:rPr>
              <a:t>;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ImageType</a:t>
            </a:r>
            <a:r>
              <a:rPr lang="en-US" dirty="0">
                <a:solidFill>
                  <a:schemeClr val="bg1"/>
                </a:solidFill>
              </a:rPr>
              <a:t>::Pointer </a:t>
            </a:r>
            <a:r>
              <a:rPr lang="en-US" dirty="0" err="1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 = </a:t>
            </a:r>
            <a:r>
              <a:rPr lang="en-US" dirty="0" err="1">
                <a:solidFill>
                  <a:schemeClr val="bg1"/>
                </a:solidFill>
              </a:rPr>
              <a:t>ImageType</a:t>
            </a:r>
            <a:r>
              <a:rPr lang="en-US" dirty="0">
                <a:solidFill>
                  <a:schemeClr val="bg1"/>
                </a:solidFill>
              </a:rPr>
              <a:t>::New();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  </a:t>
            </a:r>
            <a:r>
              <a:rPr lang="en-US" dirty="0" err="1" smtClean="0">
                <a:solidFill>
                  <a:schemeClr val="bg1"/>
                </a:solidFill>
              </a:rPr>
              <a:t>SafeReadImage</a:t>
            </a:r>
            <a:r>
              <a:rPr lang="en-US" dirty="0" smtClean="0">
                <a:solidFill>
                  <a:schemeClr val="bg1"/>
                </a:solidFill>
              </a:rPr>
              <a:t>&lt;</a:t>
            </a:r>
            <a:r>
              <a:rPr lang="en-US" dirty="0" err="1" smtClean="0">
                <a:solidFill>
                  <a:schemeClr val="bg1"/>
                </a:solidFill>
              </a:rPr>
              <a:t>ImageType</a:t>
            </a:r>
            <a:r>
              <a:rPr lang="en-US" dirty="0" smtClean="0">
                <a:solidFill>
                  <a:schemeClr val="bg1"/>
                </a:solidFill>
              </a:rPr>
              <a:t>&gt;( </a:t>
            </a:r>
            <a:r>
              <a:rPr lang="en-US" dirty="0" err="1" smtClean="0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err="1">
                <a:solidFill>
                  <a:schemeClr val="bg1"/>
                </a:solidFill>
              </a:rPr>
              <a:t>im_base</a:t>
            </a:r>
            <a:r>
              <a:rPr lang="en-US" dirty="0">
                <a:solidFill>
                  <a:schemeClr val="bg1"/>
                </a:solidFill>
              </a:rPr>
              <a:t>-</a:t>
            </a:r>
            <a:r>
              <a:rPr lang="en-US" dirty="0" smtClean="0">
                <a:solidFill>
                  <a:schemeClr val="bg1"/>
                </a:solidFill>
              </a:rPr>
              <a:t>&gt; </a:t>
            </a:r>
            <a:r>
              <a:rPr lang="en-US" dirty="0" err="1" smtClean="0">
                <a:solidFill>
                  <a:schemeClr val="bg1"/>
                </a:solidFill>
              </a:rPr>
              <a:t>GetFileName</a:t>
            </a:r>
            <a:r>
              <a:rPr lang="en-US" dirty="0" smtClean="0">
                <a:solidFill>
                  <a:schemeClr val="bg1"/>
                </a:solidFill>
              </a:rPr>
              <a:t>());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const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unsigned </a:t>
            </a:r>
            <a:r>
              <a:rPr lang="en-US" dirty="0" err="1">
                <a:solidFill>
                  <a:schemeClr val="bg1"/>
                </a:solidFill>
              </a:rPr>
              <a:t>int</a:t>
            </a:r>
            <a:r>
              <a:rPr lang="en-US" dirty="0">
                <a:solidFill>
                  <a:schemeClr val="bg1"/>
                </a:solidFill>
              </a:rPr>
              <a:t> rows = </a:t>
            </a:r>
            <a:r>
              <a:rPr lang="en-US" dirty="0" err="1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-</a:t>
            </a:r>
            <a:r>
              <a:rPr lang="en-US" dirty="0" smtClean="0">
                <a:solidFill>
                  <a:schemeClr val="bg1"/>
                </a:solidFill>
              </a:rPr>
              <a:t>&gt; </a:t>
            </a:r>
            <a:r>
              <a:rPr lang="en-US" dirty="0" err="1" smtClean="0">
                <a:solidFill>
                  <a:schemeClr val="bg1"/>
                </a:solidFill>
              </a:rPr>
              <a:t>GetBufferedRegion</a:t>
            </a:r>
            <a:r>
              <a:rPr lang="en-US" dirty="0">
                <a:solidFill>
                  <a:schemeClr val="bg1"/>
                </a:solidFill>
              </a:rPr>
              <a:t>().</a:t>
            </a:r>
            <a:r>
              <a:rPr lang="en-US" dirty="0" err="1">
                <a:solidFill>
                  <a:schemeClr val="bg1"/>
                </a:solidFill>
              </a:rPr>
              <a:t>GetSize</a:t>
            </a:r>
            <a:r>
              <a:rPr lang="en-US" dirty="0">
                <a:solidFill>
                  <a:schemeClr val="bg1"/>
                </a:solidFill>
              </a:rPr>
              <a:t>()[0];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const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>
                <a:solidFill>
                  <a:schemeClr val="bg1"/>
                </a:solidFill>
              </a:rPr>
              <a:t>unsigned </a:t>
            </a:r>
            <a:r>
              <a:rPr lang="en-US" dirty="0" err="1">
                <a:solidFill>
                  <a:schemeClr val="bg1"/>
                </a:solidFill>
              </a:rPr>
              <a:t>int</a:t>
            </a:r>
            <a:r>
              <a:rPr lang="en-US" dirty="0">
                <a:solidFill>
                  <a:schemeClr val="bg1"/>
                </a:solidFill>
              </a:rPr>
              <a:t> cols = </a:t>
            </a:r>
            <a:r>
              <a:rPr lang="en-US" dirty="0" err="1">
                <a:solidFill>
                  <a:schemeClr val="bg1"/>
                </a:solidFill>
              </a:rPr>
              <a:t>inputImage</a:t>
            </a:r>
            <a:r>
              <a:rPr lang="en-US" dirty="0">
                <a:solidFill>
                  <a:schemeClr val="bg1"/>
                </a:solidFill>
              </a:rPr>
              <a:t>-</a:t>
            </a:r>
            <a:r>
              <a:rPr lang="en-US" dirty="0" smtClean="0">
                <a:solidFill>
                  <a:schemeClr val="bg1"/>
                </a:solidFill>
              </a:rPr>
              <a:t>&gt; </a:t>
            </a:r>
            <a:r>
              <a:rPr lang="en-US" dirty="0" err="1" smtClean="0">
                <a:solidFill>
                  <a:schemeClr val="bg1"/>
                </a:solidFill>
              </a:rPr>
              <a:t>GetBufferedRegion</a:t>
            </a:r>
            <a:r>
              <a:rPr lang="en-US" dirty="0">
                <a:solidFill>
                  <a:schemeClr val="bg1"/>
                </a:solidFill>
              </a:rPr>
              <a:t>().</a:t>
            </a:r>
            <a:r>
              <a:rPr lang="en-US" dirty="0" err="1">
                <a:solidFill>
                  <a:schemeClr val="bg1"/>
                </a:solidFill>
              </a:rPr>
              <a:t>GetSize</a:t>
            </a:r>
            <a:r>
              <a:rPr lang="en-US" dirty="0">
                <a:solidFill>
                  <a:schemeClr val="bg1"/>
                </a:solidFill>
              </a:rPr>
              <a:t>()[1];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bg1"/>
                </a:solidFill>
              </a:rPr>
              <a:t>  </a:t>
            </a:r>
            <a:r>
              <a:rPr lang="en-US" dirty="0" err="1" smtClean="0">
                <a:solidFill>
                  <a:schemeClr val="bg1"/>
                </a:solidFill>
              </a:rPr>
              <a:t>typedef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vnl_matrix</a:t>
            </a:r>
            <a:r>
              <a:rPr lang="en-US" dirty="0">
                <a:solidFill>
                  <a:schemeClr val="bg1"/>
                </a:solidFill>
              </a:rPr>
              <a:t>&lt; </a:t>
            </a:r>
            <a:r>
              <a:rPr lang="en-US" dirty="0" err="1">
                <a:solidFill>
                  <a:schemeClr val="bg1"/>
                </a:solidFill>
              </a:rPr>
              <a:t>PixelType</a:t>
            </a:r>
            <a:r>
              <a:rPr lang="en-US" dirty="0">
                <a:solidFill>
                  <a:schemeClr val="bg1"/>
                </a:solidFill>
              </a:rPr>
              <a:t> &gt; </a:t>
            </a:r>
            <a:r>
              <a:rPr lang="en-US" dirty="0" err="1">
                <a:solidFill>
                  <a:schemeClr val="bg1"/>
                </a:solidFill>
              </a:rPr>
              <a:t>MatrixType</a:t>
            </a:r>
            <a:r>
              <a:rPr lang="en-US" dirty="0">
                <a:solidFill>
                  <a:schemeClr val="bg1"/>
                </a:solidFill>
              </a:rPr>
              <a:t>; </a:t>
            </a:r>
            <a:r>
              <a:rPr lang="en-US" dirty="0" smtClean="0">
                <a:solidFill>
                  <a:schemeClr val="bg1"/>
                </a:solidFill>
              </a:rPr>
              <a:t> 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</a:t>
            </a:r>
            <a:r>
              <a:rPr lang="en-US" dirty="0" err="1" smtClean="0">
                <a:solidFill>
                  <a:srgbClr val="00B050"/>
                </a:solidFill>
              </a:rPr>
              <a:t>vnl_matrix_ref</a:t>
            </a:r>
            <a:r>
              <a:rPr lang="en-US" dirty="0"/>
              <a:t>&lt; </a:t>
            </a:r>
            <a:r>
              <a:rPr lang="en-US" dirty="0" err="1">
                <a:solidFill>
                  <a:srgbClr val="FF0000"/>
                </a:solidFill>
              </a:rPr>
              <a:t>PixelType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&gt; </a:t>
            </a:r>
            <a:r>
              <a:rPr lang="en-US" dirty="0" err="1"/>
              <a:t>inputMatrix</a:t>
            </a:r>
            <a:r>
              <a:rPr lang="en-US" dirty="0"/>
              <a:t>(rows, </a:t>
            </a:r>
            <a:r>
              <a:rPr lang="en-US" dirty="0" smtClean="0"/>
              <a:t>cols, </a:t>
            </a:r>
            <a:r>
              <a:rPr lang="en-US" dirty="0" err="1" smtClean="0"/>
              <a:t>inputImage</a:t>
            </a:r>
            <a:r>
              <a:rPr lang="en-US" dirty="0" smtClean="0"/>
              <a:t>-&gt; </a:t>
            </a:r>
            <a:r>
              <a:rPr lang="en-US" dirty="0" err="1" smtClean="0">
                <a:solidFill>
                  <a:srgbClr val="00B050"/>
                </a:solidFill>
              </a:rPr>
              <a:t>GetBufferPointer</a:t>
            </a:r>
            <a:r>
              <a:rPr lang="en-US" dirty="0"/>
              <a:t>() </a:t>
            </a:r>
            <a:r>
              <a:rPr lang="en-US" dirty="0" smtClean="0"/>
              <a:t>); 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/>
              <a:t>Get the data pointer from the image to the VNL matrix.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2226884"/>
      </p:ext>
    </p:extLst>
  </p:cSld>
  <p:clrMapOvr>
    <a:masterClrMapping/>
  </p:clrMapOvr>
</p:sld>
</file>

<file path=ppt/theme/theme1.xml><?xml version="1.0" encoding="utf-8"?>
<a:theme xmlns:a="http://schemas.openxmlformats.org/drawingml/2006/main" name="template_1">
  <a:themeElements>
    <a:clrScheme name="Custom 1">
      <a:dk1>
        <a:srgbClr val="000000"/>
      </a:dk1>
      <a:lt1>
        <a:srgbClr val="FFFFFF"/>
      </a:lt1>
      <a:dk2>
        <a:srgbClr val="6F2927"/>
      </a:dk2>
      <a:lt2>
        <a:srgbClr val="FFFFFF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template_1</Template>
  <TotalTime>349</TotalTime>
  <Words>1287</Words>
  <Application>Microsoft Office PowerPoint</Application>
  <PresentationFormat>On-screen Show (4:3)</PresentationFormat>
  <Paragraphs>180</Paragraphs>
  <Slides>14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Segoe UI</vt:lpstr>
      <vt:lpstr>template_1</vt:lpstr>
      <vt:lpstr>CBICA S/W Dev Tutorials 14 – ITK DICOM Handling</vt:lpstr>
      <vt:lpstr>Classes demonstrated</vt:lpstr>
      <vt:lpstr>Classes demonstrated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/code/src/main.cxx</vt:lpstr>
      <vt:lpstr>PowerPoint Presentation</vt:lpstr>
    </vt:vector>
  </TitlesOfParts>
  <Company>UPHS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Sarthak Pati</dc:creator>
  <cp:lastModifiedBy>Pati, Sarthak</cp:lastModifiedBy>
  <cp:revision>47</cp:revision>
  <dcterms:created xsi:type="dcterms:W3CDTF">2015-03-02T14:56:53Z</dcterms:created>
  <dcterms:modified xsi:type="dcterms:W3CDTF">2016-02-04T14:31:56Z</dcterms:modified>
</cp:coreProperties>
</file>

<file path=docProps/thumbnail.jpeg>
</file>