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2" d="100"/>
          <a:sy n="62" d="100"/>
        </p:scale>
        <p:origin x="80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1F1FB-040F-40C4-9EB9-E5D23AA3E5DC}" type="datetimeFigureOut">
              <a:rPr lang="fi-FI" smtClean="0"/>
              <a:t>8.2.2019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D313-B8DE-4C24-849D-65EE8A26A7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7493240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1F1FB-040F-40C4-9EB9-E5D23AA3E5DC}" type="datetimeFigureOut">
              <a:rPr lang="fi-FI" smtClean="0"/>
              <a:t>8.2.2019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D313-B8DE-4C24-849D-65EE8A26A7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0178624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1F1FB-040F-40C4-9EB9-E5D23AA3E5DC}" type="datetimeFigureOut">
              <a:rPr lang="fi-FI" smtClean="0"/>
              <a:t>8.2.2019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D313-B8DE-4C24-849D-65EE8A26A7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370344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1F1FB-040F-40C4-9EB9-E5D23AA3E5DC}" type="datetimeFigureOut">
              <a:rPr lang="fi-FI" smtClean="0"/>
              <a:t>8.2.2019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D313-B8DE-4C24-849D-65EE8A26A7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845668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1F1FB-040F-40C4-9EB9-E5D23AA3E5DC}" type="datetimeFigureOut">
              <a:rPr lang="fi-FI" smtClean="0"/>
              <a:t>8.2.2019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D313-B8DE-4C24-849D-65EE8A26A7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8392048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1F1FB-040F-40C4-9EB9-E5D23AA3E5DC}" type="datetimeFigureOut">
              <a:rPr lang="fi-FI" smtClean="0"/>
              <a:t>8.2.2019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D313-B8DE-4C24-849D-65EE8A26A7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136033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1F1FB-040F-40C4-9EB9-E5D23AA3E5DC}" type="datetimeFigureOut">
              <a:rPr lang="fi-FI" smtClean="0"/>
              <a:t>8.2.2019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D313-B8DE-4C24-849D-65EE8A26A7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6368831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1F1FB-040F-40C4-9EB9-E5D23AA3E5DC}" type="datetimeFigureOut">
              <a:rPr lang="fi-FI" smtClean="0"/>
              <a:t>8.2.2019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D313-B8DE-4C24-849D-65EE8A26A7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894512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1F1FB-040F-40C4-9EB9-E5D23AA3E5DC}" type="datetimeFigureOut">
              <a:rPr lang="fi-FI" smtClean="0"/>
              <a:t>8.2.2019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D313-B8DE-4C24-849D-65EE8A26A7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22880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1F1FB-040F-40C4-9EB9-E5D23AA3E5DC}" type="datetimeFigureOut">
              <a:rPr lang="fi-FI" smtClean="0"/>
              <a:t>8.2.2019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D313-B8DE-4C24-849D-65EE8A26A7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254114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701F1FB-040F-40C4-9EB9-E5D23AA3E5DC}" type="datetimeFigureOut">
              <a:rPr lang="fi-FI" smtClean="0"/>
              <a:t>8.2.2019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CFD313-B8DE-4C24-849D-65EE8A26A7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1666726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701F1FB-040F-40C4-9EB9-E5D23AA3E5DC}" type="datetimeFigureOut">
              <a:rPr lang="fi-FI" smtClean="0"/>
              <a:t>8.2.2019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CFD313-B8DE-4C24-849D-65EE8A26A756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9027609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orxiv.org/content/10.1101/370023v1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www.google.com/url?q=http%3A%2F%2Fdx.doi.org%2F10.1016%2Fj.cortex.2015.06.026&amp;sa=D&amp;sntz=1&amp;usg=AFQjCNFLcI__7tX3xmKWxOXLpi_TX7FvXw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biorxiv.org/content/10.1101/370023v1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smtClean="0"/>
              <a:t>ISC-</a:t>
            </a:r>
            <a:r>
              <a:rPr lang="fi-FI" dirty="0" err="1" smtClean="0"/>
              <a:t>toolbox</a:t>
            </a:r>
            <a:r>
              <a:rPr lang="fi-FI" dirty="0" smtClean="0"/>
              <a:t>: Group </a:t>
            </a:r>
            <a:r>
              <a:rPr lang="fi-FI" smtClean="0"/>
              <a:t>comparison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Jussi Tohka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5415024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What</a:t>
            </a:r>
            <a:r>
              <a:rPr lang="fi-FI" dirty="0" smtClean="0"/>
              <a:t>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To </a:t>
            </a:r>
            <a:r>
              <a:rPr lang="fi-FI" dirty="0" err="1" smtClean="0"/>
              <a:t>compare</a:t>
            </a:r>
            <a:r>
              <a:rPr lang="fi-FI" dirty="0" smtClean="0"/>
              <a:t> </a:t>
            </a:r>
            <a:r>
              <a:rPr lang="fi-FI" dirty="0" err="1" smtClean="0"/>
              <a:t>ISCs</a:t>
            </a:r>
            <a:r>
              <a:rPr lang="fi-FI" dirty="0"/>
              <a:t> </a:t>
            </a:r>
            <a:r>
              <a:rPr lang="fi-FI" dirty="0" smtClean="0"/>
              <a:t>of </a:t>
            </a:r>
            <a:r>
              <a:rPr lang="fi-FI" dirty="0" err="1" smtClean="0"/>
              <a:t>two</a:t>
            </a:r>
            <a:r>
              <a:rPr lang="fi-FI" dirty="0" smtClean="0"/>
              <a:t> </a:t>
            </a:r>
            <a:r>
              <a:rPr lang="fi-FI" dirty="0" err="1" smtClean="0"/>
              <a:t>groups</a:t>
            </a:r>
            <a:r>
              <a:rPr lang="fi-FI" dirty="0" smtClean="0"/>
              <a:t> of </a:t>
            </a:r>
            <a:r>
              <a:rPr lang="fi-FI" dirty="0" err="1" smtClean="0"/>
              <a:t>subjects</a:t>
            </a:r>
            <a:endParaRPr lang="fi-FI" dirty="0" smtClean="0"/>
          </a:p>
          <a:p>
            <a:r>
              <a:rPr lang="fi-FI" dirty="0" smtClean="0"/>
              <a:t>A </a:t>
            </a:r>
            <a:r>
              <a:rPr lang="fi-FI" dirty="0" err="1" smtClean="0"/>
              <a:t>new</a:t>
            </a:r>
            <a:r>
              <a:rPr lang="fi-FI" dirty="0" smtClean="0"/>
              <a:t> feature in </a:t>
            </a:r>
            <a:r>
              <a:rPr lang="fi-FI" dirty="0" err="1" smtClean="0"/>
              <a:t>the</a:t>
            </a:r>
            <a:r>
              <a:rPr lang="fi-FI" dirty="0" smtClean="0"/>
              <a:t> version 3.0 of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toolbox</a:t>
            </a:r>
            <a:endParaRPr lang="fi-FI" dirty="0"/>
          </a:p>
          <a:p>
            <a:r>
              <a:rPr lang="fi-FI" dirty="0" smtClean="0"/>
              <a:t>Stimulus/</a:t>
            </a:r>
            <a:r>
              <a:rPr lang="fi-FI" dirty="0" err="1" smtClean="0"/>
              <a:t>task</a:t>
            </a:r>
            <a:r>
              <a:rPr lang="fi-FI" dirty="0" smtClean="0"/>
              <a:t> </a:t>
            </a:r>
            <a:r>
              <a:rPr lang="fi-FI" dirty="0" err="1" smtClean="0"/>
              <a:t>must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same</a:t>
            </a:r>
            <a:r>
              <a:rPr lang="fi-FI" dirty="0" smtClean="0"/>
              <a:t> for </a:t>
            </a:r>
            <a:r>
              <a:rPr lang="fi-FI" dirty="0" err="1" smtClean="0"/>
              <a:t>both</a:t>
            </a:r>
            <a:r>
              <a:rPr lang="fi-FI" dirty="0" smtClean="0"/>
              <a:t> </a:t>
            </a:r>
            <a:r>
              <a:rPr lang="fi-FI" dirty="0" err="1" smtClean="0"/>
              <a:t>groups</a:t>
            </a:r>
            <a:r>
              <a:rPr lang="fi-FI" dirty="0" smtClean="0"/>
              <a:t>; </a:t>
            </a:r>
            <a:r>
              <a:rPr lang="fi-FI" dirty="0" err="1" smtClean="0"/>
              <a:t>Especially</a:t>
            </a:r>
            <a:r>
              <a:rPr lang="fi-FI" dirty="0" smtClean="0"/>
              <a:t>, </a:t>
            </a:r>
            <a:r>
              <a:rPr lang="fi-FI" dirty="0" err="1" smtClean="0"/>
              <a:t>fMRI</a:t>
            </a:r>
            <a:r>
              <a:rPr lang="fi-FI" dirty="0" smtClean="0"/>
              <a:t> </a:t>
            </a:r>
            <a:r>
              <a:rPr lang="fi-FI" dirty="0" err="1" smtClean="0"/>
              <a:t>time</a:t>
            </a:r>
            <a:r>
              <a:rPr lang="fi-FI" dirty="0" smtClean="0"/>
              <a:t> </a:t>
            </a:r>
            <a:r>
              <a:rPr lang="fi-FI" dirty="0" err="1" smtClean="0"/>
              <a:t>series</a:t>
            </a:r>
            <a:r>
              <a:rPr lang="fi-FI" dirty="0" smtClean="0"/>
              <a:t> </a:t>
            </a:r>
            <a:r>
              <a:rPr lang="fi-FI" dirty="0" err="1" smtClean="0"/>
              <a:t>must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of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same</a:t>
            </a:r>
            <a:r>
              <a:rPr lang="fi-FI" dirty="0" smtClean="0"/>
              <a:t> </a:t>
            </a:r>
            <a:r>
              <a:rPr lang="fi-FI" dirty="0" err="1" smtClean="0"/>
              <a:t>length</a:t>
            </a:r>
            <a:endParaRPr lang="fi-FI" dirty="0" smtClean="0"/>
          </a:p>
          <a:p>
            <a:r>
              <a:rPr lang="fi-FI" dirty="0" err="1" smtClean="0"/>
              <a:t>Pre-processing</a:t>
            </a:r>
            <a:r>
              <a:rPr lang="fi-FI" dirty="0" smtClean="0"/>
              <a:t> as in </a:t>
            </a:r>
            <a:r>
              <a:rPr lang="fi-FI" dirty="0" err="1" smtClean="0"/>
              <a:t>basic</a:t>
            </a:r>
            <a:r>
              <a:rPr lang="fi-FI" dirty="0" smtClean="0"/>
              <a:t> ISC </a:t>
            </a:r>
            <a:r>
              <a:rPr lang="fi-FI" dirty="0" err="1" smtClean="0"/>
              <a:t>analysis</a:t>
            </a:r>
            <a:endParaRPr lang="fi-FI" dirty="0" smtClean="0"/>
          </a:p>
          <a:p>
            <a:r>
              <a:rPr lang="fi-FI" dirty="0" err="1" smtClean="0"/>
              <a:t>Statistics</a:t>
            </a:r>
            <a:r>
              <a:rPr lang="fi-FI" dirty="0" smtClean="0"/>
              <a:t> via a </a:t>
            </a:r>
            <a:r>
              <a:rPr lang="fi-FI" dirty="0" err="1" smtClean="0"/>
              <a:t>permutation</a:t>
            </a:r>
            <a:r>
              <a:rPr lang="fi-FI" dirty="0" smtClean="0"/>
              <a:t> </a:t>
            </a:r>
            <a:r>
              <a:rPr lang="fi-FI" dirty="0" err="1" smtClean="0"/>
              <a:t>test</a:t>
            </a:r>
            <a:r>
              <a:rPr lang="fi-FI" dirty="0" smtClean="0"/>
              <a:t> -&gt; </a:t>
            </a:r>
            <a:r>
              <a:rPr lang="fi-FI" dirty="0" err="1" smtClean="0"/>
              <a:t>see</a:t>
            </a:r>
            <a:r>
              <a:rPr lang="fi-FI" dirty="0" smtClean="0"/>
              <a:t> </a:t>
            </a:r>
            <a:r>
              <a:rPr lang="fi-FI" dirty="0" smtClean="0">
                <a:hlinkClick r:id="rId2"/>
              </a:rPr>
              <a:t>https://www.biorxiv.org/content/10.1101/370023v1</a:t>
            </a:r>
            <a:endParaRPr lang="fi-FI" dirty="0" smtClean="0"/>
          </a:p>
          <a:p>
            <a:pPr marL="0" indent="0">
              <a:buNone/>
            </a:pPr>
            <a:r>
              <a:rPr lang="fi-FI" dirty="0"/>
              <a:t>f</a:t>
            </a:r>
            <a:r>
              <a:rPr lang="fi-FI" dirty="0" smtClean="0"/>
              <a:t>or </a:t>
            </a:r>
            <a:r>
              <a:rPr lang="fi-FI" dirty="0" err="1" smtClean="0"/>
              <a:t>details</a:t>
            </a:r>
            <a:endParaRPr lang="fi-FI" dirty="0" smtClean="0"/>
          </a:p>
          <a:p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16004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How?</a:t>
            </a:r>
            <a:endParaRPr lang="fi-FI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86629" y="489111"/>
            <a:ext cx="7218742" cy="6166279"/>
          </a:xfrm>
        </p:spPr>
      </p:pic>
      <p:cxnSp>
        <p:nvCxnSpPr>
          <p:cNvPr id="8" name="Straight Arrow Connector 7"/>
          <p:cNvCxnSpPr/>
          <p:nvPr/>
        </p:nvCxnSpPr>
        <p:spPr>
          <a:xfrm flipV="1">
            <a:off x="1255363" y="2774197"/>
            <a:ext cx="2526223" cy="156532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356461" y="4773478"/>
            <a:ext cx="1890793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2800" dirty="0" err="1" smtClean="0"/>
              <a:t>You</a:t>
            </a:r>
            <a:r>
              <a:rPr lang="fi-FI" sz="2800" dirty="0" smtClean="0"/>
              <a:t> </a:t>
            </a:r>
            <a:r>
              <a:rPr lang="fi-FI" sz="2800" dirty="0" err="1" smtClean="0"/>
              <a:t>need</a:t>
            </a:r>
            <a:r>
              <a:rPr lang="fi-FI" sz="2800" dirty="0" smtClean="0"/>
              <a:t> 2 </a:t>
            </a:r>
            <a:r>
              <a:rPr lang="fi-FI" sz="2800" dirty="0" err="1" smtClean="0"/>
              <a:t>groups</a:t>
            </a:r>
            <a:r>
              <a:rPr lang="fi-FI" sz="2800" dirty="0" smtClean="0"/>
              <a:t> of </a:t>
            </a:r>
            <a:r>
              <a:rPr lang="fi-FI" sz="2800" dirty="0" err="1" smtClean="0"/>
              <a:t>subjects</a:t>
            </a:r>
            <a:endParaRPr lang="fi-FI" sz="28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 flipV="1">
            <a:off x="6927742" y="1828800"/>
            <a:ext cx="4153546" cy="2200759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9980908" y="4339525"/>
            <a:ext cx="181330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Check</a:t>
            </a:r>
            <a:r>
              <a:rPr lang="fi-FI" dirty="0" smtClean="0"/>
              <a:t> </a:t>
            </a:r>
            <a:r>
              <a:rPr lang="fi-FI" dirty="0" err="1" smtClean="0"/>
              <a:t>compute</a:t>
            </a:r>
            <a:r>
              <a:rPr lang="fi-FI" dirty="0" smtClean="0"/>
              <a:t> ISC </a:t>
            </a:r>
            <a:r>
              <a:rPr lang="fi-FI" dirty="0" err="1" smtClean="0"/>
              <a:t>difference</a:t>
            </a:r>
            <a:r>
              <a:rPr lang="fi-FI" dirty="0" smtClean="0"/>
              <a:t> </a:t>
            </a:r>
            <a:r>
              <a:rPr lang="fi-FI" dirty="0" err="1" smtClean="0"/>
              <a:t>maps</a:t>
            </a:r>
            <a:r>
              <a:rPr lang="fi-FI" dirty="0" smtClean="0"/>
              <a:t> </a:t>
            </a:r>
            <a:r>
              <a:rPr lang="fi-FI" dirty="0" err="1" smtClean="0"/>
              <a:t>checkbox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34853682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Group </a:t>
            </a:r>
            <a:r>
              <a:rPr lang="fi-FI" dirty="0" err="1" smtClean="0"/>
              <a:t>comparison</a:t>
            </a:r>
            <a:r>
              <a:rPr lang="fi-FI" dirty="0" smtClean="0"/>
              <a:t> </a:t>
            </a:r>
            <a:r>
              <a:rPr lang="fi-FI" dirty="0" err="1" smtClean="0"/>
              <a:t>settings</a:t>
            </a:r>
            <a:r>
              <a:rPr lang="fi-FI" dirty="0" smtClean="0"/>
              <a:t> </a:t>
            </a:r>
            <a:endParaRPr lang="fi-FI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47889" y="1690688"/>
            <a:ext cx="6392167" cy="3400900"/>
          </a:xfrm>
        </p:spPr>
      </p:pic>
      <p:cxnSp>
        <p:nvCxnSpPr>
          <p:cNvPr id="6" name="Straight Arrow Connector 5"/>
          <p:cNvCxnSpPr/>
          <p:nvPr/>
        </p:nvCxnSpPr>
        <p:spPr>
          <a:xfrm>
            <a:off x="2371240" y="2557220"/>
            <a:ext cx="991892" cy="3099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/>
        </p:nvSpPr>
        <p:spPr>
          <a:xfrm>
            <a:off x="371959" y="2200759"/>
            <a:ext cx="199928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Set </a:t>
            </a:r>
            <a:r>
              <a:rPr lang="fi-FI" dirty="0" err="1" smtClean="0"/>
              <a:t>test-type</a:t>
            </a:r>
            <a:r>
              <a:rPr lang="fi-FI" dirty="0" smtClean="0"/>
              <a:t> as </a:t>
            </a:r>
            <a:r>
              <a:rPr lang="fi-FI" dirty="0" err="1" smtClean="0"/>
              <a:t>unpaired</a:t>
            </a:r>
            <a:r>
              <a:rPr lang="fi-FI" dirty="0" smtClean="0"/>
              <a:t> (</a:t>
            </a:r>
            <a:r>
              <a:rPr lang="fi-FI" dirty="0" err="1" smtClean="0"/>
              <a:t>group</a:t>
            </a:r>
            <a:r>
              <a:rPr lang="fi-FI" dirty="0" smtClean="0"/>
              <a:t>)</a:t>
            </a:r>
            <a:endParaRPr lang="fi-FI" dirty="0"/>
          </a:p>
        </p:txBody>
      </p:sp>
      <p:cxnSp>
        <p:nvCxnSpPr>
          <p:cNvPr id="9" name="Straight Arrow Connector 8"/>
          <p:cNvCxnSpPr/>
          <p:nvPr/>
        </p:nvCxnSpPr>
        <p:spPr>
          <a:xfrm flipV="1">
            <a:off x="2371240" y="3068664"/>
            <a:ext cx="991892" cy="322474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/>
        </p:nvSpPr>
        <p:spPr>
          <a:xfrm>
            <a:off x="371959" y="3564610"/>
            <a:ext cx="1999281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Group </a:t>
            </a:r>
            <a:r>
              <a:rPr lang="fi-FI" dirty="0" err="1" smtClean="0"/>
              <a:t>permutation</a:t>
            </a:r>
            <a:r>
              <a:rPr lang="fi-FI" dirty="0" smtClean="0"/>
              <a:t> </a:t>
            </a:r>
            <a:r>
              <a:rPr lang="fi-FI" dirty="0" err="1" smtClean="0"/>
              <a:t>type</a:t>
            </a:r>
            <a:r>
              <a:rPr lang="fi-FI" dirty="0" smtClean="0"/>
              <a:t> </a:t>
            </a:r>
            <a:r>
              <a:rPr lang="fi-FI" dirty="0" err="1" smtClean="0"/>
              <a:t>should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SW; </a:t>
            </a:r>
            <a:r>
              <a:rPr lang="fi-FI" dirty="0" err="1" smtClean="0"/>
              <a:t>Other</a:t>
            </a:r>
            <a:r>
              <a:rPr lang="fi-FI" dirty="0" smtClean="0"/>
              <a:t> </a:t>
            </a:r>
            <a:r>
              <a:rPr lang="fi-FI" dirty="0" err="1" smtClean="0"/>
              <a:t>choices</a:t>
            </a:r>
            <a:r>
              <a:rPr lang="fi-FI" dirty="0" smtClean="0"/>
              <a:t> </a:t>
            </a:r>
            <a:r>
              <a:rPr lang="fi-FI" dirty="0" err="1" smtClean="0"/>
              <a:t>lead</a:t>
            </a:r>
            <a:r>
              <a:rPr lang="fi-FI" dirty="0" smtClean="0"/>
              <a:t> to </a:t>
            </a:r>
            <a:r>
              <a:rPr lang="fi-FI" dirty="0" err="1" smtClean="0"/>
              <a:t>incorrect</a:t>
            </a:r>
            <a:r>
              <a:rPr lang="fi-FI" dirty="0" smtClean="0"/>
              <a:t> </a:t>
            </a:r>
            <a:r>
              <a:rPr lang="fi-FI" dirty="0" err="1" smtClean="0"/>
              <a:t>results</a:t>
            </a:r>
            <a:r>
              <a:rPr lang="fi-FI" dirty="0" smtClean="0"/>
              <a:t> and </a:t>
            </a:r>
            <a:r>
              <a:rPr lang="fi-FI" dirty="0" err="1" smtClean="0"/>
              <a:t>they</a:t>
            </a:r>
            <a:r>
              <a:rPr lang="fi-FI" dirty="0" smtClean="0"/>
              <a:t> </a:t>
            </a:r>
            <a:r>
              <a:rPr lang="fi-FI" dirty="0" err="1" smtClean="0"/>
              <a:t>will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removed</a:t>
            </a:r>
            <a:r>
              <a:rPr lang="fi-FI" dirty="0" smtClean="0"/>
              <a:t> </a:t>
            </a:r>
            <a:r>
              <a:rPr lang="fi-FI" dirty="0" err="1" smtClean="0"/>
              <a:t>from</a:t>
            </a:r>
            <a:r>
              <a:rPr lang="fi-FI" dirty="0" smtClean="0"/>
              <a:t> </a:t>
            </a:r>
            <a:r>
              <a:rPr lang="fi-FI" dirty="0" err="1" smtClean="0"/>
              <a:t>later</a:t>
            </a:r>
            <a:r>
              <a:rPr lang="fi-FI" dirty="0" smtClean="0"/>
              <a:t> </a:t>
            </a:r>
            <a:r>
              <a:rPr lang="fi-FI" dirty="0" err="1" smtClean="0"/>
              <a:t>versions</a:t>
            </a:r>
            <a:endParaRPr lang="fi-FI" dirty="0"/>
          </a:p>
        </p:txBody>
      </p:sp>
      <p:cxnSp>
        <p:nvCxnSpPr>
          <p:cNvPr id="12" name="Straight Arrow Connector 11"/>
          <p:cNvCxnSpPr/>
          <p:nvPr/>
        </p:nvCxnSpPr>
        <p:spPr>
          <a:xfrm flipH="1" flipV="1">
            <a:off x="9376475" y="3229901"/>
            <a:ext cx="914400" cy="161237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/>
          <p:cNvCxnSpPr/>
          <p:nvPr/>
        </p:nvCxnSpPr>
        <p:spPr>
          <a:xfrm flipH="1">
            <a:off x="6478292" y="3564610"/>
            <a:ext cx="3812583" cy="108488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Arrow Connector 17"/>
          <p:cNvCxnSpPr/>
          <p:nvPr/>
        </p:nvCxnSpPr>
        <p:spPr>
          <a:xfrm flipH="1" flipV="1">
            <a:off x="6343972" y="4091553"/>
            <a:ext cx="3489703" cy="1504382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/>
          <p:cNvCxnSpPr/>
          <p:nvPr/>
        </p:nvCxnSpPr>
        <p:spPr>
          <a:xfrm flipH="1" flipV="1">
            <a:off x="6478292" y="4580272"/>
            <a:ext cx="1038386" cy="1247091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/>
          <p:cNvCxnSpPr/>
          <p:nvPr/>
        </p:nvCxnSpPr>
        <p:spPr>
          <a:xfrm flipV="1">
            <a:off x="3363132" y="4580272"/>
            <a:ext cx="728421" cy="1138603"/>
          </a:xfrm>
          <a:prstGeom prst="straightConnector1">
            <a:avLst/>
          </a:prstGeom>
          <a:ln w="57150"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618100" y="2075143"/>
            <a:ext cx="2573900" cy="258532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These</a:t>
            </a:r>
            <a:r>
              <a:rPr lang="fi-FI" dirty="0" smtClean="0"/>
              <a:t> </a:t>
            </a:r>
            <a:r>
              <a:rPr lang="fi-FI" dirty="0" err="1" smtClean="0"/>
              <a:t>relate</a:t>
            </a:r>
            <a:r>
              <a:rPr lang="fi-FI" dirty="0" smtClean="0"/>
              <a:t> to </a:t>
            </a:r>
            <a:r>
              <a:rPr lang="fi-FI" dirty="0" err="1" smtClean="0"/>
              <a:t>cluster</a:t>
            </a:r>
            <a:r>
              <a:rPr lang="fi-FI" dirty="0" smtClean="0"/>
              <a:t> </a:t>
            </a:r>
          </a:p>
          <a:p>
            <a:r>
              <a:rPr lang="fi-FI" dirty="0" err="1" smtClean="0"/>
              <a:t>Extent</a:t>
            </a:r>
            <a:r>
              <a:rPr lang="fi-FI" dirty="0" smtClean="0"/>
              <a:t> </a:t>
            </a:r>
            <a:r>
              <a:rPr lang="fi-FI" dirty="0" err="1" smtClean="0"/>
              <a:t>based</a:t>
            </a:r>
            <a:r>
              <a:rPr lang="fi-FI" dirty="0" smtClean="0"/>
              <a:t> </a:t>
            </a:r>
            <a:r>
              <a:rPr lang="fi-FI" dirty="0" err="1" smtClean="0"/>
              <a:t>multiple</a:t>
            </a:r>
            <a:r>
              <a:rPr lang="fi-FI" dirty="0" smtClean="0"/>
              <a:t> </a:t>
            </a:r>
            <a:r>
              <a:rPr lang="fi-FI" dirty="0" err="1" smtClean="0"/>
              <a:t>comparisons</a:t>
            </a:r>
            <a:r>
              <a:rPr lang="fi-FI" dirty="0" smtClean="0"/>
              <a:t> </a:t>
            </a:r>
            <a:r>
              <a:rPr lang="fi-FI" dirty="0" err="1" smtClean="0"/>
              <a:t>correction</a:t>
            </a:r>
            <a:r>
              <a:rPr lang="fi-FI" dirty="0" smtClean="0"/>
              <a:t>; If </a:t>
            </a:r>
            <a:r>
              <a:rPr lang="fi-FI" dirty="0" err="1" smtClean="0"/>
              <a:t>you</a:t>
            </a:r>
            <a:r>
              <a:rPr lang="fi-FI" dirty="0" smtClean="0"/>
              <a:t> </a:t>
            </a:r>
            <a:r>
              <a:rPr lang="fi-FI" dirty="0" err="1" smtClean="0"/>
              <a:t>have</a:t>
            </a:r>
            <a:r>
              <a:rPr lang="fi-FI" dirty="0" smtClean="0"/>
              <a:t> </a:t>
            </a:r>
            <a:r>
              <a:rPr lang="fi-FI" dirty="0" err="1" smtClean="0"/>
              <a:t>read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stats</a:t>
            </a:r>
            <a:r>
              <a:rPr lang="fi-FI" dirty="0" smtClean="0"/>
              <a:t> </a:t>
            </a:r>
            <a:r>
              <a:rPr lang="fi-FI" dirty="0" err="1" smtClean="0"/>
              <a:t>paper</a:t>
            </a:r>
            <a:r>
              <a:rPr lang="fi-FI" dirty="0" smtClean="0"/>
              <a:t> </a:t>
            </a:r>
            <a:r>
              <a:rPr lang="fi-FI" dirty="0" err="1" smtClean="0"/>
              <a:t>linked</a:t>
            </a:r>
            <a:r>
              <a:rPr lang="fi-FI" dirty="0" smtClean="0"/>
              <a:t> on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first</a:t>
            </a:r>
            <a:r>
              <a:rPr lang="fi-FI" dirty="0" smtClean="0"/>
              <a:t> </a:t>
            </a:r>
            <a:r>
              <a:rPr lang="fi-FI" dirty="0" err="1" smtClean="0"/>
              <a:t>page</a:t>
            </a:r>
            <a:r>
              <a:rPr lang="fi-FI" dirty="0" smtClean="0"/>
              <a:t>, </a:t>
            </a:r>
            <a:r>
              <a:rPr lang="fi-FI" dirty="0" err="1" smtClean="0"/>
              <a:t>these</a:t>
            </a:r>
            <a:r>
              <a:rPr lang="fi-FI" dirty="0" smtClean="0"/>
              <a:t> </a:t>
            </a:r>
            <a:r>
              <a:rPr lang="fi-FI" dirty="0" err="1" smtClean="0"/>
              <a:t>choices</a:t>
            </a:r>
            <a:r>
              <a:rPr lang="fi-FI" dirty="0" smtClean="0"/>
              <a:t> </a:t>
            </a:r>
            <a:r>
              <a:rPr lang="fi-FI" dirty="0" err="1" smtClean="0"/>
              <a:t>apply</a:t>
            </a:r>
            <a:r>
              <a:rPr lang="fi-FI" dirty="0" smtClean="0"/>
              <a:t>  </a:t>
            </a:r>
            <a:r>
              <a:rPr lang="fi-FI" dirty="0" err="1" smtClean="0"/>
              <a:t>only</a:t>
            </a:r>
            <a:r>
              <a:rPr lang="fi-FI" dirty="0" smtClean="0"/>
              <a:t> for </a:t>
            </a:r>
            <a:r>
              <a:rPr lang="fi-FI" dirty="0" err="1" smtClean="0"/>
              <a:t>global</a:t>
            </a:r>
            <a:r>
              <a:rPr lang="fi-FI" dirty="0" smtClean="0"/>
              <a:t> </a:t>
            </a:r>
            <a:r>
              <a:rPr lang="fi-FI" dirty="0" err="1" smtClean="0"/>
              <a:t>models</a:t>
            </a:r>
            <a:r>
              <a:rPr lang="fi-FI" dirty="0" smtClean="0"/>
              <a:t> at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moment</a:t>
            </a:r>
            <a:endParaRPr lang="fi-FI" dirty="0" smtClean="0"/>
          </a:p>
          <a:p>
            <a:endParaRPr lang="fi-FI" dirty="0"/>
          </a:p>
        </p:txBody>
      </p:sp>
      <p:sp>
        <p:nvSpPr>
          <p:cNvPr id="27" name="TextBox 26"/>
          <p:cNvSpPr txBox="1"/>
          <p:nvPr/>
        </p:nvSpPr>
        <p:spPr>
          <a:xfrm>
            <a:off x="9376475" y="5595935"/>
            <a:ext cx="2386739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5000 </a:t>
            </a:r>
            <a:r>
              <a:rPr lang="fi-FI" dirty="0" err="1" smtClean="0"/>
              <a:t>should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enough</a:t>
            </a:r>
            <a:r>
              <a:rPr lang="fi-FI" dirty="0" smtClean="0"/>
              <a:t>. </a:t>
            </a:r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do</a:t>
            </a:r>
            <a:r>
              <a:rPr lang="fi-FI" dirty="0" smtClean="0"/>
              <a:t> </a:t>
            </a:r>
            <a:r>
              <a:rPr lang="fi-FI" dirty="0" err="1" smtClean="0"/>
              <a:t>fine</a:t>
            </a:r>
            <a:r>
              <a:rPr lang="fi-FI" dirty="0" smtClean="0"/>
              <a:t> </a:t>
            </a:r>
            <a:r>
              <a:rPr lang="fi-FI" dirty="0" err="1" smtClean="0"/>
              <a:t>tune</a:t>
            </a:r>
            <a:r>
              <a:rPr lang="fi-FI" dirty="0" smtClean="0"/>
              <a:t> </a:t>
            </a:r>
            <a:r>
              <a:rPr lang="fi-FI" dirty="0" err="1" smtClean="0"/>
              <a:t>restricted</a:t>
            </a:r>
            <a:r>
              <a:rPr lang="fi-FI" dirty="0" smtClean="0"/>
              <a:t> set of </a:t>
            </a:r>
            <a:r>
              <a:rPr lang="fi-FI" dirty="0" err="1" smtClean="0"/>
              <a:t>voxels</a:t>
            </a:r>
            <a:r>
              <a:rPr lang="fi-FI" dirty="0" smtClean="0"/>
              <a:t> </a:t>
            </a:r>
            <a:r>
              <a:rPr lang="fi-FI" dirty="0" err="1" smtClean="0"/>
              <a:t>automatically</a:t>
            </a:r>
            <a:r>
              <a:rPr lang="fi-FI" dirty="0" smtClean="0"/>
              <a:t>.   </a:t>
            </a:r>
            <a:endParaRPr lang="fi-FI" dirty="0"/>
          </a:p>
        </p:txBody>
      </p:sp>
      <p:sp>
        <p:nvSpPr>
          <p:cNvPr id="28" name="TextBox 27"/>
          <p:cNvSpPr txBox="1"/>
          <p:nvPr/>
        </p:nvSpPr>
        <p:spPr>
          <a:xfrm>
            <a:off x="5842861" y="5982346"/>
            <a:ext cx="285168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Experimental</a:t>
            </a:r>
            <a:r>
              <a:rPr lang="fi-FI" dirty="0" smtClean="0"/>
              <a:t> feature; </a:t>
            </a:r>
            <a:r>
              <a:rPr lang="fi-FI" dirty="0" err="1" smtClean="0"/>
              <a:t>not</a:t>
            </a:r>
            <a:r>
              <a:rPr lang="fi-FI" dirty="0" smtClean="0"/>
              <a:t> </a:t>
            </a:r>
            <a:r>
              <a:rPr lang="fi-FI" dirty="0" err="1" smtClean="0"/>
              <a:t>recommended</a:t>
            </a:r>
            <a:r>
              <a:rPr lang="fi-FI" dirty="0" smtClean="0"/>
              <a:t> </a:t>
            </a:r>
            <a:r>
              <a:rPr lang="fi-FI" dirty="0" err="1" smtClean="0"/>
              <a:t>if</a:t>
            </a:r>
            <a:r>
              <a:rPr lang="fi-FI" dirty="0" smtClean="0"/>
              <a:t> </a:t>
            </a:r>
            <a:r>
              <a:rPr lang="fi-FI" dirty="0" err="1" smtClean="0"/>
              <a:t>you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uncertain</a:t>
            </a:r>
            <a:r>
              <a:rPr lang="fi-FI" dirty="0" smtClean="0"/>
              <a:t> </a:t>
            </a:r>
            <a:r>
              <a:rPr lang="fi-FI" dirty="0" err="1" smtClean="0"/>
              <a:t>about</a:t>
            </a:r>
            <a:r>
              <a:rPr lang="fi-FI" dirty="0" smtClean="0"/>
              <a:t> </a:t>
            </a:r>
            <a:r>
              <a:rPr lang="fi-FI" dirty="0" err="1" smtClean="0"/>
              <a:t>its</a:t>
            </a:r>
            <a:r>
              <a:rPr lang="fi-FI" dirty="0" smtClean="0"/>
              <a:t> </a:t>
            </a:r>
            <a:r>
              <a:rPr lang="fi-FI" dirty="0" err="1" smtClean="0"/>
              <a:t>function</a:t>
            </a:r>
            <a:endParaRPr lang="fi-FI" dirty="0"/>
          </a:p>
        </p:txBody>
      </p:sp>
      <p:sp>
        <p:nvSpPr>
          <p:cNvPr id="29" name="TextBox 28"/>
          <p:cNvSpPr txBox="1"/>
          <p:nvPr/>
        </p:nvSpPr>
        <p:spPr>
          <a:xfrm>
            <a:off x="2371240" y="5982346"/>
            <a:ext cx="221625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Recommended</a:t>
            </a:r>
            <a:r>
              <a:rPr lang="fi-FI" dirty="0" smtClean="0"/>
              <a:t> to set </a:t>
            </a:r>
            <a:r>
              <a:rPr lang="fi-FI" dirty="0" err="1" smtClean="0"/>
              <a:t>this</a:t>
            </a:r>
            <a:r>
              <a:rPr lang="fi-FI" dirty="0" smtClean="0"/>
              <a:t> on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8015817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Session </a:t>
            </a:r>
            <a:r>
              <a:rPr lang="fi-FI" dirty="0" err="1" smtClean="0"/>
              <a:t>comparison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7"/>
            <a:ext cx="5361122" cy="4462139"/>
          </a:xfrm>
        </p:spPr>
        <p:txBody>
          <a:bodyPr>
            <a:normAutofit fontScale="92500"/>
          </a:bodyPr>
          <a:lstStyle/>
          <a:p>
            <a:r>
              <a:rPr lang="fi-FI" dirty="0" smtClean="0"/>
              <a:t>If </a:t>
            </a:r>
            <a:r>
              <a:rPr lang="fi-FI" dirty="0" err="1" smtClean="0"/>
              <a:t>you</a:t>
            </a:r>
            <a:r>
              <a:rPr lang="fi-FI" dirty="0" smtClean="0"/>
              <a:t> </a:t>
            </a:r>
            <a:r>
              <a:rPr lang="fi-FI" dirty="0" err="1" smtClean="0"/>
              <a:t>want</a:t>
            </a:r>
            <a:r>
              <a:rPr lang="fi-FI" dirty="0" smtClean="0"/>
              <a:t> to </a:t>
            </a:r>
            <a:r>
              <a:rPr lang="fi-FI" dirty="0" err="1" smtClean="0"/>
              <a:t>compare</a:t>
            </a:r>
            <a:r>
              <a:rPr lang="fi-FI" dirty="0" smtClean="0"/>
              <a:t> </a:t>
            </a:r>
            <a:r>
              <a:rPr lang="fi-FI" dirty="0" err="1" smtClean="0"/>
              <a:t>two</a:t>
            </a:r>
            <a:r>
              <a:rPr lang="fi-FI" dirty="0" smtClean="0"/>
              <a:t> </a:t>
            </a:r>
            <a:r>
              <a:rPr lang="fi-FI" dirty="0" err="1" smtClean="0"/>
              <a:t>different</a:t>
            </a:r>
            <a:r>
              <a:rPr lang="fi-FI" dirty="0" smtClean="0"/>
              <a:t> </a:t>
            </a:r>
            <a:r>
              <a:rPr lang="fi-FI" dirty="0" err="1" smtClean="0"/>
              <a:t>stimuli</a:t>
            </a:r>
            <a:r>
              <a:rPr lang="fi-FI" dirty="0" smtClean="0"/>
              <a:t> on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same</a:t>
            </a:r>
            <a:r>
              <a:rPr lang="fi-FI" dirty="0" smtClean="0"/>
              <a:t> </a:t>
            </a:r>
            <a:r>
              <a:rPr lang="fi-FI" dirty="0" err="1" smtClean="0"/>
              <a:t>subjects</a:t>
            </a:r>
            <a:endParaRPr lang="fi-FI" dirty="0" smtClean="0"/>
          </a:p>
          <a:p>
            <a:r>
              <a:rPr lang="fi-FI" dirty="0" smtClean="0"/>
              <a:t>Time-</a:t>
            </a:r>
            <a:r>
              <a:rPr lang="fi-FI" dirty="0" err="1" smtClean="0"/>
              <a:t>series</a:t>
            </a:r>
            <a:r>
              <a:rPr lang="fi-FI" dirty="0" smtClean="0"/>
              <a:t> </a:t>
            </a:r>
            <a:r>
              <a:rPr lang="fi-FI" dirty="0" err="1" smtClean="0"/>
              <a:t>length</a:t>
            </a:r>
            <a:r>
              <a:rPr lang="fi-FI" dirty="0" smtClean="0"/>
              <a:t> </a:t>
            </a:r>
            <a:r>
              <a:rPr lang="fi-FI" dirty="0" err="1" smtClean="0"/>
              <a:t>must</a:t>
            </a:r>
            <a:r>
              <a:rPr lang="fi-FI" dirty="0" smtClean="0"/>
              <a:t> </a:t>
            </a:r>
            <a:r>
              <a:rPr lang="fi-FI" dirty="0" err="1" smtClean="0"/>
              <a:t>still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equal</a:t>
            </a:r>
            <a:endParaRPr lang="fi-FI" dirty="0" smtClean="0"/>
          </a:p>
          <a:p>
            <a:r>
              <a:rPr lang="fi-FI" dirty="0" err="1" smtClean="0"/>
              <a:t>See</a:t>
            </a:r>
            <a:r>
              <a:rPr lang="fi-FI" dirty="0"/>
              <a:t>:</a:t>
            </a:r>
            <a:r>
              <a:rPr lang="fi-FI" dirty="0" smtClean="0"/>
              <a:t> </a:t>
            </a:r>
            <a:r>
              <a:rPr lang="fi-FI" dirty="0"/>
              <a:t>Aleksandra </a:t>
            </a:r>
            <a:r>
              <a:rPr lang="fi-FI" dirty="0" err="1"/>
              <a:t>Herbec</a:t>
            </a:r>
            <a:r>
              <a:rPr lang="fi-FI" dirty="0"/>
              <a:t>, Jukka-Pekka Kauppi, </a:t>
            </a:r>
            <a:r>
              <a:rPr lang="fi-FI" dirty="0" err="1"/>
              <a:t>Corinne</a:t>
            </a:r>
            <a:r>
              <a:rPr lang="fi-FI" dirty="0"/>
              <a:t> </a:t>
            </a:r>
            <a:r>
              <a:rPr lang="fi-FI" dirty="0" err="1"/>
              <a:t>Jola</a:t>
            </a:r>
            <a:r>
              <a:rPr lang="fi-FI" dirty="0"/>
              <a:t>, Jussi Tohka , Frank E. </a:t>
            </a:r>
            <a:r>
              <a:rPr lang="fi-FI" dirty="0" err="1"/>
              <a:t>Pollick</a:t>
            </a:r>
            <a:r>
              <a:rPr lang="fi-FI" dirty="0"/>
              <a:t>. </a:t>
            </a:r>
            <a:r>
              <a:rPr lang="fi-FI" dirty="0" err="1"/>
              <a:t>Differences</a:t>
            </a:r>
            <a:r>
              <a:rPr lang="fi-FI" dirty="0"/>
              <a:t> in </a:t>
            </a:r>
            <a:r>
              <a:rPr lang="fi-FI" dirty="0" err="1"/>
              <a:t>fMRI</a:t>
            </a:r>
            <a:r>
              <a:rPr lang="fi-FI" dirty="0"/>
              <a:t> </a:t>
            </a:r>
            <a:r>
              <a:rPr lang="fi-FI" dirty="0" err="1"/>
              <a:t>intersubject</a:t>
            </a:r>
            <a:r>
              <a:rPr lang="fi-FI" dirty="0"/>
              <a:t> </a:t>
            </a:r>
            <a:r>
              <a:rPr lang="fi-FI" dirty="0" err="1"/>
              <a:t>correlation</a:t>
            </a:r>
            <a:r>
              <a:rPr lang="fi-FI" dirty="0"/>
              <a:t> </a:t>
            </a:r>
            <a:r>
              <a:rPr lang="fi-FI" dirty="0" err="1"/>
              <a:t>while</a:t>
            </a:r>
            <a:r>
              <a:rPr lang="fi-FI" dirty="0"/>
              <a:t> </a:t>
            </a:r>
            <a:r>
              <a:rPr lang="fi-FI" dirty="0" err="1"/>
              <a:t>viewing</a:t>
            </a:r>
            <a:r>
              <a:rPr lang="fi-FI" dirty="0"/>
              <a:t> </a:t>
            </a:r>
            <a:r>
              <a:rPr lang="fi-FI" dirty="0" err="1"/>
              <a:t>unedited</a:t>
            </a:r>
            <a:r>
              <a:rPr lang="fi-FI" dirty="0"/>
              <a:t> and </a:t>
            </a:r>
            <a:r>
              <a:rPr lang="fi-FI" dirty="0" err="1"/>
              <a:t>edited</a:t>
            </a:r>
            <a:r>
              <a:rPr lang="fi-FI" dirty="0"/>
              <a:t> </a:t>
            </a:r>
            <a:r>
              <a:rPr lang="fi-FI" dirty="0" err="1"/>
              <a:t>videos</a:t>
            </a:r>
            <a:r>
              <a:rPr lang="fi-FI" dirty="0"/>
              <a:t> of </a:t>
            </a:r>
            <a:r>
              <a:rPr lang="fi-FI" dirty="0" err="1"/>
              <a:t>dance</a:t>
            </a:r>
            <a:r>
              <a:rPr lang="fi-FI" dirty="0"/>
              <a:t> </a:t>
            </a:r>
            <a:r>
              <a:rPr lang="fi-FI" dirty="0" err="1"/>
              <a:t>performance</a:t>
            </a:r>
            <a:r>
              <a:rPr lang="fi-FI" dirty="0"/>
              <a:t>. </a:t>
            </a:r>
            <a:r>
              <a:rPr lang="fi-FI" i="1" u="sng" dirty="0" err="1">
                <a:hlinkClick r:id="rId2"/>
              </a:rPr>
              <a:t>Cortex</a:t>
            </a:r>
            <a:r>
              <a:rPr lang="fi-FI" i="1" u="sng" dirty="0">
                <a:hlinkClick r:id="rId2"/>
              </a:rPr>
              <a:t> </a:t>
            </a:r>
            <a:r>
              <a:rPr lang="fi-FI" u="sng" dirty="0">
                <a:hlinkClick r:id="rId2"/>
              </a:rPr>
              <a:t>, 71:341 - 348, 2015 </a:t>
            </a:r>
            <a:r>
              <a:rPr lang="fi-FI" dirty="0"/>
              <a:t>.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99323" y="1051477"/>
            <a:ext cx="5859628" cy="31175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478433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Files</a:t>
            </a:r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825625"/>
            <a:ext cx="10274085" cy="4351338"/>
          </a:xfrm>
        </p:spPr>
        <p:txBody>
          <a:bodyPr>
            <a:normAutofit/>
          </a:bodyPr>
          <a:lstStyle/>
          <a:p>
            <a:r>
              <a:rPr lang="fi-FI" dirty="0" smtClean="0"/>
              <a:t>In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PFsession</a:t>
            </a:r>
            <a:r>
              <a:rPr lang="fi-FI" dirty="0" smtClean="0"/>
              <a:t> </a:t>
            </a:r>
            <a:r>
              <a:rPr lang="fi-FI" dirty="0" err="1" smtClean="0"/>
              <a:t>directory</a:t>
            </a:r>
            <a:r>
              <a:rPr lang="fi-FI" dirty="0" smtClean="0"/>
              <a:t> – for </a:t>
            </a:r>
            <a:r>
              <a:rPr lang="fi-FI" dirty="0" err="1" smtClean="0"/>
              <a:t>most</a:t>
            </a:r>
            <a:r>
              <a:rPr lang="fi-FI" dirty="0" smtClean="0"/>
              <a:t> </a:t>
            </a:r>
            <a:r>
              <a:rPr lang="fi-FI" dirty="0" err="1" smtClean="0"/>
              <a:t>up</a:t>
            </a:r>
            <a:r>
              <a:rPr lang="fi-FI" dirty="0" smtClean="0"/>
              <a:t>-to-</a:t>
            </a:r>
            <a:r>
              <a:rPr lang="fi-FI" dirty="0" err="1" smtClean="0"/>
              <a:t>date</a:t>
            </a:r>
            <a:r>
              <a:rPr lang="fi-FI" dirty="0" smtClean="0"/>
              <a:t> info </a:t>
            </a:r>
            <a:r>
              <a:rPr lang="fi-FI" dirty="0" err="1" smtClean="0"/>
              <a:t>see</a:t>
            </a:r>
            <a:r>
              <a:rPr lang="fi-FI" dirty="0" smtClean="0"/>
              <a:t> </a:t>
            </a:r>
            <a:r>
              <a:rPr lang="fi-FI" dirty="0" err="1" smtClean="0"/>
              <a:t>PfsessionFiles.wiki</a:t>
            </a:r>
            <a:r>
              <a:rPr lang="fi-FI" dirty="0" smtClean="0"/>
              <a:t> in </a:t>
            </a:r>
            <a:r>
              <a:rPr lang="fi-FI" dirty="0" err="1" smtClean="0"/>
              <a:t>the</a:t>
            </a:r>
            <a:r>
              <a:rPr lang="fi-FI" dirty="0" smtClean="0"/>
              <a:t> wiki </a:t>
            </a:r>
            <a:r>
              <a:rPr lang="fi-FI" dirty="0" err="1" smtClean="0"/>
              <a:t>sub-directory</a:t>
            </a:r>
            <a:endParaRPr lang="fi-FI" dirty="0" smtClean="0"/>
          </a:p>
          <a:p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most</a:t>
            </a:r>
            <a:r>
              <a:rPr lang="fi-FI" dirty="0" smtClean="0"/>
              <a:t> </a:t>
            </a:r>
            <a:r>
              <a:rPr lang="fi-FI" dirty="0" err="1" smtClean="0"/>
              <a:t>important</a:t>
            </a:r>
            <a:r>
              <a:rPr lang="fi-FI" dirty="0" smtClean="0"/>
              <a:t> </a:t>
            </a:r>
            <a:r>
              <a:rPr lang="fi-FI" dirty="0" err="1" smtClean="0"/>
              <a:t>ones</a:t>
            </a:r>
            <a:r>
              <a:rPr lang="fi-FI" dirty="0" smtClean="0"/>
              <a:t>:</a:t>
            </a:r>
          </a:p>
          <a:p>
            <a:r>
              <a:rPr lang="fi-FI" b="1" dirty="0" smtClean="0"/>
              <a:t>z_nonparametric1Band0.nii </a:t>
            </a:r>
            <a:r>
              <a:rPr lang="fi-FI" dirty="0" smtClean="0"/>
              <a:t>: Z-</a:t>
            </a:r>
            <a:r>
              <a:rPr lang="fi-FI" dirty="0" err="1" smtClean="0"/>
              <a:t>values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err="1" smtClean="0"/>
              <a:t>voxel-wise</a:t>
            </a:r>
            <a:r>
              <a:rPr lang="fi-FI" dirty="0" smtClean="0"/>
              <a:t> </a:t>
            </a:r>
            <a:r>
              <a:rPr lang="fi-FI" dirty="0" err="1" smtClean="0"/>
              <a:t>models</a:t>
            </a:r>
            <a:r>
              <a:rPr lang="fi-FI" dirty="0" smtClean="0"/>
              <a:t>. </a:t>
            </a:r>
            <a:r>
              <a:rPr lang="fi-FI" dirty="0" err="1" smtClean="0"/>
              <a:t>Obtained</a:t>
            </a:r>
            <a:r>
              <a:rPr lang="fi-FI" dirty="0" smtClean="0"/>
              <a:t> </a:t>
            </a:r>
            <a:r>
              <a:rPr lang="fi-FI" dirty="0" err="1" smtClean="0"/>
              <a:t>from</a:t>
            </a:r>
            <a:r>
              <a:rPr lang="fi-FI" dirty="0" smtClean="0"/>
              <a:t> </a:t>
            </a:r>
            <a:r>
              <a:rPr lang="fi-FI" dirty="0" err="1" smtClean="0"/>
              <a:t>voxel-wise</a:t>
            </a:r>
            <a:r>
              <a:rPr lang="fi-FI" dirty="0" smtClean="0"/>
              <a:t> </a:t>
            </a:r>
            <a:r>
              <a:rPr lang="fi-FI" dirty="0" err="1" smtClean="0"/>
              <a:t>permutation</a:t>
            </a:r>
            <a:r>
              <a:rPr lang="fi-FI" dirty="0" smtClean="0"/>
              <a:t> </a:t>
            </a:r>
            <a:r>
              <a:rPr lang="fi-FI" dirty="0" err="1" smtClean="0"/>
              <a:t>test</a:t>
            </a:r>
            <a:r>
              <a:rPr lang="fi-FI" dirty="0" smtClean="0"/>
              <a:t> </a:t>
            </a:r>
            <a:r>
              <a:rPr lang="fi-FI" dirty="0" err="1" smtClean="0"/>
              <a:t>yielding</a:t>
            </a:r>
            <a:r>
              <a:rPr lang="fi-FI" dirty="0" smtClean="0"/>
              <a:t> </a:t>
            </a:r>
            <a:r>
              <a:rPr lang="fi-FI" dirty="0" err="1" smtClean="0"/>
              <a:t>different</a:t>
            </a:r>
            <a:r>
              <a:rPr lang="fi-FI" dirty="0" smtClean="0"/>
              <a:t> </a:t>
            </a:r>
            <a:r>
              <a:rPr lang="fi-FI" dirty="0" err="1" smtClean="0"/>
              <a:t>model</a:t>
            </a:r>
            <a:r>
              <a:rPr lang="fi-FI" dirty="0" smtClean="0"/>
              <a:t> for </a:t>
            </a:r>
            <a:r>
              <a:rPr lang="fi-FI" dirty="0" err="1" smtClean="0"/>
              <a:t>each</a:t>
            </a:r>
            <a:r>
              <a:rPr lang="fi-FI" dirty="0" smtClean="0"/>
              <a:t> </a:t>
            </a:r>
            <a:r>
              <a:rPr lang="fi-FI" dirty="0" err="1" smtClean="0"/>
              <a:t>voxel</a:t>
            </a:r>
            <a:r>
              <a:rPr lang="fi-FI" dirty="0" smtClean="0"/>
              <a:t> </a:t>
            </a:r>
          </a:p>
          <a:p>
            <a:r>
              <a:rPr lang="en-US" b="1" dirty="0" smtClean="0"/>
              <a:t>pvalmaps3D1Band0.nii</a:t>
            </a:r>
            <a:r>
              <a:rPr lang="en-US" dirty="0" smtClean="0"/>
              <a:t> : Uncorrected p-value map, referring to ZsumStat1.mat, all voxels with the same model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78315150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Files</a:t>
            </a:r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In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results</a:t>
            </a:r>
            <a:r>
              <a:rPr lang="fi-FI" dirty="0" smtClean="0"/>
              <a:t> </a:t>
            </a:r>
            <a:r>
              <a:rPr lang="fi-FI" dirty="0" err="1" smtClean="0"/>
              <a:t>directory</a:t>
            </a:r>
            <a:r>
              <a:rPr lang="fi-FI" dirty="0" smtClean="0"/>
              <a:t>, </a:t>
            </a:r>
            <a:r>
              <a:rPr lang="fi-FI" dirty="0" err="1" smtClean="0"/>
              <a:t>up</a:t>
            </a:r>
            <a:r>
              <a:rPr lang="fi-FI" dirty="0" smtClean="0"/>
              <a:t>-to-</a:t>
            </a:r>
            <a:r>
              <a:rPr lang="fi-FI" dirty="0" err="1" smtClean="0"/>
              <a:t>date</a:t>
            </a:r>
            <a:r>
              <a:rPr lang="fi-FI" dirty="0" smtClean="0"/>
              <a:t> info </a:t>
            </a:r>
            <a:r>
              <a:rPr lang="fi-FI" dirty="0" err="1" smtClean="0"/>
              <a:t>resultsFiles.wiki</a:t>
            </a:r>
            <a:endParaRPr lang="fi-FI" dirty="0" smtClean="0"/>
          </a:p>
          <a:p>
            <a:endParaRPr lang="fi-FI" dirty="0"/>
          </a:p>
          <a:p>
            <a:r>
              <a:rPr lang="en-US" b="1" dirty="0" smtClean="0"/>
              <a:t>SessionComparison1Band0ThresholdsWin0_Group_SW_MCConly_0_25000.csv</a:t>
            </a:r>
            <a:r>
              <a:rPr lang="en-US" dirty="0" smtClean="0"/>
              <a:t> : Group comparison thresholds, use these to threshold group comparison maps. There are several thresholds which apply to different files as explained in </a:t>
            </a:r>
            <a:r>
              <a:rPr lang="en-US" dirty="0" err="1" smtClean="0"/>
              <a:t>resultsFiles.wiki</a:t>
            </a:r>
            <a:endParaRPr lang="en-US" dirty="0"/>
          </a:p>
          <a:p>
            <a:endParaRPr lang="en-US" dirty="0" smtClean="0"/>
          </a:p>
          <a:p>
            <a:r>
              <a:rPr lang="en-US" dirty="0" smtClean="0"/>
              <a:t>Note that this file may be named differently based on the options used.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68653293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Finally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Read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stats</a:t>
            </a:r>
            <a:r>
              <a:rPr lang="fi-FI" dirty="0" smtClean="0"/>
              <a:t> </a:t>
            </a:r>
            <a:r>
              <a:rPr lang="fi-FI" dirty="0" err="1" smtClean="0"/>
              <a:t>paper</a:t>
            </a:r>
            <a:r>
              <a:rPr lang="fi-FI" dirty="0" smtClean="0"/>
              <a:t>:</a:t>
            </a:r>
          </a:p>
          <a:p>
            <a:pPr marL="0" indent="0">
              <a:buNone/>
            </a:pPr>
            <a:r>
              <a:rPr lang="fi-FI" dirty="0" smtClean="0">
                <a:hlinkClick r:id="rId2"/>
              </a:rPr>
              <a:t>https://www.biorxiv.org/content/10.1101/370023v1</a:t>
            </a:r>
            <a:endParaRPr lang="fi-FI" dirty="0" smtClean="0"/>
          </a:p>
          <a:p>
            <a:pPr marL="0" indent="0">
              <a:buNone/>
            </a:pPr>
            <a:r>
              <a:rPr lang="fi-FI" dirty="0" err="1" smtClean="0"/>
              <a:t>Please</a:t>
            </a:r>
            <a:r>
              <a:rPr lang="fi-FI" dirty="0" smtClean="0"/>
              <a:t> </a:t>
            </a:r>
            <a:r>
              <a:rPr lang="fi-FI" dirty="0" err="1" smtClean="0"/>
              <a:t>cite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paper</a:t>
            </a:r>
            <a:r>
              <a:rPr lang="fi-FI" dirty="0" smtClean="0"/>
              <a:t> </a:t>
            </a:r>
            <a:r>
              <a:rPr lang="fi-FI" dirty="0" err="1" smtClean="0"/>
              <a:t>if</a:t>
            </a:r>
            <a:r>
              <a:rPr lang="fi-FI" dirty="0" smtClean="0"/>
              <a:t> </a:t>
            </a:r>
            <a:r>
              <a:rPr lang="fi-FI" dirty="0" err="1" smtClean="0"/>
              <a:t>you</a:t>
            </a:r>
            <a:r>
              <a:rPr lang="fi-FI" dirty="0" smtClean="0"/>
              <a:t> </a:t>
            </a:r>
            <a:r>
              <a:rPr lang="fi-FI" dirty="0" err="1" smtClean="0"/>
              <a:t>use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methods</a:t>
            </a:r>
            <a:r>
              <a:rPr lang="fi-FI" dirty="0" smtClean="0"/>
              <a:t> </a:t>
            </a:r>
            <a:r>
              <a:rPr lang="fi-FI" dirty="0" err="1" smtClean="0"/>
              <a:t>implemented</a:t>
            </a:r>
            <a:r>
              <a:rPr lang="fi-FI" dirty="0" smtClean="0"/>
              <a:t> in </a:t>
            </a:r>
            <a:r>
              <a:rPr lang="fi-FI" dirty="0" err="1" smtClean="0"/>
              <a:t>the</a:t>
            </a:r>
            <a:r>
              <a:rPr lang="fi-FI" dirty="0" smtClean="0"/>
              <a:t> ISC </a:t>
            </a:r>
            <a:r>
              <a:rPr lang="fi-FI" dirty="0" err="1" smtClean="0"/>
              <a:t>toolbox</a:t>
            </a:r>
            <a:endParaRPr lang="fi-FI" dirty="0" smtClean="0"/>
          </a:p>
          <a:p>
            <a:pPr marL="0" indent="0">
              <a:buNone/>
            </a:pPr>
            <a:endParaRPr lang="fi-FI" dirty="0"/>
          </a:p>
          <a:p>
            <a:pPr marL="0" indent="0">
              <a:buNone/>
            </a:pPr>
            <a:r>
              <a:rPr lang="fi-FI" dirty="0" smtClean="0"/>
              <a:t>As a general </a:t>
            </a:r>
            <a:r>
              <a:rPr lang="fi-FI" dirty="0" err="1" smtClean="0"/>
              <a:t>reference</a:t>
            </a:r>
            <a:r>
              <a:rPr lang="fi-FI" dirty="0" smtClean="0"/>
              <a:t> for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toolbox</a:t>
            </a:r>
            <a:r>
              <a:rPr lang="fi-FI" dirty="0" smtClean="0"/>
              <a:t>, </a:t>
            </a:r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recommend</a:t>
            </a:r>
            <a:r>
              <a:rPr lang="fi-FI" dirty="0" smtClean="0"/>
              <a:t> </a:t>
            </a:r>
          </a:p>
          <a:p>
            <a:pPr marL="0" indent="0">
              <a:buNone/>
            </a:pPr>
            <a:r>
              <a:rPr lang="fi-FI" dirty="0" smtClean="0"/>
              <a:t>J.-P. Kauppi, J. Pajula and J. Tohka . A </a:t>
            </a:r>
            <a:r>
              <a:rPr lang="fi-FI" dirty="0" err="1" smtClean="0"/>
              <a:t>Versatile</a:t>
            </a:r>
            <a:r>
              <a:rPr lang="fi-FI" dirty="0" smtClean="0"/>
              <a:t> Software </a:t>
            </a:r>
            <a:r>
              <a:rPr lang="fi-FI" dirty="0" err="1" smtClean="0"/>
              <a:t>Package</a:t>
            </a:r>
            <a:r>
              <a:rPr lang="fi-FI" dirty="0" smtClean="0"/>
              <a:t> for Inter-</a:t>
            </a:r>
            <a:r>
              <a:rPr lang="fi-FI" dirty="0" err="1" smtClean="0"/>
              <a:t>subject</a:t>
            </a:r>
            <a:r>
              <a:rPr lang="fi-FI" dirty="0" smtClean="0"/>
              <a:t> </a:t>
            </a:r>
            <a:r>
              <a:rPr lang="fi-FI" dirty="0" err="1" smtClean="0"/>
              <a:t>Correlation</a:t>
            </a:r>
            <a:r>
              <a:rPr lang="fi-FI" dirty="0" smtClean="0"/>
              <a:t> </a:t>
            </a:r>
            <a:r>
              <a:rPr lang="fi-FI" dirty="0" err="1" smtClean="0"/>
              <a:t>Based</a:t>
            </a:r>
            <a:r>
              <a:rPr lang="fi-FI" dirty="0" smtClean="0"/>
              <a:t> </a:t>
            </a:r>
            <a:r>
              <a:rPr lang="fi-FI" dirty="0" err="1" smtClean="0"/>
              <a:t>Analyses</a:t>
            </a:r>
            <a:r>
              <a:rPr lang="fi-FI" dirty="0" smtClean="0"/>
              <a:t> of </a:t>
            </a:r>
            <a:r>
              <a:rPr lang="fi-FI" dirty="0" err="1" smtClean="0"/>
              <a:t>fMRI</a:t>
            </a:r>
            <a:r>
              <a:rPr lang="fi-FI" dirty="0" smtClean="0"/>
              <a:t>. Frontiers in </a:t>
            </a:r>
            <a:r>
              <a:rPr lang="fi-FI" dirty="0" err="1" smtClean="0"/>
              <a:t>Neuroinformatics</a:t>
            </a:r>
            <a:r>
              <a:rPr lang="fi-FI" dirty="0" smtClean="0"/>
              <a:t>, 8:2, 2014.</a:t>
            </a:r>
          </a:p>
          <a:p>
            <a:pPr marL="0" indent="0">
              <a:buNone/>
            </a:pPr>
            <a:r>
              <a:rPr lang="fi-FI" dirty="0" smtClean="0"/>
              <a:t>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2228404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56</TotalTime>
  <Words>408</Words>
  <Application>Microsoft Office PowerPoint</Application>
  <PresentationFormat>Widescreen</PresentationFormat>
  <Paragraphs>43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Calibri Light</vt:lpstr>
      <vt:lpstr>Office Theme</vt:lpstr>
      <vt:lpstr>ISC-toolbox: Group comparison</vt:lpstr>
      <vt:lpstr>What?</vt:lpstr>
      <vt:lpstr>How?</vt:lpstr>
      <vt:lpstr>Group comparison settings </vt:lpstr>
      <vt:lpstr>Session comparison</vt:lpstr>
      <vt:lpstr>Files </vt:lpstr>
      <vt:lpstr>Files </vt:lpstr>
      <vt:lpstr>Finally</vt:lpstr>
    </vt:vector>
  </TitlesOfParts>
  <Company>University of Eastern Finland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ISC-toolbox: Group comparsion</dc:title>
  <dc:creator>Jussi Tohka</dc:creator>
  <cp:lastModifiedBy>Jussi Tohka</cp:lastModifiedBy>
  <cp:revision>8</cp:revision>
  <dcterms:created xsi:type="dcterms:W3CDTF">2019-02-08T19:27:24Z</dcterms:created>
  <dcterms:modified xsi:type="dcterms:W3CDTF">2019-02-08T20:23:28Z</dcterms:modified>
</cp:coreProperties>
</file>