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9" r:id="rId2"/>
  </p:sldMasterIdLst>
  <p:notesMasterIdLst>
    <p:notesMasterId r:id="rId20"/>
  </p:notesMasterIdLst>
  <p:sldIdLst>
    <p:sldId id="256" r:id="rId3"/>
    <p:sldId id="280" r:id="rId4"/>
    <p:sldId id="281" r:id="rId5"/>
    <p:sldId id="286" r:id="rId6"/>
    <p:sldId id="285" r:id="rId7"/>
    <p:sldId id="259" r:id="rId8"/>
    <p:sldId id="287" r:id="rId9"/>
    <p:sldId id="282" r:id="rId10"/>
    <p:sldId id="290" r:id="rId11"/>
    <p:sldId id="288" r:id="rId12"/>
    <p:sldId id="289" r:id="rId13"/>
    <p:sldId id="291" r:id="rId14"/>
    <p:sldId id="292" r:id="rId15"/>
    <p:sldId id="293" r:id="rId16"/>
    <p:sldId id="295" r:id="rId17"/>
    <p:sldId id="294" r:id="rId18"/>
    <p:sldId id="257" r:id="rId1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30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9" d="100"/>
          <a:sy n="99" d="100"/>
        </p:scale>
        <p:origin x="3570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046E460-515B-405C-84D9-50DA61025AFE}" type="datetimeFigureOut">
              <a:rPr lang="en-US" smtClean="0"/>
              <a:t>26-Mar-17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691ACA-80DB-4208-9575-4D193C1677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2798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9" name="Rectangle 8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7" name="Picture 3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93687"/>
            <a:ext cx="9144000" cy="2387600"/>
          </a:xfrm>
        </p:spPr>
        <p:txBody>
          <a:bodyPr anchor="b"/>
          <a:lstStyle>
            <a:lvl1pPr algn="ctr">
              <a:defRPr sz="60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424338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400" y="6356350"/>
            <a:ext cx="2743200" cy="365125"/>
          </a:xfrm>
          <a:prstGeom prst="rect">
            <a:avLst/>
          </a:prstGeom>
        </p:spPr>
        <p:txBody>
          <a:bodyPr/>
          <a:lstStyle>
            <a:lvl1pPr algn="ctr">
              <a:defRPr>
                <a:solidFill>
                  <a:schemeClr val="bg1">
                    <a:lumMod val="65000"/>
                  </a:schemeClr>
                </a:solidFill>
                <a:latin typeface="Segoe UI Semilight" panose="020B0402040204020203" pitchFamily="34" charset="0"/>
                <a:cs typeface="Segoe UI Semilight" panose="020B0402040204020203" pitchFamily="34" charset="0"/>
              </a:defRPr>
            </a:lvl1pPr>
          </a:lstStyle>
          <a:p>
            <a:fld id="{3A58E68A-A204-413D-96F6-8F1149D77122}" type="datetimeFigureOut">
              <a:rPr lang="en-US" smtClean="0"/>
              <a:pPr/>
              <a:t>26-Mar-17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281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6673" y="1690688"/>
            <a:ext cx="11638547" cy="44862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11900"/>
            <a:ext cx="2743200" cy="365125"/>
          </a:xfrm>
          <a:prstGeom prst="rect">
            <a:avLst/>
          </a:prstGeom>
        </p:spPr>
        <p:txBody>
          <a:bodyPr/>
          <a:lstStyle/>
          <a:p>
            <a:fld id="{3A58E68A-A204-413D-96F6-8F1149D77122}" type="datetimeFigureOut">
              <a:rPr lang="en-US" smtClean="0"/>
              <a:t>26-Mar-17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0412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Questions?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1524000" y="1250992"/>
            <a:ext cx="9144000" cy="4356016"/>
          </a:xfrm>
          <a:ln>
            <a:noFill/>
          </a:ln>
          <a:effectLst/>
        </p:spPr>
        <p:txBody>
          <a:bodyPr anchor="ctr">
            <a:noAutofit/>
          </a:bodyPr>
          <a:lstStyle>
            <a:lvl1pPr algn="ctr">
              <a:defRPr sz="41300">
                <a:ln w="15875">
                  <a:solidFill>
                    <a:schemeClr val="bg1"/>
                  </a:solidFill>
                </a:ln>
                <a:effectLst/>
              </a:defRPr>
            </a:lvl1pPr>
          </a:lstStyle>
          <a:p>
            <a:r>
              <a:rPr lang="en-US" dirty="0"/>
              <a:t>?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Contact Information</a:t>
            </a:r>
          </a:p>
        </p:txBody>
      </p:sp>
    </p:spTree>
    <p:extLst>
      <p:ext uri="{BB962C8B-B14F-4D97-AF65-F5344CB8AC3E}">
        <p14:creationId xmlns:p14="http://schemas.microsoft.com/office/powerpoint/2010/main" val="3791921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7880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23120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6673" y="1074275"/>
            <a:ext cx="5763127" cy="51026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074275"/>
            <a:ext cx="5723020" cy="51026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0118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6674" y="1681163"/>
            <a:ext cx="57409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6674" y="2505075"/>
            <a:ext cx="5740902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72302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72302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1"/>
          <p:cNvSpPr>
            <a:spLocks noGrp="1"/>
          </p:cNvSpPr>
          <p:nvPr>
            <p:ph type="title"/>
          </p:nvPr>
        </p:nvSpPr>
        <p:spPr>
          <a:xfrm>
            <a:off x="256673" y="264696"/>
            <a:ext cx="11638547" cy="1409324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386578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21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24280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1600" y="1690688"/>
            <a:ext cx="6713620" cy="417662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674" y="1690688"/>
            <a:ext cx="4512176" cy="418456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256673" y="264696"/>
            <a:ext cx="11638547" cy="1409324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837939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1690688"/>
            <a:ext cx="6712032" cy="41703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674" y="1690688"/>
            <a:ext cx="4515352" cy="41783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256673" y="264696"/>
            <a:ext cx="11638547" cy="1409324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085613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1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6172200"/>
            <a:ext cx="12192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12192000" cy="939338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 userDrawn="1">
            <p:ph type="title"/>
          </p:nvPr>
        </p:nvSpPr>
        <p:spPr>
          <a:xfrm>
            <a:off x="256673" y="264696"/>
            <a:ext cx="11638547" cy="67464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 userDrawn="1">
            <p:ph type="body" idx="1"/>
          </p:nvPr>
        </p:nvSpPr>
        <p:spPr>
          <a:xfrm>
            <a:off x="256673" y="1014153"/>
            <a:ext cx="11638547" cy="51366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 userDrawn="1">
            <p:ph type="ftr" sz="quarter" idx="3"/>
          </p:nvPr>
        </p:nvSpPr>
        <p:spPr>
          <a:xfrm>
            <a:off x="1601841" y="6311900"/>
            <a:ext cx="744827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0" i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280363" y="6311900"/>
            <a:ext cx="5815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8F2DD4-06ED-490A-84F1-7D33998F6EC2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16" name="Picture 3"/>
          <p:cNvPicPr>
            <a:picLocks noChangeAspect="1" noChangeArrowheads="1"/>
          </p:cNvPicPr>
          <p:nvPr userDrawn="1"/>
        </p:nvPicPr>
        <p:blipFill>
          <a:blip r:embed="rId12" cstate="print"/>
          <a:srcRect/>
          <a:stretch>
            <a:fillRect/>
          </a:stretch>
        </p:blipFill>
        <p:spPr bwMode="auto">
          <a:xfrm>
            <a:off x="101767" y="6369181"/>
            <a:ext cx="1285875" cy="404132"/>
          </a:xfrm>
          <a:prstGeom prst="rect">
            <a:avLst/>
          </a:prstGeom>
          <a:noFill/>
          <a:ln w="9525">
            <a:solidFill>
              <a:srgbClr val="002040"/>
            </a:solidFill>
            <a:miter lim="800000"/>
            <a:headEnd/>
            <a:tailEnd/>
          </a:ln>
        </p:spPr>
      </p:pic>
      <p:pic>
        <p:nvPicPr>
          <p:cNvPr id="17" name="Picture 16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76089" y="6369181"/>
            <a:ext cx="2020660" cy="4041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6886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bg1"/>
          </a:solidFill>
          <a:latin typeface="Segoe UI Semibold" panose="020B0702040204020203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8" name="Rectangle 7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9" name="Picture 3"/>
            <p:cNvPicPr>
              <a:picLocks noChangeAspect="1" noChangeArrowheads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0499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itk.org/Doxygen/html/classitk_1_1CannyEdgeDetectionImageFilter.html" TargetMode="External"/><Relationship Id="rId2" Type="http://schemas.openxmlformats.org/officeDocument/2006/relationships/hyperlink" Target="https://itk.org/Doxygen/html/classitk_1_1DiscreteGaussianImageFilter.html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en.cppreference.com/w/cpp/language/auto" TargetMode="External"/><Relationship Id="rId2" Type="http://schemas.openxmlformats.org/officeDocument/2006/relationships/hyperlink" Target="http://en.cppreference.com/w/cpp/keyword/using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dirty="0"/>
              <a:t>CBICA S/W Dev Tutorials</a:t>
            </a:r>
            <a:br>
              <a:rPr lang="it-IT" dirty="0"/>
            </a:br>
            <a:r>
              <a:rPr lang="it-IT" dirty="0"/>
              <a:t>– ITK and C++11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Sarthak Pati</a:t>
            </a:r>
          </a:p>
        </p:txBody>
      </p:sp>
    </p:spTree>
    <p:extLst>
      <p:ext uri="{BB962C8B-B14F-4D97-AF65-F5344CB8AC3E}">
        <p14:creationId xmlns:p14="http://schemas.microsoft.com/office/powerpoint/2010/main" val="250098696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sz="1500" dirty="0">
                <a:solidFill>
                  <a:srgbClr val="0000FF"/>
                </a:solidFill>
                <a:latin typeface="Consolas" panose="020B0609020204030204" pitchFamily="49" charset="0"/>
              </a:rPr>
              <a:t>using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</a:t>
            </a:r>
            <a:r>
              <a:rPr lang="en-US" sz="15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=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itk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::</a:t>
            </a:r>
            <a:r>
              <a:rPr lang="en-US" sz="1500" dirty="0">
                <a:solidFill>
                  <a:srgbClr val="2B91AF"/>
                </a:solidFill>
                <a:latin typeface="Consolas" panose="020B0609020204030204" pitchFamily="49" charset="0"/>
              </a:rPr>
              <a:t>Image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&lt; </a:t>
            </a:r>
            <a:r>
              <a:rPr lang="en-US" sz="1500" dirty="0">
                <a:solidFill>
                  <a:srgbClr val="0000FF"/>
                </a:solidFill>
                <a:latin typeface="Consolas" panose="020B0609020204030204" pitchFamily="49" charset="0"/>
              </a:rPr>
              <a:t>float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, 3 &gt;;</a:t>
            </a:r>
          </a:p>
          <a:p>
            <a:pPr marL="0" indent="0">
              <a:lnSpc>
                <a:spcPct val="120000"/>
              </a:lnSpc>
              <a:buNone/>
            </a:pPr>
            <a:endParaRPr lang="en-US" sz="1500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20000"/>
              </a:lnSpc>
              <a:buNone/>
            </a:pPr>
            <a:r>
              <a:rPr lang="en-US" sz="1500" dirty="0">
                <a:solidFill>
                  <a:srgbClr val="0000FF"/>
                </a:solidFill>
                <a:latin typeface="Consolas" panose="020B0609020204030204" pitchFamily="49" charset="0"/>
              </a:rPr>
              <a:t>auto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inputImage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= </a:t>
            </a:r>
            <a:r>
              <a:rPr lang="en-US" sz="15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cbica</a:t>
            </a:r>
            <a:r>
              <a:rPr lang="en-US" sz="15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::</a:t>
            </a:r>
            <a:r>
              <a:rPr lang="en-US" sz="15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ReadImage</a:t>
            </a:r>
            <a:r>
              <a:rPr lang="en-US" sz="15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&lt; </a:t>
            </a:r>
            <a:r>
              <a:rPr lang="en-US" sz="15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ImageType</a:t>
            </a:r>
            <a:r>
              <a:rPr lang="en-US" sz="15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&gt;(</a:t>
            </a:r>
            <a:r>
              <a:rPr lang="en-US" sz="15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inputFileName</a:t>
            </a:r>
            <a:r>
              <a:rPr lang="en-US" sz="15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Keywords shown: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b="1" dirty="0">
                <a:solidFill>
                  <a:srgbClr val="C00000"/>
                </a:solidFill>
              </a:rPr>
              <a:t>using</a:t>
            </a:r>
            <a:r>
              <a:rPr lang="en-US" dirty="0"/>
              <a:t>: a more readable way of writing the old </a:t>
            </a:r>
            <a:r>
              <a:rPr lang="en-US" dirty="0">
                <a:solidFill>
                  <a:srgbClr val="C00000"/>
                </a:solidFill>
              </a:rPr>
              <a:t>typedef</a:t>
            </a:r>
            <a:r>
              <a:rPr lang="en-US" dirty="0"/>
              <a:t> statements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b="1" dirty="0">
                <a:solidFill>
                  <a:srgbClr val="C00000"/>
                </a:solidFill>
              </a:rPr>
              <a:t>auto</a:t>
            </a:r>
            <a:r>
              <a:rPr lang="en-US" dirty="0"/>
              <a:t>: deduce data type of variable based on initialization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Using: http://en.cppreference.com/w/cpp/keyword/using</a:t>
            </a:r>
          </a:p>
          <a:p>
            <a:r>
              <a:rPr lang="en-US" dirty="0"/>
              <a:t>Auto: https://msdn.microsoft.com/en-us/library/05w82thz.aspx</a:t>
            </a:r>
          </a:p>
        </p:txBody>
      </p:sp>
    </p:spTree>
    <p:extLst>
      <p:ext uri="{BB962C8B-B14F-4D97-AF65-F5344CB8AC3E}">
        <p14:creationId xmlns:p14="http://schemas.microsoft.com/office/powerpoint/2010/main" val="38693911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sz="15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using </a:t>
            </a:r>
            <a:r>
              <a:rPr lang="en-US" sz="15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ImageType</a:t>
            </a:r>
            <a:r>
              <a:rPr lang="en-US" sz="15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= </a:t>
            </a:r>
            <a:r>
              <a:rPr lang="en-US" sz="15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itk</a:t>
            </a:r>
            <a:r>
              <a:rPr lang="en-US" sz="15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::Image&lt; float, 3 &gt;;</a:t>
            </a:r>
          </a:p>
          <a:p>
            <a:pPr marL="0" indent="0">
              <a:lnSpc>
                <a:spcPct val="120000"/>
              </a:lnSpc>
              <a:buNone/>
            </a:pPr>
            <a:endParaRPr lang="en-US" sz="1500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20000"/>
              </a:lnSpc>
              <a:buNone/>
            </a:pPr>
            <a:r>
              <a:rPr lang="en-US" sz="1500" dirty="0">
                <a:solidFill>
                  <a:srgbClr val="0000FF"/>
                </a:solidFill>
                <a:latin typeface="Consolas" panose="020B0609020204030204" pitchFamily="49" charset="0"/>
              </a:rPr>
              <a:t>auto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inputImage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=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cbica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::</a:t>
            </a:r>
            <a:r>
              <a:rPr lang="en-US" sz="1500" dirty="0" err="1">
                <a:solidFill>
                  <a:srgbClr val="00B050"/>
                </a:solidFill>
                <a:latin typeface="Consolas" panose="020B0609020204030204" pitchFamily="49" charset="0"/>
              </a:rPr>
              <a:t>ReadImage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&lt; </a:t>
            </a:r>
            <a:r>
              <a:rPr lang="en-US" sz="15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&gt;(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inputFileName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 err="1"/>
              <a:t>cbica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ReadImage</a:t>
            </a:r>
            <a:r>
              <a:rPr lang="en-US" dirty="0"/>
              <a:t> is a </a:t>
            </a:r>
            <a:r>
              <a:rPr lang="en-US" dirty="0">
                <a:solidFill>
                  <a:srgbClr val="C00000"/>
                </a:solidFill>
              </a:rPr>
              <a:t>template</a:t>
            </a:r>
            <a:r>
              <a:rPr lang="en-US" dirty="0"/>
              <a:t>-based function (basically a function which isn’t dependent on a data type and which can be deduced by the compiler automatically at compile time based on usage) which does a bunch of sanity checks on the image before loading it to memory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Templates: http://www.cplusplus.com/doc/tutorial/templates/</a:t>
            </a:r>
          </a:p>
        </p:txBody>
      </p:sp>
    </p:spTree>
    <p:extLst>
      <p:ext uri="{BB962C8B-B14F-4D97-AF65-F5344CB8AC3E}">
        <p14:creationId xmlns:p14="http://schemas.microsoft.com/office/powerpoint/2010/main" val="187827114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>
                <a:solidFill>
                  <a:srgbClr val="0000FF"/>
                </a:solidFill>
                <a:latin typeface="Consolas" panose="020B0609020204030204" pitchFamily="49" charset="0"/>
              </a:rPr>
              <a:t>auto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=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itk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::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DiscreteGaussianImageFilter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&lt; 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&gt;::New(); 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SetInput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(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inputImage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SetVariance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(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varianceValue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SetMaximumKernelWidth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(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kernelWidthValue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-&gt;Update();</a:t>
            </a:r>
            <a:endParaRPr lang="en-US" sz="1500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Initialize a Gaussian Filter object in the memory.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lnSpc>
                <a:spcPct val="120000"/>
              </a:lnSpc>
              <a:buNone/>
            </a:pPr>
            <a:r>
              <a:rPr lang="en-US" dirty="0"/>
              <a:t>All </a:t>
            </a:r>
            <a:r>
              <a:rPr lang="en-US" b="1" i="1" dirty="0">
                <a:solidFill>
                  <a:srgbClr val="C00000"/>
                </a:solidFill>
              </a:rPr>
              <a:t>::New( )</a:t>
            </a:r>
            <a:r>
              <a:rPr lang="en-US" dirty="0"/>
              <a:t> directives in ITK output </a:t>
            </a:r>
            <a:r>
              <a:rPr lang="en-US" dirty="0">
                <a:solidFill>
                  <a:srgbClr val="00B0F0"/>
                </a:solidFill>
              </a:rPr>
              <a:t>smart pointers </a:t>
            </a:r>
            <a:r>
              <a:rPr lang="en-US" dirty="0"/>
              <a:t>(their allocation and deallocation is handled by the compiler, thus making the program free of memory and resource leaks and ensures exception-safety)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Smart Pointers: https://msdn.microsoft.com/en-us/library/hh279674.aspx</a:t>
            </a:r>
          </a:p>
        </p:txBody>
      </p:sp>
    </p:spTree>
    <p:extLst>
      <p:ext uri="{BB962C8B-B14F-4D97-AF65-F5344CB8AC3E}">
        <p14:creationId xmlns:p14="http://schemas.microsoft.com/office/powerpoint/2010/main" val="281582187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>
                <a:solidFill>
                  <a:srgbClr val="0000FF"/>
                </a:solidFill>
                <a:latin typeface="Consolas" panose="020B0609020204030204" pitchFamily="49" charset="0"/>
              </a:rPr>
              <a:t>auto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=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itk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::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DiscreteGaussianImageFilter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&lt; 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&gt;::New(); 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SetInput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inputImage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SetVariance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varianceValue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SetMaximumKernelWidth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kernelWidthValue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Update();</a:t>
            </a:r>
            <a:endParaRPr lang="en-US" sz="1500" dirty="0">
              <a:solidFill>
                <a:srgbClr val="000000"/>
              </a:solidFill>
              <a:latin typeface="Consolas" panose="020B0609020204030204" pitchFamily="49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Set up the requirements for the Gaussian filter, basically the </a:t>
            </a:r>
            <a:r>
              <a:rPr lang="en-US" dirty="0">
                <a:solidFill>
                  <a:srgbClr val="C00000"/>
                </a:solidFill>
              </a:rPr>
              <a:t>variance</a:t>
            </a:r>
            <a:r>
              <a:rPr lang="en-US" dirty="0"/>
              <a:t> (which can be different for different dimensions) and </a:t>
            </a:r>
            <a:r>
              <a:rPr lang="en-US" dirty="0">
                <a:solidFill>
                  <a:srgbClr val="C00000"/>
                </a:solidFill>
              </a:rPr>
              <a:t>maximum kernel width </a:t>
            </a:r>
            <a:r>
              <a:rPr lang="en-US" dirty="0"/>
              <a:t>(default is 32 along each dimension)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Smart Pointers: https://msdn.microsoft.com/en-us/library/hh279674.aspx</a:t>
            </a:r>
          </a:p>
        </p:txBody>
      </p:sp>
    </p:spTree>
    <p:extLst>
      <p:ext uri="{BB962C8B-B14F-4D97-AF65-F5344CB8AC3E}">
        <p14:creationId xmlns:p14="http://schemas.microsoft.com/office/powerpoint/2010/main" val="317646365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>
                <a:solidFill>
                  <a:srgbClr val="0000FF"/>
                </a:solidFill>
                <a:latin typeface="Consolas" panose="020B0609020204030204" pitchFamily="49" charset="0"/>
              </a:rPr>
              <a:t>auto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=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itk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::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DiscreteGaussianImageFilter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&lt; 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&gt;::New(); 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rgbClr val="00B050"/>
                </a:solidFill>
                <a:latin typeface="Consolas" panose="020B0609020204030204" pitchFamily="49" charset="0"/>
              </a:rPr>
              <a:t>SetInput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inputImage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rgbClr val="00B050"/>
                </a:solidFill>
                <a:latin typeface="Consolas" panose="020B0609020204030204" pitchFamily="49" charset="0"/>
              </a:rPr>
              <a:t>SetVariance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varianceValue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rgbClr val="00B050"/>
                </a:solidFill>
                <a:latin typeface="Consolas" panose="020B0609020204030204" pitchFamily="49" charset="0"/>
              </a:rPr>
              <a:t>SetMaximumKernelWidth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kernelWidthValue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>
                <a:solidFill>
                  <a:srgbClr val="00B050"/>
                </a:solidFill>
                <a:latin typeface="Consolas" panose="020B0609020204030204" pitchFamily="49" charset="0"/>
              </a:rPr>
              <a:t>Update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(); </a:t>
            </a:r>
            <a:endParaRPr lang="en-US" sz="1500" dirty="0">
              <a:solidFill>
                <a:srgbClr val="000000"/>
              </a:solidFill>
              <a:latin typeface="Consolas" panose="020B0609020204030204" pitchFamily="49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Set up the requirements for the Gaussian filter, basically the </a:t>
            </a:r>
            <a:r>
              <a:rPr lang="en-US" dirty="0">
                <a:solidFill>
                  <a:srgbClr val="C00000"/>
                </a:solidFill>
              </a:rPr>
              <a:t>variance</a:t>
            </a:r>
            <a:r>
              <a:rPr lang="en-US" dirty="0"/>
              <a:t> (which can be different for different dimensions) and </a:t>
            </a:r>
            <a:r>
              <a:rPr lang="en-US" dirty="0">
                <a:solidFill>
                  <a:srgbClr val="C00000"/>
                </a:solidFill>
              </a:rPr>
              <a:t>maximum kernel width </a:t>
            </a:r>
            <a:r>
              <a:rPr lang="en-US" dirty="0"/>
              <a:t>(default is 32 along each dimension)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https://itk.org/Doxygen/html/classitk_1_1DiscreteGaussianImageFilter.html</a:t>
            </a:r>
          </a:p>
        </p:txBody>
      </p:sp>
    </p:spTree>
    <p:extLst>
      <p:ext uri="{BB962C8B-B14F-4D97-AF65-F5344CB8AC3E}">
        <p14:creationId xmlns:p14="http://schemas.microsoft.com/office/powerpoint/2010/main" val="102289846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>
                <a:solidFill>
                  <a:srgbClr val="0000FF"/>
                </a:solidFill>
                <a:latin typeface="Consolas" panose="020B0609020204030204" pitchFamily="49" charset="0"/>
              </a:rPr>
              <a:t>auto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cannyFilter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=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itk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::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CannyEdgeDetectionImageFilter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&lt; 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&gt;::New(); 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cannyFilter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rgbClr val="00B050"/>
                </a:solidFill>
                <a:latin typeface="Consolas" panose="020B0609020204030204" pitchFamily="49" charset="0"/>
              </a:rPr>
              <a:t>SetInput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 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             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rgbClr val="00B050"/>
                </a:solidFill>
                <a:latin typeface="Consolas" panose="020B0609020204030204" pitchFamily="49" charset="0"/>
              </a:rPr>
              <a:t>GetOutput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()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cannyFilter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>
                <a:solidFill>
                  <a:srgbClr val="00B050"/>
                </a:solidFill>
                <a:latin typeface="Consolas" panose="020B0609020204030204" pitchFamily="49" charset="0"/>
              </a:rPr>
              <a:t>Update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();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cbica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::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WriteImage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&lt;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&gt;(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	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cannyFilter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GetOutput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(), 	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outputFileName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	);</a:t>
            </a:r>
            <a:endParaRPr lang="en-US" sz="1500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Similar to the Gaussian filter, we will initialize the Canny Edge detection object as a smart pointer and process the smoothened image.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https://itk.org/Doxygen/html/classitk_1_1CannyEdgeDetectionImageFilter.html</a:t>
            </a:r>
          </a:p>
        </p:txBody>
      </p:sp>
    </p:spTree>
    <p:extLst>
      <p:ext uri="{BB962C8B-B14F-4D97-AF65-F5344CB8AC3E}">
        <p14:creationId xmlns:p14="http://schemas.microsoft.com/office/powerpoint/2010/main" val="261564067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auto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cannyFilter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=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itk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::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CannyEdgeDetectionImageFilter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&lt;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,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&gt;::New(); 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cannyFilter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SetInput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( 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              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gaussianFilter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GetOutput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() 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cannyFilter</a:t>
            </a:r>
            <a:r>
              <a:rPr lang="en-US" sz="1600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-&gt;Update();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cbica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::</a:t>
            </a:r>
            <a:r>
              <a:rPr lang="en-US" sz="1600" dirty="0" err="1">
                <a:solidFill>
                  <a:srgbClr val="00B050"/>
                </a:solidFill>
                <a:latin typeface="Consolas" panose="020B0609020204030204" pitchFamily="49" charset="0"/>
              </a:rPr>
              <a:t>WriteImage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&lt; </a:t>
            </a:r>
            <a:r>
              <a:rPr lang="en-US" sz="1600" dirty="0" err="1">
                <a:solidFill>
                  <a:srgbClr val="2B91AF"/>
                </a:solidFill>
                <a:latin typeface="Consolas" panose="020B0609020204030204" pitchFamily="49" charset="0"/>
              </a:rPr>
              <a:t>ImageType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 &gt;(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	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cannyFilter</a:t>
            </a:r>
            <a:r>
              <a:rPr lang="en-US" sz="1600" dirty="0">
                <a:solidFill>
                  <a:srgbClr val="008080"/>
                </a:solidFill>
                <a:latin typeface="Consolas" panose="020B0609020204030204" pitchFamily="49" charset="0"/>
              </a:rPr>
              <a:t>-&gt;</a:t>
            </a:r>
            <a:r>
              <a:rPr lang="en-US" sz="1600" dirty="0" err="1">
                <a:solidFill>
                  <a:srgbClr val="00B050"/>
                </a:solidFill>
                <a:latin typeface="Consolas" panose="020B0609020204030204" pitchFamily="49" charset="0"/>
              </a:rPr>
              <a:t>GetOutput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(), 	</a:t>
            </a:r>
            <a:r>
              <a:rPr lang="en-US" sz="1600" dirty="0" err="1">
                <a:solidFill>
                  <a:srgbClr val="000000"/>
                </a:solidFill>
                <a:latin typeface="Consolas" panose="020B0609020204030204" pitchFamily="49" charset="0"/>
              </a:rPr>
              <a:t>outputFileName</a:t>
            </a:r>
            <a:r>
              <a:rPr lang="en-US" sz="1600" dirty="0">
                <a:solidFill>
                  <a:srgbClr val="000000"/>
                </a:solidFill>
                <a:latin typeface="Consolas" panose="020B0609020204030204" pitchFamily="49" charset="0"/>
              </a:rPr>
              <a:t>	);</a:t>
            </a:r>
            <a:endParaRPr lang="en-US" sz="1500" dirty="0">
              <a:solidFill>
                <a:srgbClr val="000000"/>
              </a:solidFill>
              <a:latin typeface="Consolas" panose="020B0609020204030204" pitchFamily="49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 err="1"/>
              <a:t>cbica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WriteImage</a:t>
            </a:r>
            <a:r>
              <a:rPr lang="en-US" dirty="0"/>
              <a:t> is a template-based function that does sanity checks of image object and writes it to the file name provided.</a:t>
            </a:r>
          </a:p>
        </p:txBody>
      </p:sp>
    </p:spTree>
    <p:extLst>
      <p:ext uri="{BB962C8B-B14F-4D97-AF65-F5344CB8AC3E}">
        <p14:creationId xmlns:p14="http://schemas.microsoft.com/office/powerpoint/2010/main" val="27846631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?</a:t>
            </a:r>
          </a:p>
        </p:txBody>
      </p:sp>
      <p:sp>
        <p:nvSpPr>
          <p:cNvPr id="3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tutorials@cbica.upenn.edu </a:t>
            </a:r>
          </a:p>
        </p:txBody>
      </p:sp>
    </p:spTree>
    <p:extLst>
      <p:ext uri="{BB962C8B-B14F-4D97-AF65-F5344CB8AC3E}">
        <p14:creationId xmlns:p14="http://schemas.microsoft.com/office/powerpoint/2010/main" val="39256201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Things demonstrated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 err="1"/>
              <a:t>itk</a:t>
            </a:r>
            <a:r>
              <a:rPr lang="en-US" sz="2400" dirty="0"/>
              <a:t>::</a:t>
            </a:r>
            <a:r>
              <a:rPr lang="en-US" sz="2400" dirty="0" err="1">
                <a:solidFill>
                  <a:srgbClr val="C00000"/>
                </a:solidFill>
              </a:rPr>
              <a:t>DiscreteGaussianImageFilter</a:t>
            </a:r>
            <a:endParaRPr lang="en-US" sz="2400" dirty="0">
              <a:solidFill>
                <a:srgbClr val="C00000"/>
              </a:solidFill>
            </a:endParaRPr>
          </a:p>
          <a:p>
            <a:pPr marL="0" indent="0">
              <a:buNone/>
            </a:pPr>
            <a:r>
              <a:rPr lang="en-US" sz="2400" dirty="0">
                <a:hlinkClick r:id="rId2"/>
              </a:rPr>
              <a:t>https://itk.org/Doxygen/html/classitk_1_1DiscreteGaussianImageFilter.html</a:t>
            </a:r>
            <a:r>
              <a:rPr lang="en-US" sz="2400" dirty="0"/>
              <a:t> 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err="1"/>
              <a:t>itk</a:t>
            </a:r>
            <a:r>
              <a:rPr lang="en-US" sz="2400" dirty="0"/>
              <a:t>::</a:t>
            </a:r>
            <a:r>
              <a:rPr lang="en-US" sz="2400" dirty="0" err="1">
                <a:solidFill>
                  <a:srgbClr val="C00000"/>
                </a:solidFill>
              </a:rPr>
              <a:t>CannyEdgeDetectionImageFilter</a:t>
            </a:r>
            <a:r>
              <a:rPr lang="en-US" sz="2400" dirty="0"/>
              <a:t> </a:t>
            </a:r>
          </a:p>
          <a:p>
            <a:pPr marL="0" indent="0">
              <a:buNone/>
            </a:pPr>
            <a:r>
              <a:rPr lang="en-US" sz="2400" dirty="0">
                <a:hlinkClick r:id="rId3"/>
              </a:rPr>
              <a:t>https://itk.org/Doxygen/html/classitk_1_1CannyEdgeDetectionImageFilter.html</a:t>
            </a:r>
            <a:r>
              <a:rPr lang="en-US" sz="2400" dirty="0"/>
              <a:t> </a:t>
            </a:r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7739324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Things demonstrated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 err="1">
                <a:solidFill>
                  <a:schemeClr val="bg1">
                    <a:lumMod val="75000"/>
                  </a:schemeClr>
                </a:solidFill>
              </a:rPr>
              <a:t>itk</a:t>
            </a:r>
            <a:r>
              <a:rPr lang="en-US" sz="2400" dirty="0">
                <a:solidFill>
                  <a:schemeClr val="bg1">
                    <a:lumMod val="75000"/>
                  </a:schemeClr>
                </a:solidFill>
              </a:rPr>
              <a:t>::</a:t>
            </a:r>
            <a:r>
              <a:rPr lang="en-US" sz="2400" dirty="0" err="1">
                <a:solidFill>
                  <a:schemeClr val="bg1">
                    <a:lumMod val="75000"/>
                  </a:schemeClr>
                </a:solidFill>
              </a:rPr>
              <a:t>DiscreteGaussianImageFilter</a:t>
            </a:r>
            <a:endParaRPr lang="en-US" sz="2400" dirty="0">
              <a:solidFill>
                <a:schemeClr val="bg1">
                  <a:lumMod val="75000"/>
                </a:schemeClr>
              </a:solidFill>
            </a:endParaRPr>
          </a:p>
          <a:p>
            <a:pPr marL="0" indent="0">
              <a:buNone/>
            </a:pPr>
            <a:r>
              <a:rPr lang="en-US" sz="2400" dirty="0">
                <a:solidFill>
                  <a:schemeClr val="bg1">
                    <a:lumMod val="75000"/>
                  </a:schemeClr>
                </a:solidFill>
              </a:rPr>
              <a:t>https://itk.org/Doxygen/html/classitk_1_1DiscreteGaussianImageFilter.html </a:t>
            </a:r>
          </a:p>
          <a:p>
            <a:pPr marL="0" indent="0">
              <a:buNone/>
            </a:pPr>
            <a:endParaRPr lang="en-US" sz="2400" dirty="0">
              <a:solidFill>
                <a:schemeClr val="bg1">
                  <a:lumMod val="75000"/>
                </a:schemeClr>
              </a:solidFill>
            </a:endParaRPr>
          </a:p>
          <a:p>
            <a:pPr marL="0" indent="0">
              <a:buNone/>
            </a:pPr>
            <a:r>
              <a:rPr lang="en-US" sz="2400" dirty="0" err="1">
                <a:solidFill>
                  <a:schemeClr val="bg1">
                    <a:lumMod val="75000"/>
                  </a:schemeClr>
                </a:solidFill>
              </a:rPr>
              <a:t>itk</a:t>
            </a:r>
            <a:r>
              <a:rPr lang="en-US" sz="2400" dirty="0">
                <a:solidFill>
                  <a:schemeClr val="bg1">
                    <a:lumMod val="75000"/>
                  </a:schemeClr>
                </a:solidFill>
              </a:rPr>
              <a:t>::</a:t>
            </a:r>
            <a:r>
              <a:rPr lang="en-US" sz="2400" dirty="0" err="1">
                <a:solidFill>
                  <a:schemeClr val="bg1">
                    <a:lumMod val="75000"/>
                  </a:schemeClr>
                </a:solidFill>
              </a:rPr>
              <a:t>CannyEdgeDetectionImageFilter</a:t>
            </a:r>
            <a:r>
              <a:rPr lang="en-US" sz="2400" dirty="0">
                <a:solidFill>
                  <a:schemeClr val="bg1">
                    <a:lumMod val="75000"/>
                  </a:schemeClr>
                </a:solidFill>
              </a:rPr>
              <a:t> </a:t>
            </a:r>
          </a:p>
          <a:p>
            <a:pPr marL="0" indent="0">
              <a:buNone/>
            </a:pPr>
            <a:r>
              <a:rPr lang="en-US" sz="2400" dirty="0">
                <a:solidFill>
                  <a:schemeClr val="bg1">
                    <a:lumMod val="75000"/>
                  </a:schemeClr>
                </a:solidFill>
              </a:rPr>
              <a:t>https://itk.org/Doxygen/html/classitk_1_1CannyEdgeDetectionImageFilter.html </a:t>
            </a:r>
          </a:p>
          <a:p>
            <a:pPr marL="0" indent="0">
              <a:buNone/>
            </a:pPr>
            <a:endParaRPr lang="en-US" sz="2400" dirty="0">
              <a:solidFill>
                <a:schemeClr val="bg1">
                  <a:lumMod val="75000"/>
                </a:schemeClr>
              </a:solidFill>
            </a:endParaRPr>
          </a:p>
          <a:p>
            <a:pPr marL="0" indent="0">
              <a:buNone/>
            </a:pPr>
            <a:r>
              <a:rPr lang="en-US" sz="2400" b="1" dirty="0"/>
              <a:t>C++11 Keywords</a:t>
            </a:r>
          </a:p>
          <a:p>
            <a:pPr marL="0" indent="0">
              <a:buNone/>
            </a:pPr>
            <a:r>
              <a:rPr lang="en-US" sz="2400" dirty="0"/>
              <a:t>	</a:t>
            </a:r>
            <a:r>
              <a:rPr lang="en-US" sz="2400" dirty="0">
                <a:solidFill>
                  <a:srgbClr val="C00000"/>
                </a:solidFill>
              </a:rPr>
              <a:t>using</a:t>
            </a:r>
            <a:r>
              <a:rPr lang="en-US" sz="2400" dirty="0"/>
              <a:t>: </a:t>
            </a:r>
            <a:r>
              <a:rPr lang="en-US" sz="2400" dirty="0">
                <a:hlinkClick r:id="rId2"/>
              </a:rPr>
              <a:t>http://en.cppreference.com/w/cpp/keyword/using</a:t>
            </a:r>
            <a:r>
              <a:rPr lang="en-US" sz="2400" dirty="0"/>
              <a:t> </a:t>
            </a:r>
          </a:p>
          <a:p>
            <a:pPr marL="0" indent="0">
              <a:buNone/>
            </a:pPr>
            <a:r>
              <a:rPr lang="en-US" sz="2400" dirty="0"/>
              <a:t>	</a:t>
            </a:r>
            <a:r>
              <a:rPr lang="en-US" sz="2400" dirty="0">
                <a:solidFill>
                  <a:srgbClr val="C00000"/>
                </a:solidFill>
              </a:rPr>
              <a:t>auto</a:t>
            </a:r>
            <a:r>
              <a:rPr lang="en-US" sz="2400" dirty="0"/>
              <a:t>: </a:t>
            </a:r>
            <a:r>
              <a:rPr lang="en-US" sz="2400" dirty="0">
                <a:hlinkClick r:id="rId3"/>
              </a:rPr>
              <a:t>http://en.cppreference.com/w/cpp/language/auto</a:t>
            </a:r>
            <a:r>
              <a:rPr lang="en-US" sz="24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8607049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Build ITK with C++11 on Linux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Pass the following options during CMake configuration:</a:t>
            </a:r>
          </a:p>
          <a:p>
            <a:pPr marL="0" indent="0">
              <a:buNone/>
            </a:pPr>
            <a:endParaRPr lang="en-US" dirty="0"/>
          </a:p>
          <a:p>
            <a:pPr marL="457200" lvl="1" indent="0">
              <a:buNone/>
            </a:pPr>
            <a:r>
              <a:rPr lang="en-US" dirty="0">
                <a:solidFill>
                  <a:srgbClr val="C00000"/>
                </a:solidFill>
              </a:rPr>
              <a:t>CMAKE_CXX_FLAGS</a:t>
            </a:r>
            <a:r>
              <a:rPr lang="en-US" dirty="0">
                <a:solidFill>
                  <a:srgbClr val="002060"/>
                </a:solidFill>
              </a:rPr>
              <a:t>=-</a:t>
            </a:r>
            <a:r>
              <a:rPr lang="en-US" dirty="0" err="1">
                <a:solidFill>
                  <a:srgbClr val="002060"/>
                </a:solidFill>
              </a:rPr>
              <a:t>std</a:t>
            </a:r>
            <a:r>
              <a:rPr lang="en-US" dirty="0">
                <a:solidFill>
                  <a:srgbClr val="002060"/>
                </a:solidFill>
              </a:rPr>
              <a:t>=</a:t>
            </a:r>
            <a:r>
              <a:rPr lang="en-US" dirty="0" err="1">
                <a:solidFill>
                  <a:srgbClr val="002060"/>
                </a:solidFill>
              </a:rPr>
              <a:t>c++</a:t>
            </a:r>
            <a:r>
              <a:rPr lang="en-US" dirty="0">
                <a:solidFill>
                  <a:srgbClr val="002060"/>
                </a:solidFill>
              </a:rPr>
              <a:t>11</a:t>
            </a:r>
            <a:r>
              <a:rPr lang="en-US" dirty="0">
                <a:solidFill>
                  <a:srgbClr val="C00000"/>
                </a:solidFill>
              </a:rPr>
              <a:t> </a:t>
            </a:r>
          </a:p>
          <a:p>
            <a:pPr marL="457200" lvl="1" indent="0">
              <a:buNone/>
            </a:pPr>
            <a:r>
              <a:rPr lang="en-US" dirty="0">
                <a:solidFill>
                  <a:srgbClr val="C00000"/>
                </a:solidFill>
              </a:rPr>
              <a:t>VCL_INCLUDE_CXX_0X</a:t>
            </a:r>
            <a:r>
              <a:rPr lang="en-US" dirty="0">
                <a:solidFill>
                  <a:srgbClr val="002060"/>
                </a:solidFill>
              </a:rPr>
              <a:t>=ON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On Clang compiler, this is automatic.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On CBICA cluster, do </a:t>
            </a:r>
          </a:p>
          <a:p>
            <a:pPr marL="0" indent="0">
              <a:buNone/>
            </a:pPr>
            <a:r>
              <a:rPr lang="en-US" dirty="0">
                <a:solidFill>
                  <a:srgbClr val="C00000"/>
                </a:solidFill>
              </a:rPr>
              <a:t>	</a:t>
            </a:r>
            <a:r>
              <a:rPr lang="en-US" dirty="0">
                <a:solidFill>
                  <a:srgbClr val="002060"/>
                </a:solidFill>
              </a:rPr>
              <a:t>module load</a:t>
            </a:r>
            <a:r>
              <a:rPr lang="en-US" dirty="0">
                <a:solidFill>
                  <a:srgbClr val="C00000"/>
                </a:solidFill>
              </a:rPr>
              <a:t> </a:t>
            </a:r>
            <a:r>
              <a:rPr lang="en-US" dirty="0" err="1">
                <a:solidFill>
                  <a:srgbClr val="C00000"/>
                </a:solidFill>
              </a:rPr>
              <a:t>itk</a:t>
            </a:r>
            <a:r>
              <a:rPr lang="en-US" dirty="0">
                <a:solidFill>
                  <a:srgbClr val="C00000"/>
                </a:solidFill>
              </a:rPr>
              <a:t>/4.10.1-static-cpp11</a:t>
            </a:r>
          </a:p>
        </p:txBody>
      </p:sp>
    </p:spTree>
    <p:extLst>
      <p:ext uri="{BB962C8B-B14F-4D97-AF65-F5344CB8AC3E}">
        <p14:creationId xmlns:p14="http://schemas.microsoft.com/office/powerpoint/2010/main" val="39589186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Code Structure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ITK_CPP11/</a:t>
            </a: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	presentation.pptx</a:t>
            </a:r>
          </a:p>
          <a:p>
            <a:pPr marL="0" indent="0">
              <a:buNone/>
            </a:pPr>
            <a:r>
              <a:rPr lang="en-US" dirty="0"/>
              <a:t>	code/</a:t>
            </a:r>
          </a:p>
          <a:p>
            <a:pPr marL="0" indent="0">
              <a:buNone/>
            </a:pPr>
            <a:r>
              <a:rPr lang="en-US" dirty="0"/>
              <a:t>		</a:t>
            </a:r>
            <a:r>
              <a:rPr lang="en-US" dirty="0">
                <a:solidFill>
                  <a:srgbClr val="C00000"/>
                </a:solidFill>
              </a:rPr>
              <a:t>CMakeLists.txt</a:t>
            </a:r>
          </a:p>
          <a:p>
            <a:pPr marL="0" indent="0">
              <a:buNone/>
            </a:pPr>
            <a:r>
              <a:rPr lang="en-US" dirty="0"/>
              <a:t>		</a:t>
            </a:r>
            <a:r>
              <a:rPr lang="en-US" dirty="0" err="1"/>
              <a:t>src</a:t>
            </a:r>
            <a:r>
              <a:rPr lang="en-US" dirty="0"/>
              <a:t>/</a:t>
            </a:r>
          </a:p>
          <a:p>
            <a:pPr marL="0" indent="0">
              <a:buNone/>
            </a:pPr>
            <a:r>
              <a:rPr lang="en-US" dirty="0"/>
              <a:t>			</a:t>
            </a:r>
          </a:p>
        </p:txBody>
      </p:sp>
    </p:spTree>
    <p:extLst>
      <p:ext uri="{BB962C8B-B14F-4D97-AF65-F5344CB8AC3E}">
        <p14:creationId xmlns:p14="http://schemas.microsoft.com/office/powerpoint/2010/main" val="138878813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/code/CMakeLists.txt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6673" y="1074275"/>
            <a:ext cx="5763127" cy="5102688"/>
          </a:xfrm>
        </p:spPr>
        <p:txBody>
          <a:bodyPr>
            <a:normAutofit fontScale="85000" lnSpcReduction="10000"/>
          </a:bodyPr>
          <a:lstStyle/>
          <a:p>
            <a:pPr marL="0" indent="0">
              <a:lnSpc>
                <a:spcPct val="100000"/>
              </a:lnSpc>
              <a:spcBef>
                <a:spcPts val="1200"/>
              </a:spcBef>
              <a:buNone/>
            </a:pPr>
            <a:r>
              <a:rPr lang="en-US" dirty="0">
                <a:solidFill>
                  <a:srgbClr val="0000FF"/>
                </a:solidFill>
                <a:latin typeface="Consolas" panose="020B0609020204030204" pitchFamily="49" charset="0"/>
              </a:rPr>
              <a:t>SET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( CMAKE_CXX_FLAGS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"${CMAKE_CXX_FLAGS} -</a:t>
            </a:r>
            <a:r>
              <a:rPr lang="en-US" dirty="0" err="1">
                <a:solidFill>
                  <a:srgbClr val="A31515"/>
                </a:solidFill>
                <a:latin typeface="Consolas" panose="020B0609020204030204" pitchFamily="49" charset="0"/>
              </a:rPr>
              <a:t>std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=</a:t>
            </a:r>
            <a:r>
              <a:rPr lang="en-US" dirty="0" err="1">
                <a:solidFill>
                  <a:srgbClr val="A31515"/>
                </a:solidFill>
                <a:latin typeface="Consolas" panose="020B0609020204030204" pitchFamily="49" charset="0"/>
              </a:rPr>
              <a:t>c++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11"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)</a:t>
            </a:r>
          </a:p>
          <a:p>
            <a:pPr marL="0" indent="0">
              <a:lnSpc>
                <a:spcPct val="100000"/>
              </a:lnSpc>
              <a:spcBef>
                <a:spcPts val="1200"/>
              </a:spcBef>
              <a:buNone/>
            </a:pPr>
            <a:endParaRPr lang="en-US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SET(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MainSources</a:t>
            </a:r>
            <a:endParaRPr lang="en-US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/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cbicaCmdParser.h</a:t>
            </a:r>
            <a:endParaRPr lang="en-US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/cbicaCmdParser.cpp</a:t>
            </a: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/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cbicaUtilities.h</a:t>
            </a:r>
            <a:endParaRPr lang="en-US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/cbicaUtilities.cpp</a:t>
            </a: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/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cbicaITKSafeImageIO.h</a:t>
            </a:r>
            <a:endParaRPr lang="en-US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/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cbicaITKImageInfo.h</a:t>
            </a:r>
            <a:endParaRPr lang="en-US" dirty="0">
              <a:solidFill>
                <a:schemeClr val="bg1">
                  <a:lumMod val="75000"/>
                </a:schemeClr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/cbicaITKImageInfo.cpp</a:t>
            </a:r>
          </a:p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)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Adds C++11 flag for compilation (</a:t>
            </a:r>
            <a:r>
              <a:rPr lang="en-US" b="1" dirty="0">
                <a:solidFill>
                  <a:srgbClr val="C00000"/>
                </a:solidFill>
              </a:rPr>
              <a:t>only needed on GCC &lt; 5</a:t>
            </a:r>
            <a:r>
              <a:rPr lang="en-US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2587614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/code/CMakeLists.txt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6673" y="1074275"/>
            <a:ext cx="5763127" cy="5102688"/>
          </a:xfrm>
        </p:spPr>
        <p:txBody>
          <a:bodyPr>
            <a:normAutofit fontScale="85000" lnSpcReduction="10000"/>
          </a:bodyPr>
          <a:lstStyle/>
          <a:p>
            <a:pPr marL="0" indent="0">
              <a:lnSpc>
                <a:spcPct val="100000"/>
              </a:lnSpc>
              <a:spcBef>
                <a:spcPts val="1200"/>
              </a:spcBef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SET( CMAKE_CXX_FLAGS "${CMAKE_CXX_FLAGS} -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std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=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c++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  <a:latin typeface="Consolas" panose="020B0609020204030204" pitchFamily="49" charset="0"/>
              </a:rPr>
              <a:t>11")</a:t>
            </a:r>
          </a:p>
          <a:p>
            <a:pPr marL="0" indent="0">
              <a:lnSpc>
                <a:spcPct val="100000"/>
              </a:lnSpc>
              <a:spcBef>
                <a:spcPts val="1200"/>
              </a:spcBef>
              <a:buNone/>
            </a:pPr>
            <a:endParaRPr lang="en-US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FF"/>
                </a:solidFill>
                <a:latin typeface="Consolas" panose="020B0609020204030204" pitchFamily="49" charset="0"/>
              </a:rPr>
              <a:t>SET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( </a:t>
            </a:r>
            <a:r>
              <a:rPr lang="en-US" dirty="0" err="1">
                <a:solidFill>
                  <a:srgbClr val="C00000"/>
                </a:solidFill>
                <a:latin typeface="Consolas" panose="020B0609020204030204" pitchFamily="49" charset="0"/>
              </a:rPr>
              <a:t>MainSources</a:t>
            </a:r>
            <a:endParaRPr lang="en-US" dirty="0">
              <a:solidFill>
                <a:srgbClr val="C00000"/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/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cbicaCmdParser.h</a:t>
            </a:r>
            <a:endParaRPr lang="en-US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/cbicaCmdParser.cpp</a:t>
            </a: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/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cbicaUtilities.h</a:t>
            </a:r>
            <a:endParaRPr lang="en-US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/cbicaUtilities.cpp</a:t>
            </a: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/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cbicaITKSafeImageIO.h</a:t>
            </a:r>
            <a:endParaRPr lang="en-US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/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cbicaITKImageInfo.h</a:t>
            </a:r>
            <a:endParaRPr lang="en-US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src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/cbicaITKImageInfo.cpp</a:t>
            </a: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)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Helper classes available for 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b="1" dirty="0" err="1">
                <a:solidFill>
                  <a:srgbClr val="C00000"/>
                </a:solidFill>
              </a:rPr>
              <a:t>CmdParser</a:t>
            </a:r>
            <a:r>
              <a:rPr lang="en-US" b="1" dirty="0">
                <a:solidFill>
                  <a:srgbClr val="C00000"/>
                </a:solidFill>
              </a:rPr>
              <a:t>: </a:t>
            </a:r>
            <a:r>
              <a:rPr lang="en-US" dirty="0"/>
              <a:t>easily constructing good command line interfaces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b="1" dirty="0">
                <a:solidFill>
                  <a:srgbClr val="C00000"/>
                </a:solidFill>
              </a:rPr>
              <a:t>Utilities:</a:t>
            </a:r>
            <a:r>
              <a:rPr lang="en-US" dirty="0"/>
              <a:t> bunch of system utilities (cross platform and header-only)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b="1" dirty="0" err="1">
                <a:solidFill>
                  <a:srgbClr val="C00000"/>
                </a:solidFill>
              </a:rPr>
              <a:t>ImageInfo</a:t>
            </a:r>
            <a:r>
              <a:rPr lang="en-US" b="1" dirty="0">
                <a:solidFill>
                  <a:srgbClr val="C00000"/>
                </a:solidFill>
              </a:rPr>
              <a:t>:</a:t>
            </a:r>
            <a:r>
              <a:rPr lang="en-US" dirty="0"/>
              <a:t> reading image header with just file name 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b="1" dirty="0" err="1">
                <a:solidFill>
                  <a:srgbClr val="C00000"/>
                </a:solidFill>
              </a:rPr>
              <a:t>SafeImageIO</a:t>
            </a:r>
            <a:r>
              <a:rPr lang="en-US" b="1" dirty="0">
                <a:solidFill>
                  <a:srgbClr val="C00000"/>
                </a:solidFill>
              </a:rPr>
              <a:t>: </a:t>
            </a:r>
            <a:r>
              <a:rPr lang="en-US" dirty="0"/>
              <a:t>reading full image while checking for information correct-ness and other sanity checks</a:t>
            </a:r>
          </a:p>
        </p:txBody>
      </p:sp>
    </p:spTree>
    <p:extLst>
      <p:ext uri="{BB962C8B-B14F-4D97-AF65-F5344CB8AC3E}">
        <p14:creationId xmlns:p14="http://schemas.microsoft.com/office/powerpoint/2010/main" val="39845402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>
                <a:solidFill>
                  <a:srgbClr val="0000FF"/>
                </a:solidFill>
                <a:latin typeface="Consolas" panose="020B0609020204030204" pitchFamily="49" charset="0"/>
              </a:rPr>
              <a:t>auto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parser =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cbica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::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CmdParser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(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argc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argv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"ITK_CPP11"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parser.</a:t>
            </a:r>
            <a:r>
              <a:rPr lang="en-US" dirty="0" err="1">
                <a:solidFill>
                  <a:srgbClr val="00B0F0"/>
                </a:solidFill>
                <a:latin typeface="Consolas" panose="020B0609020204030204" pitchFamily="49" charset="0"/>
              </a:rPr>
              <a:t>addRequiredParameter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(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dirty="0" err="1">
                <a:solidFill>
                  <a:srgbClr val="A31515"/>
                </a:solidFill>
                <a:latin typeface="Consolas" panose="020B0609020204030204" pitchFamily="49" charset="0"/>
              </a:rPr>
              <a:t>i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"input"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cbica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::Parameter::FILE,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".nii.gz"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"The input file"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parser.</a:t>
            </a:r>
            <a:r>
              <a:rPr lang="en-US" dirty="0" err="1">
                <a:solidFill>
                  <a:srgbClr val="00B0F0"/>
                </a:solidFill>
                <a:latin typeface="Consolas" panose="020B0609020204030204" pitchFamily="49" charset="0"/>
              </a:rPr>
              <a:t>addRequiredParameter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(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"o"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"output"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cbica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::Parameter::FILE,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".nii.gz"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"File to write output"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parser.</a:t>
            </a:r>
            <a:r>
              <a:rPr lang="en-US" dirty="0" err="1">
                <a:solidFill>
                  <a:srgbClr val="00B0F0"/>
                </a:solidFill>
                <a:latin typeface="Consolas" panose="020B0609020204030204" pitchFamily="49" charset="0"/>
              </a:rPr>
              <a:t>addRequiredParameter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(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dirty="0" err="1">
                <a:solidFill>
                  <a:srgbClr val="A31515"/>
                </a:solidFill>
                <a:latin typeface="Consolas" panose="020B0609020204030204" pitchFamily="49" charset="0"/>
              </a:rPr>
              <a:t>var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"variance"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cbica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::Parameter::FLOAT,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"no range defined"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"The sigma value to use for hessian filter"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"It is measured in the units of image spacing."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parser.</a:t>
            </a:r>
            <a:r>
              <a:rPr lang="en-US" dirty="0" err="1">
                <a:solidFill>
                  <a:srgbClr val="00B0F0"/>
                </a:solidFill>
                <a:latin typeface="Consolas" panose="020B0609020204030204" pitchFamily="49" charset="0"/>
              </a:rPr>
              <a:t>addRequiredParameter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(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"k"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dirty="0" err="1">
                <a:solidFill>
                  <a:srgbClr val="A31515"/>
                </a:solidFill>
                <a:latin typeface="Consolas" panose="020B0609020204030204" pitchFamily="49" charset="0"/>
              </a:rPr>
              <a:t>kernelWidth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 err="1">
                <a:solidFill>
                  <a:srgbClr val="000000"/>
                </a:solidFill>
                <a:latin typeface="Consolas" panose="020B0609020204030204" pitchFamily="49" charset="0"/>
              </a:rPr>
              <a:t>cbica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::Parameter::FLOAT,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"no range defined"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"The sigma value to use for hessian filter"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dirty="0">
                <a:solidFill>
                  <a:srgbClr val="A31515"/>
                </a:solidFill>
                <a:latin typeface="Consolas" panose="020B0609020204030204" pitchFamily="49" charset="0"/>
              </a:rPr>
              <a:t>"It is measured in the units of image spacing."</a:t>
            </a:r>
            <a:r>
              <a:rPr lang="en-US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/>
              <a:t>Construct the command line interface: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dirty="0"/>
              <a:t>Laconic parameter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dirty="0"/>
              <a:t>Verbose parameter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dirty="0"/>
              <a:t>Parameter type (FILE, DIR, FLOAT, INT, BOOL, STRING)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dirty="0"/>
              <a:t>Data range (if any)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dirty="0"/>
              <a:t>Description (up to 5 mines)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lnSpc>
                <a:spcPct val="120000"/>
              </a:lnSpc>
              <a:buNone/>
            </a:pPr>
            <a:r>
              <a:rPr lang="en-US" dirty="0"/>
              <a:t>Functions writing to console (width formatted):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dirty="0" err="1"/>
              <a:t>echoUsage</a:t>
            </a:r>
            <a:r>
              <a:rPr lang="en-US" dirty="0"/>
              <a:t>( ): print usage 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dirty="0" err="1"/>
              <a:t>echoHelp</a:t>
            </a:r>
            <a:r>
              <a:rPr lang="en-US" dirty="0"/>
              <a:t>( ): print verbose usage</a:t>
            </a:r>
          </a:p>
          <a:p>
            <a:pPr>
              <a:lnSpc>
                <a:spcPct val="120000"/>
              </a:lnSpc>
              <a:buFontTx/>
              <a:buChar char="-"/>
            </a:pPr>
            <a:r>
              <a:rPr lang="en-US" dirty="0" err="1"/>
              <a:t>echoVersion</a:t>
            </a:r>
            <a:r>
              <a:rPr lang="en-US" dirty="0"/>
              <a:t>( ): print version (taken from </a:t>
            </a:r>
            <a:r>
              <a:rPr lang="en-US" dirty="0" err="1"/>
              <a:t>CMakeLists</a:t>
            </a:r>
            <a:r>
              <a:rPr lang="en-US" dirty="0"/>
              <a:t> file)</a:t>
            </a:r>
          </a:p>
        </p:txBody>
      </p:sp>
    </p:spTree>
    <p:extLst>
      <p:ext uri="{BB962C8B-B14F-4D97-AF65-F5344CB8AC3E}">
        <p14:creationId xmlns:p14="http://schemas.microsoft.com/office/powerpoint/2010/main" val="225006887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std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::string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inputFileName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outputFileName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 float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varianceValue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kernelWidthValue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500" dirty="0">
              <a:solidFill>
                <a:srgbClr val="000000"/>
              </a:solidFill>
              <a:latin typeface="Consolas" panose="020B0609020204030204" pitchFamily="49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parser.</a:t>
            </a:r>
            <a:r>
              <a:rPr lang="en-US" sz="1500" dirty="0" err="1">
                <a:solidFill>
                  <a:srgbClr val="00B050"/>
                </a:solidFill>
                <a:latin typeface="Consolas" panose="020B0609020204030204" pitchFamily="49" charset="0"/>
              </a:rPr>
              <a:t>getParameterValue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(</a:t>
            </a:r>
            <a:r>
              <a:rPr lang="en-US" sz="1500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sz="1500" dirty="0" err="1">
                <a:solidFill>
                  <a:srgbClr val="A31515"/>
                </a:solidFill>
                <a:latin typeface="Consolas" panose="020B0609020204030204" pitchFamily="49" charset="0"/>
              </a:rPr>
              <a:t>i</a:t>
            </a:r>
            <a:r>
              <a:rPr lang="en-US" sz="1500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inputFileName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parser.</a:t>
            </a:r>
            <a:r>
              <a:rPr lang="en-US" sz="1500" dirty="0" err="1">
                <a:solidFill>
                  <a:srgbClr val="00B050"/>
                </a:solidFill>
                <a:latin typeface="Consolas" panose="020B0609020204030204" pitchFamily="49" charset="0"/>
              </a:rPr>
              <a:t>getParameterValue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(</a:t>
            </a:r>
            <a:r>
              <a:rPr lang="en-US" sz="1500" dirty="0">
                <a:solidFill>
                  <a:srgbClr val="A31515"/>
                </a:solidFill>
                <a:latin typeface="Consolas" panose="020B0609020204030204" pitchFamily="49" charset="0"/>
              </a:rPr>
              <a:t>"o"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outputFileName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parser.</a:t>
            </a:r>
            <a:r>
              <a:rPr lang="en-US" sz="1500" dirty="0" err="1">
                <a:solidFill>
                  <a:srgbClr val="00B050"/>
                </a:solidFill>
                <a:latin typeface="Consolas" panose="020B0609020204030204" pitchFamily="49" charset="0"/>
              </a:rPr>
              <a:t>getParameterValue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(</a:t>
            </a:r>
            <a:r>
              <a:rPr lang="en-US" sz="1500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sz="1500" dirty="0" err="1">
                <a:solidFill>
                  <a:srgbClr val="A31515"/>
                </a:solidFill>
                <a:latin typeface="Consolas" panose="020B0609020204030204" pitchFamily="49" charset="0"/>
              </a:rPr>
              <a:t>var</a:t>
            </a:r>
            <a:r>
              <a:rPr lang="en-US" sz="1500" dirty="0">
                <a:solidFill>
                  <a:srgbClr val="A31515"/>
                </a:solidFill>
                <a:latin typeface="Consolas" panose="020B0609020204030204" pitchFamily="49" charset="0"/>
              </a:rPr>
              <a:t>"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varianceValue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 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parser.</a:t>
            </a:r>
            <a:r>
              <a:rPr lang="en-US" sz="1500" dirty="0" err="1">
                <a:solidFill>
                  <a:srgbClr val="00B050"/>
                </a:solidFill>
                <a:latin typeface="Consolas" panose="020B0609020204030204" pitchFamily="49" charset="0"/>
              </a:rPr>
              <a:t>getParameterValue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(</a:t>
            </a:r>
            <a:r>
              <a:rPr lang="en-US" sz="1500" dirty="0">
                <a:solidFill>
                  <a:srgbClr val="A31515"/>
                </a:solidFill>
                <a:latin typeface="Consolas" panose="020B0609020204030204" pitchFamily="49" charset="0"/>
              </a:rPr>
              <a:t>"k"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, </a:t>
            </a:r>
            <a:r>
              <a:rPr lang="en-US" sz="1500" dirty="0" err="1">
                <a:solidFill>
                  <a:srgbClr val="000000"/>
                </a:solidFill>
                <a:latin typeface="Consolas" panose="020B0609020204030204" pitchFamily="49" charset="0"/>
              </a:rPr>
              <a:t>kernelWidthValue</a:t>
            </a:r>
            <a:r>
              <a:rPr lang="en-US" sz="1500" dirty="0">
                <a:solidFill>
                  <a:srgbClr val="000000"/>
                </a:solidFill>
                <a:latin typeface="Consolas" panose="020B0609020204030204" pitchFamily="49" charset="0"/>
              </a:rPr>
              <a:t>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sz="1500" dirty="0"/>
              <a:t>Get the parameter values from the command line for the different things that will be used</a:t>
            </a:r>
          </a:p>
        </p:txBody>
      </p:sp>
    </p:spTree>
    <p:extLst>
      <p:ext uri="{BB962C8B-B14F-4D97-AF65-F5344CB8AC3E}">
        <p14:creationId xmlns:p14="http://schemas.microsoft.com/office/powerpoint/2010/main" val="31977554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110</TotalTime>
  <Words>1306</Words>
  <Application>Microsoft Office PowerPoint</Application>
  <PresentationFormat>Widescreen</PresentationFormat>
  <Paragraphs>163</Paragraphs>
  <Slides>17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17</vt:i4>
      </vt:variant>
    </vt:vector>
  </HeadingPairs>
  <TitlesOfParts>
    <vt:vector size="27" baseType="lpstr">
      <vt:lpstr>Arial</vt:lpstr>
      <vt:lpstr>Calibri</vt:lpstr>
      <vt:lpstr>Calibri Light</vt:lpstr>
      <vt:lpstr>Consolas</vt:lpstr>
      <vt:lpstr>Segoe UI</vt:lpstr>
      <vt:lpstr>Segoe UI Semibold</vt:lpstr>
      <vt:lpstr>Segoe UI Semilight</vt:lpstr>
      <vt:lpstr>Segoe UI Symbol</vt:lpstr>
      <vt:lpstr>Office Theme</vt:lpstr>
      <vt:lpstr>Custom Design</vt:lpstr>
      <vt:lpstr>CBICA S/W Dev Tutorials – ITK and C++11</vt:lpstr>
      <vt:lpstr>Things demonstrated</vt:lpstr>
      <vt:lpstr>Things demonstrated</vt:lpstr>
      <vt:lpstr>Build ITK with C++11 on Linux</vt:lpstr>
      <vt:lpstr>Code Structure</vt:lpstr>
      <vt:lpstr>/code/CMakeLists.txt</vt:lpstr>
      <vt:lpstr>/code/CMakeLists.txt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Sarthak Pati</dc:creator>
  <cp:lastModifiedBy>Sarthak Pati</cp:lastModifiedBy>
  <cp:revision>24</cp:revision>
  <dcterms:created xsi:type="dcterms:W3CDTF">2016-03-11T15:32:15Z</dcterms:created>
  <dcterms:modified xsi:type="dcterms:W3CDTF">2017-03-26T20:16:31Z</dcterms:modified>
</cp:coreProperties>
</file>

<file path=docProps/thumbnail.jpeg>
</file>