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16"/>
  </p:notesMasterIdLst>
  <p:sldIdLst>
    <p:sldId id="256" r:id="rId3"/>
    <p:sldId id="257" r:id="rId4"/>
    <p:sldId id="258" r:id="rId5"/>
    <p:sldId id="267" r:id="rId6"/>
    <p:sldId id="268" r:id="rId7"/>
    <p:sldId id="269" r:id="rId8"/>
    <p:sldId id="271" r:id="rId9"/>
    <p:sldId id="272" r:id="rId10"/>
    <p:sldId id="259" r:id="rId11"/>
    <p:sldId id="264" r:id="rId12"/>
    <p:sldId id="265" r:id="rId13"/>
    <p:sldId id="266" r:id="rId14"/>
    <p:sldId id="273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9" d="100"/>
          <a:sy n="99" d="100"/>
        </p:scale>
        <p:origin x="357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46E460-515B-405C-84D9-50DA61025AFE}" type="datetimeFigureOut">
              <a:rPr lang="en-US" smtClean="0"/>
              <a:t>23-Mar-16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91ACA-80DB-4208-9575-4D193C1677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279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7" name="Picture 3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93687"/>
            <a:ext cx="9144000" cy="2387600"/>
          </a:xfrm>
        </p:spPr>
        <p:txBody>
          <a:bodyPr anchor="b"/>
          <a:lstStyle>
            <a:lvl1pPr algn="ctr">
              <a:defRPr sz="6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24338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356350"/>
            <a:ext cx="2743200" cy="36512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>
                    <a:lumMod val="65000"/>
                  </a:schemeClr>
                </a:solidFill>
                <a:latin typeface="Segoe UI Semilight" panose="020B0402040204020203" pitchFamily="34" charset="0"/>
                <a:cs typeface="Segoe UI Semilight" panose="020B0402040204020203" pitchFamily="34" charset="0"/>
              </a:defRPr>
            </a:lvl1pPr>
          </a:lstStyle>
          <a:p>
            <a:fld id="{3A58E68A-A204-413D-96F6-8F1149D77122}" type="datetimeFigureOut">
              <a:rPr lang="en-US" smtClean="0"/>
              <a:pPr/>
              <a:t>23-Mar-16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81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690688"/>
            <a:ext cx="10515600" cy="44862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11900"/>
            <a:ext cx="2743200" cy="365125"/>
          </a:xfrm>
          <a:prstGeom prst="rect">
            <a:avLst/>
          </a:prstGeom>
        </p:spPr>
        <p:txBody>
          <a:bodyPr/>
          <a:lstStyle/>
          <a:p>
            <a:fld id="{3A58E68A-A204-413D-96F6-8F1149D77122}" type="datetimeFigureOut">
              <a:rPr lang="en-US" smtClean="0"/>
              <a:t>23-Mar-16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412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estions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1524000" y="1250992"/>
            <a:ext cx="9144000" cy="4356016"/>
          </a:xfrm>
          <a:ln>
            <a:noFill/>
          </a:ln>
          <a:effectLst/>
        </p:spPr>
        <p:txBody>
          <a:bodyPr anchor="ctr">
            <a:noAutofit/>
          </a:bodyPr>
          <a:lstStyle>
            <a:lvl1pPr algn="ctr">
              <a:defRPr sz="41300">
                <a:ln w="15875">
                  <a:solidFill>
                    <a:schemeClr val="bg1"/>
                  </a:solidFill>
                </a:ln>
                <a:effectLst/>
              </a:defRPr>
            </a:lvl1pPr>
          </a:lstStyle>
          <a:p>
            <a:r>
              <a:rPr lang="en-US" dirty="0"/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Contact Information</a:t>
            </a:r>
          </a:p>
        </p:txBody>
      </p:sp>
    </p:spTree>
    <p:extLst>
      <p:ext uri="{BB962C8B-B14F-4D97-AF65-F5344CB8AC3E}">
        <p14:creationId xmlns:p14="http://schemas.microsoft.com/office/powerpoint/2010/main" val="379192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312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0118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578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21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428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1690688"/>
            <a:ext cx="6172200" cy="41766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6612" y="1690688"/>
            <a:ext cx="3932237" cy="418456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83793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1690688"/>
            <a:ext cx="6172200" cy="41703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1690688"/>
            <a:ext cx="3932237" cy="41783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85613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6172200"/>
            <a:ext cx="12192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2192000" cy="1690688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838200" y="365126"/>
            <a:ext cx="10515600" cy="130889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838200" y="1825625"/>
            <a:ext cx="10515600" cy="43251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1601841" y="6311900"/>
            <a:ext cx="744827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280363" y="6311900"/>
            <a:ext cx="5815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F2DD4-06ED-490A-84F1-7D33998F6EC2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6" name="Picture 3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101767" y="6369181"/>
            <a:ext cx="1285875" cy="404132"/>
          </a:xfrm>
          <a:prstGeom prst="rect">
            <a:avLst/>
          </a:prstGeom>
          <a:noFill/>
          <a:ln w="9525">
            <a:solidFill>
              <a:srgbClr val="002040"/>
            </a:solidFill>
            <a:miter lim="800000"/>
            <a:headEnd/>
            <a:tailEnd/>
          </a:ln>
        </p:spPr>
      </p:pic>
      <p:pic>
        <p:nvPicPr>
          <p:cNvPr id="17" name="Picture 1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76089" y="6369181"/>
            <a:ext cx="2020660" cy="4041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6886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bg1"/>
          </a:solidFill>
          <a:latin typeface="Segoe UI Semibold" panose="020B0702040204020203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9" name="Picture 3"/>
            <p:cNvPicPr>
              <a:picLocks noChangeAspect="1" noChangeArrowheads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499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/>
              <a:t>06 – ITK Segmentation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Sarthak Pati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9869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>
                <a:solidFill>
                  <a:srgbClr val="92D050"/>
                </a:solidFill>
              </a:rPr>
              <a:t>  // write image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typedef</a:t>
            </a:r>
            <a:r>
              <a:rPr lang="en-US" sz="1100" dirty="0">
                <a:solidFill>
                  <a:srgbClr val="00B0F0"/>
                </a:solidFill>
              </a:rPr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ImageFileWriter</a:t>
            </a:r>
            <a:r>
              <a:rPr lang="en-US" sz="1100" dirty="0"/>
              <a:t>&lt; </a:t>
            </a:r>
            <a:r>
              <a:rPr lang="en-US" sz="1100" dirty="0" err="1">
                <a:solidFill>
                  <a:srgbClr val="FF0000"/>
                </a:solidFill>
              </a:rPr>
              <a:t>OImageType</a:t>
            </a:r>
            <a:r>
              <a:rPr lang="en-US" sz="1100" dirty="0"/>
              <a:t> &gt; </a:t>
            </a:r>
            <a:r>
              <a:rPr lang="en-US" sz="1100" dirty="0" err="1"/>
              <a:t>WriterType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FF0000"/>
                </a:solidFill>
              </a:rPr>
              <a:t>WriterType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writer = </a:t>
            </a:r>
            <a:r>
              <a:rPr lang="en-US" sz="1100" dirty="0" err="1">
                <a:solidFill>
                  <a:srgbClr val="FF0000"/>
                </a:solidFill>
              </a:rPr>
              <a:t>WriterType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New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r>
              <a:rPr lang="en-US" sz="1100" dirty="0"/>
              <a:t>  writer-&gt;</a:t>
            </a:r>
            <a:r>
              <a:rPr lang="en-US" sz="1100" dirty="0" err="1">
                <a:solidFill>
                  <a:srgbClr val="00B050"/>
                </a:solidFill>
              </a:rPr>
              <a:t>SetFileName</a:t>
            </a:r>
            <a:r>
              <a:rPr lang="en-US" sz="1100" dirty="0"/>
              <a:t>( </a:t>
            </a:r>
            <a:r>
              <a:rPr lang="en-US" sz="1100" dirty="0" err="1"/>
              <a:t>outputFileName</a:t>
            </a:r>
            <a:r>
              <a:rPr lang="en-US" sz="1100" dirty="0"/>
              <a:t> );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dirty="0"/>
              <a:t>  writer-&gt;</a:t>
            </a:r>
            <a:r>
              <a:rPr lang="en-US" sz="1100" dirty="0" err="1">
                <a:solidFill>
                  <a:srgbClr val="00B050"/>
                </a:solidFill>
              </a:rPr>
              <a:t>SetInput</a:t>
            </a:r>
            <a:r>
              <a:rPr lang="en-US" sz="1100" dirty="0"/>
              <a:t>( filter-&gt;</a:t>
            </a:r>
            <a:r>
              <a:rPr lang="en-US" sz="1100" dirty="0" err="1">
                <a:solidFill>
                  <a:srgbClr val="00B050"/>
                </a:solidFill>
              </a:rPr>
              <a:t>GetOutput</a:t>
            </a:r>
            <a:r>
              <a:rPr lang="en-US" sz="1100" dirty="0"/>
              <a:t>() );</a:t>
            </a:r>
          </a:p>
          <a:p>
            <a:pPr marL="0" indent="0">
              <a:buNone/>
            </a:pPr>
            <a:r>
              <a:rPr lang="en-US" sz="1100" dirty="0"/>
              <a:t>  writer-&gt;</a:t>
            </a:r>
            <a:r>
              <a:rPr lang="en-US" sz="1100" dirty="0">
                <a:solidFill>
                  <a:srgbClr val="00B050"/>
                </a:solidFill>
              </a:rPr>
              <a:t>Update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r>
              <a:rPr lang="en-US" sz="1100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100" dirty="0"/>
              <a:t>Initialize the writer </a:t>
            </a:r>
            <a:r>
              <a:rPr lang="en-US" sz="1100" baseline="30000" dirty="0"/>
              <a:t>[3]</a:t>
            </a:r>
            <a:r>
              <a:rPr lang="en-US" sz="1100" dirty="0"/>
              <a:t> with the output image type and provided image file name. Set the input as the output of the segmentation filter and then run the image writer class.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100" dirty="0"/>
          </a:p>
          <a:p>
            <a:pPr marL="0" indent="0">
              <a:lnSpc>
                <a:spcPct val="100000"/>
              </a:lnSpc>
              <a:buNone/>
            </a:pPr>
            <a:r>
              <a:rPr lang="en-US" sz="1100" dirty="0"/>
              <a:t>The function can also be made to return the result for further processing outside the loop.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1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85000"/>
                  </a:schemeClr>
                </a:solidFill>
              </a:rPr>
              <a:t>[3] http://www.itk.org/Doxygen/html/classitk_1_1ImageFileWriter.html</a:t>
            </a:r>
          </a:p>
        </p:txBody>
      </p:sp>
    </p:spTree>
    <p:extLst>
      <p:ext uri="{BB962C8B-B14F-4D97-AF65-F5344CB8AC3E}">
        <p14:creationId xmlns:p14="http://schemas.microsoft.com/office/powerpoint/2010/main" val="23843819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FF0000"/>
                </a:solidFill>
              </a:rPr>
              <a:t>ImageIOBase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</a:t>
            </a:r>
            <a:r>
              <a:rPr lang="en-US" sz="1100" dirty="0" err="1"/>
              <a:t>im_base</a:t>
            </a:r>
            <a:r>
              <a:rPr lang="en-US" sz="1100" dirty="0"/>
              <a:t> =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FF0000"/>
                </a:solidFill>
              </a:rPr>
              <a:t>ImageIOFactory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CreateImageIO</a:t>
            </a:r>
            <a:r>
              <a:rPr lang="en-US" sz="1100" dirty="0"/>
              <a:t>( inputFName1.c_str(), </a:t>
            </a:r>
            <a:r>
              <a:rPr lang="en-US" sz="1100" dirty="0" err="1"/>
              <a:t>itk</a:t>
            </a:r>
            <a:r>
              <a:rPr lang="en-US" sz="1100"/>
              <a:t>::</a:t>
            </a:r>
            <a:r>
              <a:rPr lang="en-US" sz="1100">
                <a:solidFill>
                  <a:srgbClr val="FF0000"/>
                </a:solidFill>
              </a:rPr>
              <a:t>ImageIOFactory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ReadMode</a:t>
            </a:r>
            <a:r>
              <a:rPr lang="en-US" sz="1100" dirty="0">
                <a:solidFill>
                  <a:srgbClr val="FF0000"/>
                </a:solidFill>
              </a:rPr>
              <a:t> </a:t>
            </a:r>
            <a:r>
              <a:rPr lang="en-US" sz="1100" dirty="0"/>
              <a:t>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SetFileName</a:t>
            </a:r>
            <a:r>
              <a:rPr lang="en-US" sz="1100" dirty="0"/>
              <a:t>( inputFName1 );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ReadImageInformation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endParaRPr lang="en-US" sz="1100" dirty="0">
              <a:solidFill>
                <a:srgbClr val="92D050"/>
              </a:solidFill>
            </a:endParaRPr>
          </a:p>
          <a:p>
            <a:pPr marL="0" indent="0">
              <a:buNone/>
            </a:pPr>
            <a:r>
              <a:rPr lang="en-US" sz="1100" dirty="0">
                <a:solidFill>
                  <a:srgbClr val="92D050"/>
                </a:solidFill>
              </a:rPr>
              <a:t>  // perform basic sanity check</a:t>
            </a:r>
          </a:p>
          <a:p>
            <a:pPr marL="0" indent="0">
              <a:buNone/>
            </a:pPr>
            <a:r>
              <a:rPr lang="en-US" sz="1100" dirty="0"/>
              <a:t>  if (</a:t>
            </a:r>
            <a:r>
              <a:rPr lang="en-US" sz="1100" dirty="0" err="1"/>
              <a:t>im_base</a:t>
            </a:r>
            <a:r>
              <a:rPr lang="en-US" sz="1100" dirty="0"/>
              <a:t>-&gt;</a:t>
            </a:r>
            <a:r>
              <a:rPr lang="en-US" sz="1100" dirty="0" err="1">
                <a:solidFill>
                  <a:srgbClr val="00B050"/>
                </a:solidFill>
              </a:rPr>
              <a:t>GetNumberOfDimensions</a:t>
            </a:r>
            <a:r>
              <a:rPr lang="en-US" sz="1100" dirty="0"/>
              <a:t>() != 3)</a:t>
            </a:r>
          </a:p>
          <a:p>
            <a:pPr marL="0" indent="0">
              <a:buNone/>
            </a:pPr>
            <a:r>
              <a:rPr lang="en-US" sz="1100" dirty="0"/>
              <a:t>  {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 err="1"/>
              <a:t>std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F0"/>
                </a:solidFill>
              </a:rPr>
              <a:t>cerr</a:t>
            </a:r>
            <a:r>
              <a:rPr lang="en-US" sz="1100" dirty="0">
                <a:solidFill>
                  <a:srgbClr val="00B0F0"/>
                </a:solidFill>
              </a:rPr>
              <a:t> </a:t>
            </a:r>
            <a:r>
              <a:rPr lang="en-US" sz="1100" dirty="0"/>
              <a:t>&lt;&lt; </a:t>
            </a:r>
            <a:r>
              <a:rPr lang="en-US" sz="1100" dirty="0">
                <a:solidFill>
                  <a:srgbClr val="7030A0"/>
                </a:solidFill>
              </a:rPr>
              <a:t>"Unsupported Image Dimension. Only 3D images are currently supported.\n"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>
                <a:solidFill>
                  <a:srgbClr val="00B0F0"/>
                </a:solidFill>
              </a:rPr>
              <a:t>return</a:t>
            </a:r>
            <a:r>
              <a:rPr lang="en-US" sz="1100" dirty="0"/>
              <a:t> </a:t>
            </a:r>
            <a:r>
              <a:rPr lang="en-US" sz="1100" dirty="0">
                <a:solidFill>
                  <a:srgbClr val="6F2927"/>
                </a:solidFill>
              </a:rPr>
              <a:t>EXIT_FAILURE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Initialize the Image base </a:t>
            </a:r>
            <a:r>
              <a:rPr lang="en-US" sz="1100"/>
              <a:t>class </a:t>
            </a:r>
            <a:r>
              <a:rPr lang="en-US" sz="1100" baseline="30000"/>
              <a:t>[4]</a:t>
            </a:r>
            <a:r>
              <a:rPr lang="en-US" sz="1100"/>
              <a:t> </a:t>
            </a:r>
            <a:r>
              <a:rPr lang="en-US" sz="1100" dirty="0"/>
              <a:t>with the input image file name for basic sanity checks (file is valid, number of dimensions are consistent with what is expected, etc.).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b="1" dirty="0">
                <a:solidFill>
                  <a:srgbClr val="22337C"/>
                </a:solidFill>
              </a:rPr>
              <a:t>inputFName1</a:t>
            </a:r>
            <a:r>
              <a:rPr lang="en-US" sz="1100" dirty="0">
                <a:solidFill>
                  <a:srgbClr val="22337C"/>
                </a:solidFill>
              </a:rPr>
              <a:t> </a:t>
            </a:r>
            <a:r>
              <a:rPr lang="en-US" sz="1100" dirty="0"/>
              <a:t>is the input file name which the user inputs in the command line.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endParaRPr lang="en-US" sz="11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85000"/>
                  </a:schemeClr>
                </a:solidFill>
              </a:rPr>
              <a:t>[4] http://www.itk.org/Doxygen/html/classitk_1_1ImageIOBase.html</a:t>
            </a:r>
          </a:p>
        </p:txBody>
      </p:sp>
    </p:spTree>
    <p:extLst>
      <p:ext uri="{BB962C8B-B14F-4D97-AF65-F5344CB8AC3E}">
        <p14:creationId xmlns:p14="http://schemas.microsoft.com/office/powerpoint/2010/main" val="686259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b="1" dirty="0">
                <a:solidFill>
                  <a:srgbClr val="22337C"/>
                </a:solidFill>
              </a:rPr>
              <a:t>try</a:t>
            </a:r>
          </a:p>
          <a:p>
            <a:pPr marL="0" indent="0">
              <a:buNone/>
            </a:pPr>
            <a:r>
              <a:rPr lang="en-US" sz="1100" dirty="0"/>
              <a:t>{</a:t>
            </a:r>
          </a:p>
          <a:p>
            <a:pPr marL="0" indent="0">
              <a:buNone/>
            </a:pPr>
            <a:r>
              <a:rPr lang="en-US" sz="1100" dirty="0">
                <a:solidFill>
                  <a:srgbClr val="00B050"/>
                </a:solidFill>
              </a:rPr>
              <a:t>// lots of source code here</a:t>
            </a:r>
          </a:p>
          <a:p>
            <a:pPr marL="0" indent="0">
              <a:buNone/>
            </a:pPr>
            <a:r>
              <a:rPr lang="en-US" sz="1100" dirty="0"/>
              <a:t>}</a:t>
            </a:r>
          </a:p>
          <a:p>
            <a:pPr marL="0" indent="0">
              <a:buNone/>
            </a:pPr>
            <a:r>
              <a:rPr lang="en-US" sz="1100" b="1" dirty="0">
                <a:solidFill>
                  <a:srgbClr val="22337C"/>
                </a:solidFill>
              </a:rPr>
              <a:t>catch</a:t>
            </a:r>
            <a:r>
              <a:rPr lang="en-US" sz="1100" dirty="0"/>
              <a:t>(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F0"/>
                </a:solidFill>
              </a:rPr>
              <a:t>ExceptionObject</a:t>
            </a:r>
            <a:r>
              <a:rPr lang="en-US" sz="1100" dirty="0">
                <a:solidFill>
                  <a:srgbClr val="00B0F0"/>
                </a:solidFill>
              </a:rPr>
              <a:t> </a:t>
            </a:r>
            <a:r>
              <a:rPr lang="en-US" sz="1100" dirty="0"/>
              <a:t>&amp;error )</a:t>
            </a:r>
          </a:p>
          <a:p>
            <a:pPr marL="0" indent="0">
              <a:buNone/>
            </a:pPr>
            <a:r>
              <a:rPr lang="en-US" sz="1100" dirty="0"/>
              <a:t>{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 err="1"/>
              <a:t>std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F0"/>
                </a:solidFill>
              </a:rPr>
              <a:t>cerr</a:t>
            </a:r>
            <a:r>
              <a:rPr lang="en-US" sz="1100" dirty="0">
                <a:solidFill>
                  <a:srgbClr val="00B0F0"/>
                </a:solidFill>
              </a:rPr>
              <a:t> </a:t>
            </a:r>
            <a:r>
              <a:rPr lang="en-US" sz="1100" dirty="0"/>
              <a:t>&lt;&lt; </a:t>
            </a:r>
            <a:r>
              <a:rPr lang="en-US" sz="1100" dirty="0">
                <a:solidFill>
                  <a:srgbClr val="7030A0"/>
                </a:solidFill>
              </a:rPr>
              <a:t>"Exception caught: "</a:t>
            </a:r>
            <a:r>
              <a:rPr lang="en-US" sz="1100" dirty="0"/>
              <a:t> &lt;&lt; error &lt;&lt; </a:t>
            </a:r>
            <a:r>
              <a:rPr lang="en-US" sz="1100" dirty="0">
                <a:solidFill>
                  <a:srgbClr val="7030A0"/>
                </a:solidFill>
              </a:rPr>
              <a:t>"\n"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  </a:t>
            </a:r>
            <a:r>
              <a:rPr lang="en-US" sz="1100" dirty="0">
                <a:solidFill>
                  <a:srgbClr val="00B0F0"/>
                </a:solidFill>
              </a:rPr>
              <a:t>return</a:t>
            </a:r>
            <a:r>
              <a:rPr lang="en-US" sz="1100" dirty="0"/>
              <a:t> </a:t>
            </a:r>
            <a:r>
              <a:rPr lang="en-US" sz="1100" dirty="0">
                <a:solidFill>
                  <a:srgbClr val="6F2927"/>
                </a:solidFill>
              </a:rPr>
              <a:t>EXIT_FAILURE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Basic exception handling in ITK </a:t>
            </a:r>
            <a:r>
              <a:rPr lang="en-US" sz="1100" baseline="30000" dirty="0"/>
              <a:t>[2]</a:t>
            </a:r>
            <a:r>
              <a:rPr lang="en-US" sz="1100" dirty="0"/>
              <a:t>. This will be discussed in detail in a future tutorial.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endParaRPr lang="en-US" sz="11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75000"/>
                  </a:schemeClr>
                </a:solidFill>
              </a:rPr>
              <a:t>[2] http://itk.org/ITKExamples/src/Core/Common/TryCatchException/Documentation.html</a:t>
            </a:r>
          </a:p>
        </p:txBody>
      </p:sp>
    </p:spTree>
    <p:extLst>
      <p:ext uri="{BB962C8B-B14F-4D97-AF65-F5344CB8AC3E}">
        <p14:creationId xmlns:p14="http://schemas.microsoft.com/office/powerpoint/2010/main" val="399029344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tutorials@cbica.upenn.edu </a:t>
            </a:r>
          </a:p>
        </p:txBody>
      </p:sp>
    </p:spTree>
    <p:extLst>
      <p:ext uri="{BB962C8B-B14F-4D97-AF65-F5344CB8AC3E}">
        <p14:creationId xmlns:p14="http://schemas.microsoft.com/office/powerpoint/2010/main" val="39449714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Segmentation Filter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Class demonstrated: </a:t>
            </a:r>
            <a:br>
              <a:rPr lang="en-US" dirty="0"/>
            </a:br>
            <a:r>
              <a:rPr lang="en-US" dirty="0"/>
              <a:t>		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/>
              <a:t>ConnectedThresholdImageFilter</a:t>
            </a:r>
            <a:r>
              <a:rPr lang="en-US" dirty="0"/>
              <a:t> </a:t>
            </a:r>
            <a:r>
              <a:rPr lang="en-US" baseline="30000" dirty="0"/>
              <a:t>[1]</a:t>
            </a:r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75000"/>
                  </a:schemeClr>
                </a:solidFill>
              </a:rPr>
              <a:t>[1] http://www.itk.org/Doxygen/html/classitk_1_1ConnectedThresholdImageFilter.html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12352614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/>
              <a:t>{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ImageFileReader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TImageType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ImageReaderType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typename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ImageReaderType</a:t>
            </a:r>
            <a:r>
              <a:rPr lang="en-US" dirty="0">
                <a:solidFill>
                  <a:schemeClr val="bg1"/>
                </a:solidFill>
              </a:rPr>
              <a:t>::Pointer reader = </a:t>
            </a:r>
            <a:r>
              <a:rPr lang="en-US" dirty="0" err="1">
                <a:solidFill>
                  <a:schemeClr val="bg1"/>
                </a:solidFill>
              </a:rPr>
              <a:t>ImageReaderType</a:t>
            </a:r>
            <a:r>
              <a:rPr lang="en-US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reader-&gt;</a:t>
            </a:r>
            <a:r>
              <a:rPr lang="en-US" dirty="0" err="1">
                <a:solidFill>
                  <a:schemeClr val="bg1"/>
                </a:solidFill>
              </a:rPr>
              <a:t>SetFileName</a:t>
            </a:r>
            <a:r>
              <a:rPr lang="en-US" dirty="0">
                <a:solidFill>
                  <a:schemeClr val="bg1"/>
                </a:solidFill>
              </a:rPr>
              <a:t>( </a:t>
            </a:r>
            <a:r>
              <a:rPr lang="en-US" dirty="0" err="1">
                <a:solidFill>
                  <a:schemeClr val="bg1"/>
                </a:solidFill>
              </a:rPr>
              <a:t>fName</a:t>
            </a:r>
            <a:r>
              <a:rPr lang="en-US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try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reader-&gt;Update();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catch (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ExceptionObject</a:t>
            </a:r>
            <a:r>
              <a:rPr lang="en-US" dirty="0">
                <a:solidFill>
                  <a:schemeClr val="bg1"/>
                </a:solidFill>
              </a:rPr>
              <a:t>&amp; e)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{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</a:t>
            </a:r>
            <a:r>
              <a:rPr lang="en-US" dirty="0" err="1">
                <a:solidFill>
                  <a:schemeClr val="bg1"/>
                </a:solidFill>
              </a:rPr>
              <a:t>std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cerr</a:t>
            </a:r>
            <a:r>
              <a:rPr lang="en-US" dirty="0">
                <a:solidFill>
                  <a:schemeClr val="bg1"/>
                </a:solidFill>
              </a:rPr>
              <a:t> &lt;&lt; "Exception caught: " &lt;&lt; </a:t>
            </a:r>
            <a:r>
              <a:rPr lang="en-US" dirty="0" err="1">
                <a:solidFill>
                  <a:schemeClr val="bg1"/>
                </a:solidFill>
              </a:rPr>
              <a:t>e.what</a:t>
            </a:r>
            <a:r>
              <a:rPr lang="en-US" dirty="0">
                <a:solidFill>
                  <a:schemeClr val="bg1"/>
                </a:solidFill>
              </a:rPr>
              <a:t>() 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exit( EXIT_FAILURE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}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image-&gt;Graft( reader-&gt;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return;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A templated function is declared.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/>
              <a:t>The template is an Image Type (can be any data type with any dimension).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74600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/>
              <a:t>{</a:t>
            </a:r>
          </a:p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reader-&gt;</a:t>
            </a:r>
            <a:r>
              <a:rPr lang="en-US" dirty="0" err="1">
                <a:solidFill>
                  <a:schemeClr val="bg1"/>
                </a:solidFill>
              </a:rPr>
              <a:t>SetFileName</a:t>
            </a:r>
            <a:r>
              <a:rPr lang="en-US" dirty="0">
                <a:solidFill>
                  <a:schemeClr val="bg1"/>
                </a:solidFill>
              </a:rPr>
              <a:t>( </a:t>
            </a:r>
            <a:r>
              <a:rPr lang="en-US" dirty="0" err="1">
                <a:solidFill>
                  <a:schemeClr val="bg1"/>
                </a:solidFill>
              </a:rPr>
              <a:t>fName</a:t>
            </a:r>
            <a:r>
              <a:rPr lang="en-US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try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reader-&gt;Update();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catch (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ExceptionObject</a:t>
            </a:r>
            <a:r>
              <a:rPr lang="en-US" dirty="0">
                <a:solidFill>
                  <a:schemeClr val="bg1"/>
                </a:solidFill>
              </a:rPr>
              <a:t>&amp; e)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{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</a:t>
            </a:r>
            <a:r>
              <a:rPr lang="en-US" dirty="0" err="1">
                <a:solidFill>
                  <a:schemeClr val="bg1"/>
                </a:solidFill>
              </a:rPr>
              <a:t>std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cerr</a:t>
            </a:r>
            <a:r>
              <a:rPr lang="en-US" dirty="0">
                <a:solidFill>
                  <a:schemeClr val="bg1"/>
                </a:solidFill>
              </a:rPr>
              <a:t> &lt;&lt; "Exception caught: " &lt;&lt; </a:t>
            </a:r>
            <a:r>
              <a:rPr lang="en-US" dirty="0" err="1">
                <a:solidFill>
                  <a:schemeClr val="bg1"/>
                </a:solidFill>
              </a:rPr>
              <a:t>e.what</a:t>
            </a:r>
            <a:r>
              <a:rPr lang="en-US" dirty="0">
                <a:solidFill>
                  <a:schemeClr val="bg1"/>
                </a:solidFill>
              </a:rPr>
              <a:t>() 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  exit( EXIT_FAILURE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}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image-&gt;Graft( reader-&gt;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return;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Declare an </a:t>
            </a:r>
            <a:r>
              <a:rPr lang="en-US" dirty="0" err="1"/>
              <a:t>itk</a:t>
            </a:r>
            <a:r>
              <a:rPr lang="en-US" dirty="0"/>
              <a:t> </a:t>
            </a:r>
            <a:r>
              <a:rPr lang="en-US" dirty="0" err="1"/>
              <a:t>ImageFileReader</a:t>
            </a:r>
            <a:r>
              <a:rPr lang="en-US" dirty="0"/>
              <a:t> which is of the same type as the input (and templated) image.</a:t>
            </a:r>
          </a:p>
        </p:txBody>
      </p:sp>
    </p:spTree>
    <p:extLst>
      <p:ext uri="{BB962C8B-B14F-4D97-AF65-F5344CB8AC3E}">
        <p14:creationId xmlns:p14="http://schemas.microsoft.com/office/powerpoint/2010/main" val="23638115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/>
              <a:t>{</a:t>
            </a:r>
          </a:p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r>
              <a:rPr lang="en-US" dirty="0"/>
              <a:t>  reader-&gt;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/>
              <a:t>( </a:t>
            </a:r>
            <a:r>
              <a:rPr lang="en-US" dirty="0" err="1"/>
              <a:t>fName</a:t>
            </a:r>
            <a:r>
              <a:rPr lang="en-US" dirty="0"/>
              <a:t> 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try</a:t>
            </a:r>
          </a:p>
          <a:p>
            <a:pPr marL="0" indent="0">
              <a:buNone/>
            </a:pPr>
            <a:r>
              <a:rPr lang="en-US" dirty="0"/>
              <a:t>    reader-&gt;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catch (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ExceptionObject</a:t>
            </a:r>
            <a:r>
              <a:rPr lang="en-US" dirty="0"/>
              <a:t>&amp; e)</a:t>
            </a:r>
          </a:p>
          <a:p>
            <a:pPr marL="0" indent="0">
              <a:buNone/>
            </a:pPr>
            <a:r>
              <a:rPr lang="en-US" dirty="0"/>
              <a:t>  {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cerr</a:t>
            </a:r>
            <a:r>
              <a:rPr lang="en-US" dirty="0">
                <a:solidFill>
                  <a:srgbClr val="00B050"/>
                </a:solidFill>
              </a:rPr>
              <a:t> </a:t>
            </a:r>
            <a:r>
              <a:rPr lang="en-US" dirty="0"/>
              <a:t>&lt;&lt; "Exception caught: " &lt;&lt; </a:t>
            </a:r>
            <a:r>
              <a:rPr lang="en-US" dirty="0" err="1"/>
              <a:t>e.what</a:t>
            </a:r>
            <a:r>
              <a:rPr lang="en-US" dirty="0"/>
              <a:t>() ;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>
                <a:solidFill>
                  <a:srgbClr val="FF0000"/>
                </a:solidFill>
              </a:rPr>
              <a:t>exit</a:t>
            </a:r>
            <a:r>
              <a:rPr lang="en-US" dirty="0"/>
              <a:t>( </a:t>
            </a:r>
            <a:r>
              <a:rPr lang="en-US" dirty="0">
                <a:solidFill>
                  <a:srgbClr val="00B0F0"/>
                </a:solidFill>
              </a:rPr>
              <a:t>EXIT_FAILURE</a:t>
            </a:r>
            <a:r>
              <a:rPr lang="en-US" dirty="0"/>
              <a:t> );</a:t>
            </a:r>
          </a:p>
          <a:p>
            <a:pPr marL="0" indent="0">
              <a:buNone/>
            </a:pPr>
            <a:r>
              <a:rPr lang="en-US" dirty="0"/>
              <a:t>  }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image-&gt;Graft( reader-&gt;</a:t>
            </a:r>
            <a:r>
              <a:rPr lang="en-US" dirty="0" err="1">
                <a:solidFill>
                  <a:schemeClr val="bg1"/>
                </a:solidFill>
              </a:rPr>
              <a:t>GetOutput</a:t>
            </a:r>
            <a:r>
              <a:rPr lang="en-US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 return;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Try to initiate the reader class into reading the supplied image file name, if something goes wrong, the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/>
              <a:t>ExceptionObject</a:t>
            </a:r>
            <a:r>
              <a:rPr lang="en-US" dirty="0"/>
              <a:t> [4] catches the error and displays it while exiting from the program.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This is basic exception handling in ITK </a:t>
            </a:r>
            <a:r>
              <a:rPr lang="en-US" baseline="30000" dirty="0"/>
              <a:t>[2]</a:t>
            </a:r>
            <a:r>
              <a:rPr lang="en-US" dirty="0"/>
              <a:t>. This will be discussed in detail in a future tutorial.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4294967295"/>
          </p:nvPr>
        </p:nvSpPr>
        <p:spPr>
          <a:xfrm>
            <a:off x="2819400" y="6324601"/>
            <a:ext cx="5791200" cy="365125"/>
          </a:xfrm>
        </p:spPr>
        <p:txBody>
          <a:bodyPr/>
          <a:lstStyle/>
          <a:p>
            <a:pPr algn="l"/>
            <a:r>
              <a:rPr lang="en-US" sz="1200" dirty="0">
                <a:solidFill>
                  <a:schemeClr val="bg1">
                    <a:lumMod val="75000"/>
                  </a:schemeClr>
                </a:solidFill>
              </a:rPr>
              <a:t>[2] http://itk.org/ITKExamples/src/Core/Common/TryCatchException/Documentation.html</a:t>
            </a:r>
          </a:p>
        </p:txBody>
      </p:sp>
    </p:spTree>
    <p:extLst>
      <p:ext uri="{BB962C8B-B14F-4D97-AF65-F5344CB8AC3E}">
        <p14:creationId xmlns:p14="http://schemas.microsoft.com/office/powerpoint/2010/main" val="33112580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/>
              <a:t>{</a:t>
            </a:r>
          </a:p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r>
              <a:rPr lang="en-US" dirty="0"/>
              <a:t>  reader-&gt;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/>
              <a:t>( </a:t>
            </a:r>
            <a:r>
              <a:rPr lang="en-US" dirty="0" err="1"/>
              <a:t>fName</a:t>
            </a:r>
            <a:r>
              <a:rPr lang="en-US" dirty="0"/>
              <a:t> 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try</a:t>
            </a:r>
          </a:p>
          <a:p>
            <a:pPr marL="0" indent="0">
              <a:buNone/>
            </a:pPr>
            <a:r>
              <a:rPr lang="en-US" dirty="0"/>
              <a:t>    reader-&gt;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catch (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ExceptionObject</a:t>
            </a:r>
            <a:r>
              <a:rPr lang="en-US" dirty="0"/>
              <a:t>&amp; e)</a:t>
            </a:r>
          </a:p>
          <a:p>
            <a:pPr marL="0" indent="0">
              <a:buNone/>
            </a:pPr>
            <a:r>
              <a:rPr lang="en-US" dirty="0"/>
              <a:t>  {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cerr</a:t>
            </a:r>
            <a:r>
              <a:rPr lang="en-US" dirty="0">
                <a:solidFill>
                  <a:srgbClr val="00B050"/>
                </a:solidFill>
              </a:rPr>
              <a:t> </a:t>
            </a:r>
            <a:r>
              <a:rPr lang="en-US" dirty="0"/>
              <a:t>&lt;&lt; "Exception caught: " &lt;&lt; </a:t>
            </a:r>
            <a:r>
              <a:rPr lang="en-US" dirty="0" err="1"/>
              <a:t>e.what</a:t>
            </a:r>
            <a:r>
              <a:rPr lang="en-US" dirty="0"/>
              <a:t>() ;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>
                <a:solidFill>
                  <a:srgbClr val="FF0000"/>
                </a:solidFill>
              </a:rPr>
              <a:t>exit</a:t>
            </a:r>
            <a:r>
              <a:rPr lang="en-US" dirty="0"/>
              <a:t>( </a:t>
            </a:r>
            <a:r>
              <a:rPr lang="en-US" dirty="0">
                <a:solidFill>
                  <a:srgbClr val="00B0F0"/>
                </a:solidFill>
              </a:rPr>
              <a:t>EXIT_FAILURE</a:t>
            </a:r>
            <a:r>
              <a:rPr lang="en-US" dirty="0"/>
              <a:t> );</a:t>
            </a:r>
          </a:p>
          <a:p>
            <a:pPr marL="0" indent="0">
              <a:buNone/>
            </a:pPr>
            <a:r>
              <a:rPr lang="en-US" dirty="0"/>
              <a:t>  }</a:t>
            </a:r>
          </a:p>
          <a:p>
            <a:pPr marL="0" indent="0">
              <a:buNone/>
            </a:pPr>
            <a:r>
              <a:rPr lang="en-US" dirty="0"/>
              <a:t>  image-&gt;</a:t>
            </a:r>
            <a:r>
              <a:rPr lang="en-US" dirty="0">
                <a:solidFill>
                  <a:srgbClr val="00B050"/>
                </a:solidFill>
              </a:rPr>
              <a:t>Graft</a:t>
            </a:r>
            <a:r>
              <a:rPr lang="en-US" dirty="0"/>
              <a:t>( reader-&gt;</a:t>
            </a:r>
            <a:r>
              <a:rPr lang="en-US" dirty="0" err="1">
                <a:solidFill>
                  <a:srgbClr val="00B050"/>
                </a:solidFill>
              </a:rPr>
              <a:t>GetOutput</a:t>
            </a:r>
            <a:r>
              <a:rPr lang="en-US" dirty="0"/>
              <a:t>() );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>
                <a:solidFill>
                  <a:srgbClr val="FF0000"/>
                </a:solidFill>
              </a:rPr>
              <a:t>return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By using Graft(), the pointer is just overwritten and a hard copy isn’t done.</a:t>
            </a:r>
          </a:p>
        </p:txBody>
      </p:sp>
    </p:spTree>
    <p:extLst>
      <p:ext uri="{BB962C8B-B14F-4D97-AF65-F5344CB8AC3E}">
        <p14:creationId xmlns:p14="http://schemas.microsoft.com/office/powerpoint/2010/main" val="23235048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>
                <a:solidFill>
                  <a:srgbClr val="00B0F0"/>
                </a:solidFill>
              </a:rPr>
              <a:t>template</a:t>
            </a:r>
            <a:r>
              <a:rPr lang="en-US" sz="1100" dirty="0"/>
              <a:t> &lt;class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&gt;</a:t>
            </a:r>
          </a:p>
          <a:p>
            <a:pPr marL="0" indent="0">
              <a:buNone/>
            </a:pPr>
            <a:r>
              <a:rPr lang="en-US" sz="1100" dirty="0">
                <a:solidFill>
                  <a:srgbClr val="FF0000"/>
                </a:solidFill>
              </a:rPr>
              <a:t>void</a:t>
            </a:r>
            <a:r>
              <a:rPr lang="en-US" sz="1100" dirty="0"/>
              <a:t> </a:t>
            </a:r>
            <a:r>
              <a:rPr lang="en-US" sz="1100" dirty="0" err="1"/>
              <a:t>segmentationFilter</a:t>
            </a:r>
            <a:r>
              <a:rPr lang="en-US" sz="1100" dirty="0"/>
              <a:t>(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image, </a:t>
            </a:r>
            <a:r>
              <a:rPr lang="en-US" sz="1100" dirty="0" err="1"/>
              <a:t>const</a:t>
            </a:r>
            <a:r>
              <a:rPr lang="en-US" sz="1100" dirty="0"/>
              <a:t> </a:t>
            </a:r>
            <a:r>
              <a:rPr lang="en-US" sz="1100" dirty="0" err="1"/>
              <a:t>std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string</a:t>
            </a:r>
            <a:r>
              <a:rPr lang="en-US" sz="1100" dirty="0"/>
              <a:t> &amp;</a:t>
            </a:r>
            <a:r>
              <a:rPr lang="en-US" sz="1100" dirty="0" err="1"/>
              <a:t>outputFileName</a:t>
            </a:r>
            <a:r>
              <a:rPr lang="en-US" sz="1100" dirty="0"/>
              <a:t> )</a:t>
            </a:r>
          </a:p>
          <a:p>
            <a:pPr marL="0" indent="0">
              <a:buNone/>
            </a:pPr>
            <a:r>
              <a:rPr lang="en-US" sz="1100" dirty="0"/>
              <a:t>{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typedef</a:t>
            </a: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Image</a:t>
            </a:r>
            <a:r>
              <a:rPr lang="en-US" sz="1100" dirty="0"/>
              <a:t>&lt; </a:t>
            </a:r>
            <a:r>
              <a:rPr lang="en-US" sz="1100" dirty="0">
                <a:solidFill>
                  <a:srgbClr val="FF0000"/>
                </a:solidFill>
              </a:rPr>
              <a:t>short</a:t>
            </a:r>
            <a:r>
              <a:rPr lang="en-US" sz="1100" dirty="0"/>
              <a:t>, 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ImageDimension</a:t>
            </a:r>
            <a:r>
              <a:rPr lang="en-US" sz="1100" dirty="0"/>
              <a:t> &gt; </a:t>
            </a:r>
            <a:r>
              <a:rPr lang="en-US" sz="1100" dirty="0" err="1"/>
              <a:t>OImageType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typedef</a:t>
            </a: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ConnectedThresholdImageFilter</a:t>
            </a:r>
            <a:r>
              <a:rPr lang="en-US" sz="1100" dirty="0"/>
              <a:t>&lt;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, </a:t>
            </a:r>
            <a:r>
              <a:rPr lang="en-US" sz="1100" dirty="0" err="1">
                <a:solidFill>
                  <a:srgbClr val="FF0000"/>
                </a:solidFill>
              </a:rPr>
              <a:t>OImageType</a:t>
            </a:r>
            <a:r>
              <a:rPr lang="en-US" sz="1100" dirty="0"/>
              <a:t> &gt; </a:t>
            </a:r>
            <a:r>
              <a:rPr lang="en-US" sz="1100" dirty="0" err="1"/>
              <a:t>ConnectedFilterType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ConnectedFilterType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filter = </a:t>
            </a:r>
            <a:r>
              <a:rPr lang="en-US" sz="1100" dirty="0" err="1">
                <a:solidFill>
                  <a:srgbClr val="FF0000"/>
                </a:solidFill>
              </a:rPr>
              <a:t>ConnectedFilterType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New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endParaRPr lang="en-US" sz="11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100" dirty="0">
                <a:solidFill>
                  <a:schemeClr val="bg1"/>
                </a:solidFill>
              </a:rPr>
              <a:t>  filter-&gt;</a:t>
            </a:r>
            <a:r>
              <a:rPr lang="en-US" sz="1100" dirty="0" err="1">
                <a:solidFill>
                  <a:schemeClr val="bg1"/>
                </a:solidFill>
              </a:rPr>
              <a:t>SetInput</a:t>
            </a:r>
            <a:r>
              <a:rPr lang="en-US" sz="1100" dirty="0">
                <a:solidFill>
                  <a:schemeClr val="bg1"/>
                </a:solidFill>
              </a:rPr>
              <a:t>( image );</a:t>
            </a:r>
          </a:p>
          <a:p>
            <a:pPr marL="0" indent="0">
              <a:buNone/>
            </a:pPr>
            <a:r>
              <a:rPr lang="en-US" sz="1100" dirty="0">
                <a:solidFill>
                  <a:schemeClr val="bg1"/>
                </a:solidFill>
              </a:rPr>
              <a:t>  filter-&gt;</a:t>
            </a:r>
            <a:r>
              <a:rPr lang="en-US" sz="1100" dirty="0" err="1">
                <a:solidFill>
                  <a:schemeClr val="bg1"/>
                </a:solidFill>
              </a:rPr>
              <a:t>SetReplaceValue</a:t>
            </a:r>
            <a:r>
              <a:rPr lang="en-US" sz="1100" dirty="0">
                <a:solidFill>
                  <a:schemeClr val="bg1"/>
                </a:solidFill>
              </a:rPr>
              <a:t>( 1000 );</a:t>
            </a:r>
          </a:p>
          <a:p>
            <a:pPr marL="0" indent="0">
              <a:buNone/>
            </a:pPr>
            <a:r>
              <a:rPr lang="en-US" sz="1100" dirty="0">
                <a:solidFill>
                  <a:schemeClr val="bg1"/>
                </a:solidFill>
              </a:rPr>
              <a:t>  filter-&gt;</a:t>
            </a:r>
            <a:r>
              <a:rPr lang="en-US" sz="1100" dirty="0" err="1">
                <a:solidFill>
                  <a:schemeClr val="bg1"/>
                </a:solidFill>
              </a:rPr>
              <a:t>SetLower</a:t>
            </a:r>
            <a:r>
              <a:rPr lang="en-US" sz="1100" dirty="0">
                <a:solidFill>
                  <a:schemeClr val="bg1"/>
                </a:solidFill>
              </a:rPr>
              <a:t>( 1100 );</a:t>
            </a:r>
          </a:p>
          <a:p>
            <a:pPr marL="0" indent="0">
              <a:buNone/>
            </a:pPr>
            <a:r>
              <a:rPr lang="en-US" sz="1100" dirty="0">
                <a:solidFill>
                  <a:schemeClr val="bg1"/>
                </a:solidFill>
              </a:rPr>
              <a:t>  filter-&gt;</a:t>
            </a:r>
            <a:r>
              <a:rPr lang="en-US" sz="1100" dirty="0" err="1">
                <a:solidFill>
                  <a:schemeClr val="bg1"/>
                </a:solidFill>
              </a:rPr>
              <a:t>SetUpper</a:t>
            </a:r>
            <a:r>
              <a:rPr lang="en-US" sz="1100" dirty="0">
                <a:solidFill>
                  <a:schemeClr val="bg1"/>
                </a:solidFill>
              </a:rPr>
              <a:t>( 2000 );</a:t>
            </a:r>
          </a:p>
          <a:p>
            <a:pPr marL="0" indent="0">
              <a:buNone/>
            </a:pPr>
            <a:endParaRPr lang="en-US" sz="11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900" dirty="0"/>
              <a:t>Declare a </a:t>
            </a:r>
            <a:r>
              <a:rPr lang="en-US" sz="900" dirty="0" err="1"/>
              <a:t>tempated</a:t>
            </a:r>
            <a:r>
              <a:rPr lang="en-US" sz="900" dirty="0"/>
              <a:t> function and the associated classes which will be used</a:t>
            </a:r>
          </a:p>
        </p:txBody>
      </p:sp>
    </p:spTree>
    <p:extLst>
      <p:ext uri="{BB962C8B-B14F-4D97-AF65-F5344CB8AC3E}">
        <p14:creationId xmlns:p14="http://schemas.microsoft.com/office/powerpoint/2010/main" val="33161784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>
                <a:solidFill>
                  <a:srgbClr val="00B0F0"/>
                </a:solidFill>
              </a:rPr>
              <a:t>template</a:t>
            </a:r>
            <a:r>
              <a:rPr lang="en-US" sz="1100" dirty="0"/>
              <a:t> &lt;class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&gt;</a:t>
            </a:r>
          </a:p>
          <a:p>
            <a:pPr marL="0" indent="0">
              <a:buNone/>
            </a:pPr>
            <a:r>
              <a:rPr lang="en-US" sz="1100" dirty="0">
                <a:solidFill>
                  <a:srgbClr val="FF0000"/>
                </a:solidFill>
              </a:rPr>
              <a:t>void</a:t>
            </a:r>
            <a:r>
              <a:rPr lang="en-US" sz="1100" dirty="0"/>
              <a:t> </a:t>
            </a:r>
            <a:r>
              <a:rPr lang="en-US" sz="1100" dirty="0" err="1"/>
              <a:t>segmentationFilter</a:t>
            </a:r>
            <a:r>
              <a:rPr lang="en-US" sz="1100" dirty="0"/>
              <a:t>(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image, </a:t>
            </a:r>
            <a:r>
              <a:rPr lang="en-US" sz="1100" dirty="0" err="1"/>
              <a:t>const</a:t>
            </a:r>
            <a:r>
              <a:rPr lang="en-US" sz="1100" dirty="0"/>
              <a:t> </a:t>
            </a:r>
            <a:r>
              <a:rPr lang="en-US" sz="1100" dirty="0" err="1"/>
              <a:t>std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string</a:t>
            </a:r>
            <a:r>
              <a:rPr lang="en-US" sz="1100" dirty="0"/>
              <a:t> &amp;</a:t>
            </a:r>
            <a:r>
              <a:rPr lang="en-US" sz="1100" dirty="0" err="1"/>
              <a:t>outputFileName</a:t>
            </a:r>
            <a:r>
              <a:rPr lang="en-US" sz="1100" dirty="0"/>
              <a:t> )</a:t>
            </a:r>
          </a:p>
          <a:p>
            <a:pPr marL="0" indent="0">
              <a:buNone/>
            </a:pPr>
            <a:r>
              <a:rPr lang="en-US" sz="1100" dirty="0"/>
              <a:t>{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typedef</a:t>
            </a: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Image</a:t>
            </a:r>
            <a:r>
              <a:rPr lang="en-US" sz="1100" dirty="0"/>
              <a:t>&lt; </a:t>
            </a:r>
            <a:r>
              <a:rPr lang="en-US" sz="1100" dirty="0">
                <a:solidFill>
                  <a:srgbClr val="FF0000"/>
                </a:solidFill>
              </a:rPr>
              <a:t>short</a:t>
            </a:r>
            <a:r>
              <a:rPr lang="en-US" sz="1100" dirty="0"/>
              <a:t>, 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ImageDimension</a:t>
            </a:r>
            <a:r>
              <a:rPr lang="en-US" sz="1100" dirty="0"/>
              <a:t> &gt; </a:t>
            </a:r>
            <a:r>
              <a:rPr lang="en-US" sz="1100" dirty="0" err="1"/>
              <a:t>OImageType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typedef</a:t>
            </a:r>
            <a:r>
              <a:rPr lang="en-US" sz="1100" dirty="0"/>
              <a:t> </a:t>
            </a:r>
            <a:r>
              <a:rPr lang="en-US" sz="1100" dirty="0" err="1"/>
              <a:t>itk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ConnectedThresholdImageFilter</a:t>
            </a:r>
            <a:r>
              <a:rPr lang="en-US" sz="1100" dirty="0"/>
              <a:t>&lt;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, </a:t>
            </a:r>
            <a:r>
              <a:rPr lang="en-US" sz="1100" dirty="0" err="1">
                <a:solidFill>
                  <a:srgbClr val="FF0000"/>
                </a:solidFill>
              </a:rPr>
              <a:t>OImageType</a:t>
            </a:r>
            <a:r>
              <a:rPr lang="en-US" sz="1100" dirty="0"/>
              <a:t> &gt; </a:t>
            </a:r>
            <a:r>
              <a:rPr lang="en-US" sz="1100" dirty="0" err="1"/>
              <a:t>ConnectedFilterType</a:t>
            </a:r>
            <a:r>
              <a:rPr lang="en-US" sz="1100" dirty="0"/>
              <a:t>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>
                <a:solidFill>
                  <a:srgbClr val="00B0F0"/>
                </a:solidFill>
              </a:rPr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ConnectedFilterType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Pointer</a:t>
            </a:r>
            <a:r>
              <a:rPr lang="en-US" sz="1100" dirty="0"/>
              <a:t> filter = </a:t>
            </a:r>
            <a:r>
              <a:rPr lang="en-US" sz="1100" dirty="0" err="1">
                <a:solidFill>
                  <a:srgbClr val="FF0000"/>
                </a:solidFill>
              </a:rPr>
              <a:t>ConnectedFilterType</a:t>
            </a:r>
            <a:r>
              <a:rPr lang="en-US" sz="1100" dirty="0"/>
              <a:t>::</a:t>
            </a:r>
            <a:r>
              <a:rPr lang="en-US" sz="1100" dirty="0">
                <a:solidFill>
                  <a:srgbClr val="00B050"/>
                </a:solidFill>
              </a:rPr>
              <a:t>New</a:t>
            </a:r>
            <a:r>
              <a:rPr lang="en-US" sz="1100" dirty="0"/>
              <a:t>();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 err="1"/>
              <a:t>typename</a:t>
            </a:r>
            <a:r>
              <a:rPr lang="en-US" sz="1100" dirty="0"/>
              <a:t> </a:t>
            </a:r>
            <a:r>
              <a:rPr lang="en-US" sz="1100" dirty="0" err="1">
                <a:solidFill>
                  <a:srgbClr val="FF0000"/>
                </a:solidFill>
              </a:rPr>
              <a:t>TImageType</a:t>
            </a:r>
            <a:r>
              <a:rPr lang="en-US" sz="1100" dirty="0"/>
              <a:t>::</a:t>
            </a:r>
            <a:r>
              <a:rPr lang="en-US" sz="1100" dirty="0" err="1">
                <a:solidFill>
                  <a:srgbClr val="00B050"/>
                </a:solidFill>
              </a:rPr>
              <a:t>IndexType</a:t>
            </a:r>
            <a:r>
              <a:rPr lang="en-US" sz="1100" dirty="0"/>
              <a:t> index;</a:t>
            </a:r>
          </a:p>
          <a:p>
            <a:pPr marL="0" indent="0">
              <a:buNone/>
            </a:pPr>
            <a:r>
              <a:rPr lang="en-US" sz="1100" dirty="0"/>
              <a:t>  </a:t>
            </a:r>
            <a:r>
              <a:rPr lang="en-US" sz="1100" dirty="0">
                <a:solidFill>
                  <a:srgbClr val="92D050"/>
                </a:solidFill>
              </a:rPr>
              <a:t>// place a random seed point </a:t>
            </a:r>
          </a:p>
          <a:p>
            <a:pPr marL="0" indent="0">
              <a:buNone/>
            </a:pPr>
            <a:r>
              <a:rPr lang="en-US" sz="1100" dirty="0"/>
              <a:t>  index[0] = 90;</a:t>
            </a:r>
          </a:p>
          <a:p>
            <a:pPr marL="0" indent="0">
              <a:buNone/>
            </a:pPr>
            <a:r>
              <a:rPr lang="en-US" sz="1100" dirty="0"/>
              <a:t>  index[1] = 120;</a:t>
            </a:r>
          </a:p>
          <a:p>
            <a:pPr marL="0" indent="0">
              <a:buNone/>
            </a:pPr>
            <a:r>
              <a:rPr lang="en-US" sz="1100" dirty="0"/>
              <a:t>  index[2] = 67;</a:t>
            </a:r>
          </a:p>
          <a:p>
            <a:pPr marL="0" indent="0">
              <a:buNone/>
            </a:pPr>
            <a:r>
              <a:rPr lang="en-US" sz="1100" dirty="0">
                <a:solidFill>
                  <a:schemeClr val="bg1"/>
                </a:solidFill>
              </a:rPr>
              <a:t>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900" dirty="0"/>
              <a:t>Place a seed point at a random location in the image (note that this is hard  coded for this particular example).</a:t>
            </a:r>
          </a:p>
        </p:txBody>
      </p:sp>
    </p:spTree>
    <p:extLst>
      <p:ext uri="{BB962C8B-B14F-4D97-AF65-F5344CB8AC3E}">
        <p14:creationId xmlns:p14="http://schemas.microsoft.com/office/powerpoint/2010/main" val="17260233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 err="1">
                <a:solidFill>
                  <a:srgbClr val="00B050"/>
                </a:solidFill>
              </a:rPr>
              <a:t>SetInput</a:t>
            </a:r>
            <a:r>
              <a:rPr lang="en-US" sz="1100" dirty="0"/>
              <a:t>( image );</a:t>
            </a:r>
          </a:p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 err="1">
                <a:solidFill>
                  <a:srgbClr val="00B050"/>
                </a:solidFill>
              </a:rPr>
              <a:t>SetReplaceValue</a:t>
            </a:r>
            <a:r>
              <a:rPr lang="en-US" sz="1100" dirty="0"/>
              <a:t>( 1000 );</a:t>
            </a:r>
          </a:p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 err="1">
                <a:solidFill>
                  <a:srgbClr val="00B050"/>
                </a:solidFill>
              </a:rPr>
              <a:t>SetLower</a:t>
            </a:r>
            <a:r>
              <a:rPr lang="en-US" sz="1100" dirty="0"/>
              <a:t>( 1100 );</a:t>
            </a:r>
          </a:p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 err="1">
                <a:solidFill>
                  <a:srgbClr val="00B050"/>
                </a:solidFill>
              </a:rPr>
              <a:t>SetUpper</a:t>
            </a:r>
            <a:r>
              <a:rPr lang="en-US" sz="1100" dirty="0"/>
              <a:t>( 2000 );</a:t>
            </a:r>
          </a:p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 err="1">
                <a:solidFill>
                  <a:srgbClr val="00B050"/>
                </a:solidFill>
              </a:rPr>
              <a:t>AddSeed</a:t>
            </a:r>
            <a:r>
              <a:rPr lang="en-US" sz="1100" dirty="0"/>
              <a:t>( index );</a:t>
            </a:r>
          </a:p>
          <a:p>
            <a:pPr marL="0" indent="0">
              <a:buNone/>
            </a:pPr>
            <a:endParaRPr lang="en-US" sz="1100" dirty="0"/>
          </a:p>
          <a:p>
            <a:pPr marL="0" indent="0">
              <a:buNone/>
            </a:pPr>
            <a:r>
              <a:rPr lang="en-US" sz="1100" dirty="0"/>
              <a:t>  filter-&gt;</a:t>
            </a:r>
            <a:r>
              <a:rPr lang="en-US" sz="1100" dirty="0">
                <a:solidFill>
                  <a:srgbClr val="00B050"/>
                </a:solidFill>
              </a:rPr>
              <a:t>Update</a:t>
            </a:r>
            <a:r>
              <a:rPr lang="en-US" sz="1100" dirty="0"/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900" dirty="0"/>
              <a:t>Set the parameters for the filter:</a:t>
            </a:r>
          </a:p>
          <a:p>
            <a:pPr marL="0" indent="0">
              <a:buNone/>
            </a:pPr>
            <a:r>
              <a:rPr lang="en-US" sz="900" dirty="0"/>
              <a:t>	input image</a:t>
            </a:r>
          </a:p>
          <a:p>
            <a:pPr marL="0" indent="0">
              <a:buNone/>
            </a:pPr>
            <a:r>
              <a:rPr lang="en-US" sz="900" dirty="0"/>
              <a:t>	replacement value</a:t>
            </a:r>
          </a:p>
          <a:p>
            <a:pPr marL="0" indent="0">
              <a:buNone/>
            </a:pPr>
            <a:r>
              <a:rPr lang="en-US" sz="900" dirty="0"/>
              <a:t>	lower and upper values for threshold</a:t>
            </a:r>
          </a:p>
          <a:p>
            <a:pPr marL="0" indent="0">
              <a:buNone/>
            </a:pPr>
            <a:r>
              <a:rPr lang="en-US" sz="900" dirty="0"/>
              <a:t>	starting index for connected threshold</a:t>
            </a:r>
          </a:p>
          <a:p>
            <a:pPr marL="0" indent="0">
              <a:buNone/>
            </a:pPr>
            <a:endParaRPr lang="en-US" sz="900" dirty="0"/>
          </a:p>
          <a:p>
            <a:pPr marL="0" indent="0">
              <a:buNone/>
            </a:pPr>
            <a:r>
              <a:rPr lang="en-US" sz="900" dirty="0"/>
              <a:t>And then update the filter.</a:t>
            </a:r>
          </a:p>
          <a:p>
            <a:pPr marL="0" indent="0">
              <a:buNone/>
            </a:pPr>
            <a:endParaRPr lang="en-US" sz="900" dirty="0"/>
          </a:p>
          <a:p>
            <a:pPr marL="0" indent="0">
              <a:buNone/>
            </a:pP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1492262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1126</Words>
  <Application>Microsoft Office PowerPoint</Application>
  <PresentationFormat>Widescreen</PresentationFormat>
  <Paragraphs>175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Office Theme</vt:lpstr>
      <vt:lpstr>Custom Design</vt:lpstr>
      <vt:lpstr>CBICA S/W Dev Tutorials 06 – ITK Segmentation </vt:lpstr>
      <vt:lpstr>Segmentation Filter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Sarthak Pati</dc:creator>
  <cp:lastModifiedBy>Sarthak Pati</cp:lastModifiedBy>
  <cp:revision>15</cp:revision>
  <dcterms:created xsi:type="dcterms:W3CDTF">2016-03-11T15:32:15Z</dcterms:created>
  <dcterms:modified xsi:type="dcterms:W3CDTF">2016-03-23T15:42:03Z</dcterms:modified>
</cp:coreProperties>
</file>

<file path=docProps/thumbnail.jpeg>
</file>