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9" r:id="rId2"/>
  </p:sldMasterIdLst>
  <p:notesMasterIdLst>
    <p:notesMasterId r:id="rId12"/>
  </p:notesMasterIdLst>
  <p:sldIdLst>
    <p:sldId id="256" r:id="rId3"/>
    <p:sldId id="259" r:id="rId4"/>
    <p:sldId id="260" r:id="rId5"/>
    <p:sldId id="261" r:id="rId6"/>
    <p:sldId id="267" r:id="rId7"/>
    <p:sldId id="268" r:id="rId8"/>
    <p:sldId id="269" r:id="rId9"/>
    <p:sldId id="270" r:id="rId10"/>
    <p:sldId id="257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19" d="100"/>
          <a:sy n="119" d="100"/>
        </p:scale>
        <p:origin x="96" y="3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99" d="100"/>
          <a:sy n="99" d="100"/>
        </p:scale>
        <p:origin x="3570" y="9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presProps" Target="pres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theme" Target="theme/theme1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viewProps" Target="view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046E460-515B-405C-84D9-50DA61025AFE}" type="datetimeFigureOut">
              <a:rPr lang="en-US" smtClean="0"/>
              <a:t>24/Mar/2016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5691ACA-80DB-4208-9575-4D193C1677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02798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11"/>
          <p:cNvGrpSpPr/>
          <p:nvPr userDrawn="1"/>
        </p:nvGrpSpPr>
        <p:grpSpPr>
          <a:xfrm>
            <a:off x="0" y="3886200"/>
            <a:ext cx="12192000" cy="2971800"/>
            <a:chOff x="0" y="3886200"/>
            <a:chExt cx="12192000" cy="2971800"/>
          </a:xfrm>
        </p:grpSpPr>
        <p:sp>
          <p:nvSpPr>
            <p:cNvPr id="9" name="Rectangle 8"/>
            <p:cNvSpPr/>
            <p:nvPr userDrawn="1"/>
          </p:nvSpPr>
          <p:spPr>
            <a:xfrm>
              <a:off x="0" y="3886200"/>
              <a:ext cx="12192000" cy="2971800"/>
            </a:xfrm>
            <a:prstGeom prst="rect">
              <a:avLst/>
            </a:prstGeom>
            <a:solidFill>
              <a:srgbClr val="00204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7" name="Picture 3"/>
            <p:cNvPicPr>
              <a:picLocks noChangeAspect="1" noChangeArrowheads="1"/>
            </p:cNvPicPr>
            <p:nvPr userDrawn="1"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101767" y="6369181"/>
              <a:ext cx="1285875" cy="404132"/>
            </a:xfrm>
            <a:prstGeom prst="rect">
              <a:avLst/>
            </a:prstGeom>
            <a:noFill/>
            <a:ln w="9525">
              <a:solidFill>
                <a:srgbClr val="002040"/>
              </a:solidFill>
              <a:miter lim="800000"/>
              <a:headEnd/>
              <a:tailEnd/>
            </a:ln>
          </p:spPr>
        </p:pic>
        <p:pic>
          <p:nvPicPr>
            <p:cNvPr id="10" name="Picture 9"/>
            <p:cNvPicPr>
              <a:picLocks noChangeAspect="1"/>
            </p:cNvPicPr>
            <p:nvPr userDrawn="1"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10076089" y="6369181"/>
              <a:ext cx="2020660" cy="404132"/>
            </a:xfrm>
            <a:prstGeom prst="rect">
              <a:avLst/>
            </a:prstGeom>
          </p:spPr>
        </p:pic>
      </p:grpSp>
      <p:sp>
        <p:nvSpPr>
          <p:cNvPr id="11" name="Rectangle 10"/>
          <p:cNvSpPr/>
          <p:nvPr userDrawn="1"/>
        </p:nvSpPr>
        <p:spPr>
          <a:xfrm>
            <a:off x="0" y="3174"/>
            <a:ext cx="12192000" cy="2968626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293687"/>
            <a:ext cx="9144000" cy="2387600"/>
          </a:xfrm>
        </p:spPr>
        <p:txBody>
          <a:bodyPr anchor="b"/>
          <a:lstStyle>
            <a:lvl1pPr algn="ctr">
              <a:defRPr sz="60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4243388"/>
            <a:ext cx="9144000" cy="1655762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400" y="6356350"/>
            <a:ext cx="2743200" cy="365125"/>
          </a:xfrm>
          <a:prstGeom prst="rect">
            <a:avLst/>
          </a:prstGeom>
        </p:spPr>
        <p:txBody>
          <a:bodyPr/>
          <a:lstStyle>
            <a:lvl1pPr algn="ctr">
              <a:defRPr>
                <a:solidFill>
                  <a:schemeClr val="bg1">
                    <a:lumMod val="65000"/>
                  </a:schemeClr>
                </a:solidFill>
                <a:latin typeface="Segoe UI Semilight" panose="020B0402040204020203" pitchFamily="34" charset="0"/>
                <a:cs typeface="Segoe UI Semilight" panose="020B0402040204020203" pitchFamily="34" charset="0"/>
              </a:defRPr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28173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8441" y="1690688"/>
            <a:ext cx="11855115" cy="4486275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11900"/>
            <a:ext cx="27432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tutorials@cbica.upenn.edu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04124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Questions?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1524000" y="1250992"/>
            <a:ext cx="9144000" cy="4356016"/>
          </a:xfrm>
          <a:ln>
            <a:noFill/>
          </a:ln>
          <a:effectLst/>
        </p:spPr>
        <p:txBody>
          <a:bodyPr anchor="ctr">
            <a:noAutofit/>
          </a:bodyPr>
          <a:lstStyle>
            <a:lvl1pPr algn="ctr">
              <a:defRPr sz="41300">
                <a:ln w="15875">
                  <a:solidFill>
                    <a:schemeClr val="bg1"/>
                  </a:solidFill>
                </a:ln>
                <a:effectLst/>
              </a:defRPr>
            </a:lvl1pPr>
          </a:lstStyle>
          <a:p>
            <a:r>
              <a:rPr lang="en-US" dirty="0"/>
              <a:t>?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tutorials@cbica.upenn.edu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19216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tutorials@cbica.upenn.edu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7880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tutorials@cbica.upenn.edu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23120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6358" y="144380"/>
            <a:ext cx="11879178" cy="1529640"/>
          </a:xfrm>
        </p:spPr>
        <p:txBody>
          <a:bodyPr/>
          <a:lstStyle>
            <a:lvl1pPr algn="ctr"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6358" y="1825625"/>
            <a:ext cx="5883442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199" y="1825625"/>
            <a:ext cx="5843337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tutorials@cbica.upenn.edu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20118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8442" y="1681163"/>
            <a:ext cx="5829133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8442" y="2505075"/>
            <a:ext cx="5829133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199" y="1681163"/>
            <a:ext cx="585135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851356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tutorials@cbica.upenn.edu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itle Placeholder 1"/>
          <p:cNvSpPr>
            <a:spLocks noGrp="1"/>
          </p:cNvSpPr>
          <p:nvPr>
            <p:ph type="title"/>
          </p:nvPr>
        </p:nvSpPr>
        <p:spPr>
          <a:xfrm>
            <a:off x="168442" y="184484"/>
            <a:ext cx="11855115" cy="148953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3865784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tutorials@cbica.upenn.edu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2170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tutorials@cbica.upenn.edu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24280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1600" y="1690688"/>
            <a:ext cx="6841958" cy="4176629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8442" y="1690688"/>
            <a:ext cx="4860758" cy="4184567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tutorials@cbica.upenn.edu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itle Placeholder 1"/>
          <p:cNvSpPr>
            <a:spLocks noGrp="1"/>
          </p:cNvSpPr>
          <p:nvPr>
            <p:ph type="title"/>
          </p:nvPr>
        </p:nvSpPr>
        <p:spPr>
          <a:xfrm>
            <a:off x="168442" y="184484"/>
            <a:ext cx="11855115" cy="148953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3837939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7" y="1690688"/>
            <a:ext cx="6840369" cy="41703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8442" y="1690688"/>
            <a:ext cx="4603583" cy="41783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tutorials@cbica.upenn.edu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itle Placeholder 1"/>
          <p:cNvSpPr>
            <a:spLocks noGrp="1"/>
          </p:cNvSpPr>
          <p:nvPr>
            <p:ph type="title"/>
          </p:nvPr>
        </p:nvSpPr>
        <p:spPr>
          <a:xfrm>
            <a:off x="168442" y="184484"/>
            <a:ext cx="11855115" cy="148953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0856130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2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11.xml"/><Relationship Id="rId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6172200"/>
            <a:ext cx="12192000" cy="685800"/>
          </a:xfrm>
          <a:prstGeom prst="rect">
            <a:avLst/>
          </a:prstGeom>
          <a:solidFill>
            <a:srgbClr val="002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0" y="0"/>
            <a:ext cx="12192000" cy="1690688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 userDrawn="1">
            <p:ph type="title"/>
          </p:nvPr>
        </p:nvSpPr>
        <p:spPr>
          <a:xfrm>
            <a:off x="168442" y="184484"/>
            <a:ext cx="11855115" cy="148953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 userDrawn="1">
            <p:ph type="body" idx="1"/>
          </p:nvPr>
        </p:nvSpPr>
        <p:spPr>
          <a:xfrm>
            <a:off x="168443" y="1825625"/>
            <a:ext cx="11855114" cy="43251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 userDrawn="1">
            <p:ph type="ftr" sz="quarter" idx="3"/>
          </p:nvPr>
        </p:nvSpPr>
        <p:spPr>
          <a:xfrm>
            <a:off x="1601841" y="6311900"/>
            <a:ext cx="744827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tutorials@cbica.upenn.edu</a:t>
            </a:r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280363" y="6311900"/>
            <a:ext cx="5815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8F2DD4-06ED-490A-84F1-7D33998F6EC2}" type="slidenum">
              <a:rPr lang="en-US" smtClean="0"/>
              <a:t>‹#›</a:t>
            </a:fld>
            <a:endParaRPr lang="en-US" dirty="0"/>
          </a:p>
        </p:txBody>
      </p:sp>
      <p:pic>
        <p:nvPicPr>
          <p:cNvPr id="16" name="Picture 3"/>
          <p:cNvPicPr>
            <a:picLocks noChangeAspect="1" noChangeArrowheads="1"/>
          </p:cNvPicPr>
          <p:nvPr userDrawn="1"/>
        </p:nvPicPr>
        <p:blipFill>
          <a:blip r:embed="rId12" cstate="print"/>
          <a:srcRect/>
          <a:stretch>
            <a:fillRect/>
          </a:stretch>
        </p:blipFill>
        <p:spPr bwMode="auto">
          <a:xfrm>
            <a:off x="101767" y="6369181"/>
            <a:ext cx="1285875" cy="404132"/>
          </a:xfrm>
          <a:prstGeom prst="rect">
            <a:avLst/>
          </a:prstGeom>
          <a:noFill/>
          <a:ln w="9525">
            <a:solidFill>
              <a:srgbClr val="002040"/>
            </a:solidFill>
            <a:miter lim="800000"/>
            <a:headEnd/>
            <a:tailEnd/>
          </a:ln>
        </p:spPr>
      </p:pic>
      <p:pic>
        <p:nvPicPr>
          <p:cNvPr id="17" name="Picture 16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076089" y="6369181"/>
            <a:ext cx="2020660" cy="40413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968868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hf sldNum="0"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bg1"/>
          </a:solidFill>
          <a:latin typeface="Segoe UI Semibold" panose="020B0702040204020203" pitchFamily="34" charset="0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 userDrawn="1"/>
        </p:nvGrpSpPr>
        <p:grpSpPr>
          <a:xfrm>
            <a:off x="0" y="3886200"/>
            <a:ext cx="12192000" cy="2971800"/>
            <a:chOff x="0" y="3886200"/>
            <a:chExt cx="12192000" cy="2971800"/>
          </a:xfrm>
        </p:grpSpPr>
        <p:sp>
          <p:nvSpPr>
            <p:cNvPr id="8" name="Rectangle 7"/>
            <p:cNvSpPr/>
            <p:nvPr userDrawn="1"/>
          </p:nvSpPr>
          <p:spPr>
            <a:xfrm>
              <a:off x="0" y="3886200"/>
              <a:ext cx="12192000" cy="2971800"/>
            </a:xfrm>
            <a:prstGeom prst="rect">
              <a:avLst/>
            </a:prstGeom>
            <a:solidFill>
              <a:srgbClr val="00204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9" name="Picture 3"/>
            <p:cNvPicPr>
              <a:picLocks noChangeAspect="1" noChangeArrowheads="1"/>
            </p:cNvPicPr>
            <p:nvPr userDrawn="1"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101767" y="6369181"/>
              <a:ext cx="1285875" cy="404132"/>
            </a:xfrm>
            <a:prstGeom prst="rect">
              <a:avLst/>
            </a:prstGeom>
            <a:noFill/>
            <a:ln w="9525">
              <a:solidFill>
                <a:srgbClr val="002040"/>
              </a:solidFill>
              <a:miter lim="800000"/>
              <a:headEnd/>
              <a:tailEnd/>
            </a:ln>
          </p:spPr>
        </p:pic>
        <p:pic>
          <p:nvPicPr>
            <p:cNvPr id="10" name="Picture 9"/>
            <p:cNvPicPr>
              <a:picLocks noChangeAspect="1"/>
            </p:cNvPicPr>
            <p:nvPr userDrawn="1"/>
          </p:nvPicPr>
          <p:blipFill>
            <a:blip r:embed="rId4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10076089" y="6369181"/>
              <a:ext cx="2020660" cy="404132"/>
            </a:xfrm>
            <a:prstGeom prst="rect">
              <a:avLst/>
            </a:prstGeom>
          </p:spPr>
        </p:pic>
      </p:grpSp>
      <p:sp>
        <p:nvSpPr>
          <p:cNvPr id="11" name="Rectangle 10"/>
          <p:cNvSpPr/>
          <p:nvPr userDrawn="1"/>
        </p:nvSpPr>
        <p:spPr>
          <a:xfrm>
            <a:off x="0" y="3174"/>
            <a:ext cx="12192000" cy="2968626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tutorials@cbica.upenn.edu</a:t>
            </a:r>
          </a:p>
        </p:txBody>
      </p:sp>
    </p:spTree>
    <p:extLst>
      <p:ext uri="{BB962C8B-B14F-4D97-AF65-F5344CB8AC3E}">
        <p14:creationId xmlns:p14="http://schemas.microsoft.com/office/powerpoint/2010/main" val="22404998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it-IT" dirty="0"/>
              <a:t>CBICA S/W Dev Tutorials</a:t>
            </a:r>
            <a:br>
              <a:rPr lang="it-IT" dirty="0"/>
            </a:br>
            <a:r>
              <a:rPr lang="it-IT" dirty="0"/>
              <a:t>07 – ITK Multiplication</a:t>
            </a:r>
            <a:br>
              <a:rPr lang="en-US" dirty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Sarthak Pati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098696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Multiplication Filter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Class demonstrated: </a:t>
            </a:r>
            <a:br>
              <a:rPr lang="en-US" dirty="0"/>
            </a:br>
            <a:r>
              <a:rPr lang="en-US" dirty="0"/>
              <a:t>		</a:t>
            </a:r>
            <a:r>
              <a:rPr lang="en-US" dirty="0" err="1"/>
              <a:t>itk</a:t>
            </a:r>
            <a:r>
              <a:rPr lang="en-US" dirty="0"/>
              <a:t>::</a:t>
            </a:r>
            <a:r>
              <a:rPr lang="en-US" dirty="0" err="1"/>
              <a:t>MultiplyImageFilter</a:t>
            </a:r>
            <a:r>
              <a:rPr lang="en-US" dirty="0"/>
              <a:t> </a:t>
            </a:r>
            <a:r>
              <a:rPr lang="en-US" baseline="30000" dirty="0"/>
              <a:t>[1]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601841" y="6311900"/>
            <a:ext cx="7448279" cy="365125"/>
          </a:xfrm>
        </p:spPr>
        <p:txBody>
          <a:bodyPr/>
          <a:lstStyle/>
          <a:p>
            <a:r>
              <a:rPr lang="en-US" dirty="0"/>
              <a:t>[1] www.itk.org/Doxygen/html/classitk_1_1MultiplyImageFilter.html</a:t>
            </a:r>
          </a:p>
        </p:txBody>
      </p:sp>
    </p:spTree>
    <p:extLst>
      <p:ext uri="{BB962C8B-B14F-4D97-AF65-F5344CB8AC3E}">
        <p14:creationId xmlns:p14="http://schemas.microsoft.com/office/powerpoint/2010/main" val="28776691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0421" y="1825625"/>
            <a:ext cx="6456947" cy="4351338"/>
          </a:xfrm>
        </p:spPr>
        <p:txBody>
          <a:bodyPr>
            <a:normAutofit fontScale="47500" lnSpcReduction="20000"/>
          </a:bodyPr>
          <a:lstStyle/>
          <a:p>
            <a:pPr marL="0" indent="0">
              <a:lnSpc>
                <a:spcPct val="70000"/>
              </a:lnSpc>
              <a:buNone/>
            </a:pPr>
            <a:r>
              <a:rPr lang="en-US" dirty="0">
                <a:solidFill>
                  <a:srgbClr val="00B0F0"/>
                </a:solidFill>
              </a:rPr>
              <a:t>template</a:t>
            </a:r>
            <a:r>
              <a:rPr lang="en-US" dirty="0"/>
              <a:t> &lt;class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&gt;</a:t>
            </a:r>
          </a:p>
          <a:p>
            <a:pPr marL="0" indent="0">
              <a:lnSpc>
                <a:spcPct val="70000"/>
              </a:lnSpc>
              <a:buNone/>
            </a:pPr>
            <a:r>
              <a:rPr lang="en-US" dirty="0">
                <a:solidFill>
                  <a:srgbClr val="FF0000"/>
                </a:solidFill>
              </a:rPr>
              <a:t>void</a:t>
            </a:r>
            <a:r>
              <a:rPr lang="en-US" dirty="0"/>
              <a:t> </a:t>
            </a:r>
            <a:r>
              <a:rPr lang="en-US" dirty="0" err="1"/>
              <a:t>SafeReadImage</a:t>
            </a:r>
            <a:r>
              <a:rPr lang="en-US" dirty="0"/>
              <a:t>(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/>
              <a:t>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image, </a:t>
            </a:r>
            <a:r>
              <a:rPr lang="en-US" dirty="0" err="1"/>
              <a:t>const</a:t>
            </a:r>
            <a:r>
              <a:rPr lang="en-US" dirty="0"/>
              <a:t> </a:t>
            </a:r>
            <a:r>
              <a:rPr lang="en-US" dirty="0" err="1"/>
              <a:t>std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string</a:t>
            </a:r>
            <a:r>
              <a:rPr lang="en-US" dirty="0"/>
              <a:t> &amp;</a:t>
            </a:r>
            <a:r>
              <a:rPr lang="en-US" dirty="0" err="1"/>
              <a:t>fName</a:t>
            </a:r>
            <a:r>
              <a:rPr lang="en-US" dirty="0"/>
              <a:t>)</a:t>
            </a:r>
          </a:p>
          <a:p>
            <a:pPr marL="0" indent="0">
              <a:lnSpc>
                <a:spcPct val="70000"/>
              </a:lnSpc>
              <a:buNone/>
            </a:pPr>
            <a:r>
              <a:rPr lang="en-US" dirty="0"/>
              <a:t>{</a:t>
            </a:r>
          </a:p>
          <a:p>
            <a:pPr marL="0" indent="0">
              <a:lnSpc>
                <a:spcPct val="70000"/>
              </a:lnSpc>
              <a:buNone/>
            </a:pPr>
            <a:r>
              <a:rPr lang="en-US" dirty="0" err="1">
                <a:solidFill>
                  <a:srgbClr val="00B0F0"/>
                </a:solidFill>
              </a:rPr>
              <a:t>typedef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/>
              <a:t>itk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ImageFileReader</a:t>
            </a:r>
            <a:r>
              <a:rPr lang="en-US" dirty="0"/>
              <a:t>&lt;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&gt; </a:t>
            </a:r>
            <a:r>
              <a:rPr lang="en-US" dirty="0" err="1">
                <a:solidFill>
                  <a:srgbClr val="FF0000"/>
                </a:solidFill>
              </a:rPr>
              <a:t>ImageReaderType</a:t>
            </a:r>
            <a:r>
              <a:rPr lang="en-US" dirty="0"/>
              <a:t>;</a:t>
            </a:r>
          </a:p>
          <a:p>
            <a:pPr marL="0" indent="0">
              <a:lnSpc>
                <a:spcPct val="70000"/>
              </a:lnSpc>
              <a:buNone/>
            </a:pPr>
            <a:r>
              <a:rPr lang="en-US" dirty="0"/>
              <a:t>  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ImageReaderType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reader = </a:t>
            </a:r>
            <a:r>
              <a:rPr lang="en-US" dirty="0" err="1"/>
              <a:t>ImageReaderType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New</a:t>
            </a:r>
            <a:r>
              <a:rPr lang="en-US" dirty="0"/>
              <a:t>();</a:t>
            </a:r>
          </a:p>
          <a:p>
            <a:pPr marL="0" indent="0">
              <a:lnSpc>
                <a:spcPct val="70000"/>
              </a:lnSpc>
              <a:buNone/>
            </a:pPr>
            <a:r>
              <a:rPr lang="en-US" dirty="0"/>
              <a:t>  reader-&gt;</a:t>
            </a:r>
            <a:r>
              <a:rPr lang="en-US" dirty="0" err="1">
                <a:solidFill>
                  <a:srgbClr val="00B050"/>
                </a:solidFill>
              </a:rPr>
              <a:t>SetFileName</a:t>
            </a:r>
            <a:r>
              <a:rPr lang="en-US" dirty="0"/>
              <a:t>( </a:t>
            </a:r>
            <a:r>
              <a:rPr lang="en-US" dirty="0" err="1"/>
              <a:t>fName</a:t>
            </a:r>
            <a:r>
              <a:rPr lang="en-US" dirty="0"/>
              <a:t> );</a:t>
            </a:r>
          </a:p>
          <a:p>
            <a:pPr marL="0" indent="0">
              <a:lnSpc>
                <a:spcPct val="70000"/>
              </a:lnSpc>
              <a:buNone/>
            </a:pPr>
            <a:endParaRPr lang="en-US" dirty="0"/>
          </a:p>
          <a:p>
            <a:pPr marL="0" indent="0">
              <a:lnSpc>
                <a:spcPct val="70000"/>
              </a:lnSpc>
              <a:buNone/>
            </a:pPr>
            <a:r>
              <a:rPr lang="en-US" dirty="0"/>
              <a:t>  try</a:t>
            </a:r>
          </a:p>
          <a:p>
            <a:pPr marL="0" indent="0">
              <a:lnSpc>
                <a:spcPct val="70000"/>
              </a:lnSpc>
              <a:buNone/>
            </a:pPr>
            <a:r>
              <a:rPr lang="en-US" dirty="0"/>
              <a:t>    reader-&gt;</a:t>
            </a:r>
            <a:r>
              <a:rPr lang="en-US" dirty="0">
                <a:solidFill>
                  <a:srgbClr val="00B050"/>
                </a:solidFill>
              </a:rPr>
              <a:t>Update</a:t>
            </a:r>
            <a:r>
              <a:rPr lang="en-US" dirty="0"/>
              <a:t>();</a:t>
            </a:r>
          </a:p>
          <a:p>
            <a:pPr marL="0" indent="0">
              <a:lnSpc>
                <a:spcPct val="70000"/>
              </a:lnSpc>
              <a:buNone/>
            </a:pPr>
            <a:endParaRPr lang="en-US" dirty="0"/>
          </a:p>
          <a:p>
            <a:pPr marL="0" indent="0">
              <a:lnSpc>
                <a:spcPct val="70000"/>
              </a:lnSpc>
              <a:buNone/>
            </a:pPr>
            <a:r>
              <a:rPr lang="en-US" dirty="0"/>
              <a:t>  catch (</a:t>
            </a:r>
            <a:r>
              <a:rPr lang="en-US" dirty="0" err="1"/>
              <a:t>itk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ExceptionObject</a:t>
            </a:r>
            <a:r>
              <a:rPr lang="en-US" dirty="0"/>
              <a:t>&amp; e)</a:t>
            </a:r>
          </a:p>
          <a:p>
            <a:pPr marL="0" indent="0">
              <a:lnSpc>
                <a:spcPct val="70000"/>
              </a:lnSpc>
              <a:buNone/>
            </a:pPr>
            <a:r>
              <a:rPr lang="en-US" dirty="0"/>
              <a:t>  {</a:t>
            </a:r>
          </a:p>
          <a:p>
            <a:pPr marL="0" indent="0">
              <a:lnSpc>
                <a:spcPct val="70000"/>
              </a:lnSpc>
              <a:buNone/>
            </a:pPr>
            <a:r>
              <a:rPr lang="en-US" dirty="0"/>
              <a:t>    </a:t>
            </a:r>
            <a:r>
              <a:rPr lang="en-US" dirty="0" err="1"/>
              <a:t>std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cerr</a:t>
            </a:r>
            <a:r>
              <a:rPr lang="en-US" dirty="0">
                <a:solidFill>
                  <a:srgbClr val="00B050"/>
                </a:solidFill>
              </a:rPr>
              <a:t> </a:t>
            </a:r>
            <a:r>
              <a:rPr lang="en-US" dirty="0"/>
              <a:t>&lt;&lt; "Exception caught: " &lt;&lt; </a:t>
            </a:r>
            <a:r>
              <a:rPr lang="en-US" dirty="0" err="1"/>
              <a:t>e.what</a:t>
            </a:r>
            <a:r>
              <a:rPr lang="en-US" dirty="0"/>
              <a:t>() ;</a:t>
            </a:r>
          </a:p>
          <a:p>
            <a:pPr marL="0" indent="0">
              <a:lnSpc>
                <a:spcPct val="70000"/>
              </a:lnSpc>
              <a:buNone/>
            </a:pPr>
            <a:r>
              <a:rPr lang="en-US" dirty="0"/>
              <a:t>    </a:t>
            </a:r>
            <a:r>
              <a:rPr lang="en-US" dirty="0">
                <a:solidFill>
                  <a:srgbClr val="FF0000"/>
                </a:solidFill>
              </a:rPr>
              <a:t>exit</a:t>
            </a:r>
            <a:r>
              <a:rPr lang="en-US" dirty="0"/>
              <a:t>( </a:t>
            </a:r>
            <a:r>
              <a:rPr lang="en-US" dirty="0">
                <a:solidFill>
                  <a:srgbClr val="00B0F0"/>
                </a:solidFill>
              </a:rPr>
              <a:t>EXIT_FAILURE</a:t>
            </a:r>
            <a:r>
              <a:rPr lang="en-US" dirty="0"/>
              <a:t> );</a:t>
            </a:r>
          </a:p>
          <a:p>
            <a:pPr marL="0" indent="0">
              <a:lnSpc>
                <a:spcPct val="70000"/>
              </a:lnSpc>
              <a:buNone/>
            </a:pPr>
            <a:r>
              <a:rPr lang="en-US" dirty="0"/>
              <a:t>  }</a:t>
            </a:r>
          </a:p>
          <a:p>
            <a:pPr marL="0" indent="0">
              <a:lnSpc>
                <a:spcPct val="70000"/>
              </a:lnSpc>
              <a:buNone/>
            </a:pPr>
            <a:r>
              <a:rPr lang="en-US" dirty="0"/>
              <a:t>  image-&gt;</a:t>
            </a:r>
            <a:r>
              <a:rPr lang="en-US" dirty="0">
                <a:solidFill>
                  <a:srgbClr val="00B050"/>
                </a:solidFill>
              </a:rPr>
              <a:t>Graft</a:t>
            </a:r>
            <a:r>
              <a:rPr lang="en-US" dirty="0"/>
              <a:t>( reader-&gt;</a:t>
            </a:r>
            <a:r>
              <a:rPr lang="en-US" dirty="0" err="1">
                <a:solidFill>
                  <a:srgbClr val="00B050"/>
                </a:solidFill>
              </a:rPr>
              <a:t>GetOutput</a:t>
            </a:r>
            <a:r>
              <a:rPr lang="en-US" dirty="0"/>
              <a:t>() );</a:t>
            </a:r>
          </a:p>
          <a:p>
            <a:pPr marL="0" indent="0">
              <a:lnSpc>
                <a:spcPct val="70000"/>
              </a:lnSpc>
              <a:buNone/>
            </a:pPr>
            <a:r>
              <a:rPr lang="en-US" dirty="0"/>
              <a:t>  </a:t>
            </a:r>
            <a:r>
              <a:rPr lang="en-US" dirty="0">
                <a:solidFill>
                  <a:srgbClr val="FF0000"/>
                </a:solidFill>
              </a:rPr>
              <a:t>return</a:t>
            </a:r>
            <a:r>
              <a:rPr lang="en-US" dirty="0"/>
              <a:t>;</a:t>
            </a:r>
          </a:p>
          <a:p>
            <a:pPr marL="0" indent="0">
              <a:lnSpc>
                <a:spcPct val="70000"/>
              </a:lnSpc>
              <a:buNone/>
            </a:pPr>
            <a:r>
              <a:rPr lang="en-US" dirty="0"/>
              <a:t>}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37947" y="1825625"/>
            <a:ext cx="5181600" cy="4351338"/>
          </a:xfrm>
        </p:spPr>
        <p:txBody>
          <a:bodyPr>
            <a:normAutofit fontScale="47500" lnSpcReduction="20000"/>
          </a:bodyPr>
          <a:lstStyle/>
          <a:p>
            <a:pPr marL="0" indent="0">
              <a:buNone/>
            </a:pPr>
            <a:r>
              <a:rPr lang="en-US" dirty="0"/>
              <a:t>Type safe code to read an image from supplied file name and throw an exception of there is an issue.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Code borrows from the first ITK tutorial where image reading is explained.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2471453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40000" lnSpcReduction="20000"/>
          </a:bodyPr>
          <a:lstStyle/>
          <a:p>
            <a:pPr marL="0" indent="0">
              <a:buNone/>
            </a:pPr>
            <a:r>
              <a:rPr lang="en-US" dirty="0">
                <a:solidFill>
                  <a:srgbClr val="00B0F0"/>
                </a:solidFill>
              </a:rPr>
              <a:t>template</a:t>
            </a:r>
            <a:r>
              <a:rPr lang="en-US" dirty="0"/>
              <a:t> &lt;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&gt;</a:t>
            </a:r>
          </a:p>
          <a:p>
            <a:pPr marL="0" indent="0">
              <a:buNone/>
            </a:pPr>
            <a:r>
              <a:rPr lang="en-US" dirty="0"/>
              <a:t>void </a:t>
            </a:r>
            <a:r>
              <a:rPr lang="en-US" b="1" dirty="0" err="1">
                <a:solidFill>
                  <a:srgbClr val="22337C"/>
                </a:solidFill>
              </a:rPr>
              <a:t>multiplicationFilter</a:t>
            </a:r>
            <a:r>
              <a:rPr lang="en-US" dirty="0"/>
              <a:t>( 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image_1,</a:t>
            </a:r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image_2, </a:t>
            </a:r>
            <a:r>
              <a:rPr lang="en-US" dirty="0" err="1"/>
              <a:t>const</a:t>
            </a:r>
            <a:r>
              <a:rPr lang="en-US" dirty="0"/>
              <a:t> </a:t>
            </a:r>
            <a:r>
              <a:rPr lang="en-US" dirty="0" err="1">
                <a:solidFill>
                  <a:srgbClr val="FF0000"/>
                </a:solidFill>
              </a:rPr>
              <a:t>std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string </a:t>
            </a:r>
            <a:r>
              <a:rPr lang="en-US" dirty="0"/>
              <a:t>&amp;</a:t>
            </a:r>
            <a:r>
              <a:rPr lang="en-US" dirty="0" err="1"/>
              <a:t>fOutName</a:t>
            </a:r>
            <a:r>
              <a:rPr lang="en-US" dirty="0"/>
              <a:t> )</a:t>
            </a:r>
          </a:p>
          <a:p>
            <a:pPr marL="0" indent="0">
              <a:buNone/>
            </a:pPr>
            <a:r>
              <a:rPr lang="en-US" dirty="0"/>
              <a:t>{</a:t>
            </a: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 err="1">
                <a:solidFill>
                  <a:schemeClr val="bg1"/>
                </a:solidFill>
              </a:rPr>
              <a:t>typedef</a:t>
            </a: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itk</a:t>
            </a:r>
            <a:r>
              <a:rPr lang="en-US" dirty="0">
                <a:solidFill>
                  <a:schemeClr val="bg1"/>
                </a:solidFill>
              </a:rPr>
              <a:t>::</a:t>
            </a:r>
            <a:r>
              <a:rPr lang="en-US" dirty="0" err="1">
                <a:solidFill>
                  <a:schemeClr val="bg1"/>
                </a:solidFill>
              </a:rPr>
              <a:t>MultiplyImageFilter</a:t>
            </a:r>
            <a:r>
              <a:rPr lang="en-US" dirty="0">
                <a:solidFill>
                  <a:schemeClr val="bg1"/>
                </a:solidFill>
              </a:rPr>
              <a:t>&lt; </a:t>
            </a:r>
            <a:r>
              <a:rPr lang="en-US" dirty="0" err="1">
                <a:solidFill>
                  <a:schemeClr val="bg1"/>
                </a:solidFill>
              </a:rPr>
              <a:t>TImageType</a:t>
            </a:r>
            <a:r>
              <a:rPr lang="en-US" dirty="0">
                <a:solidFill>
                  <a:schemeClr val="bg1"/>
                </a:solidFill>
              </a:rPr>
              <a:t>, </a:t>
            </a:r>
            <a:r>
              <a:rPr lang="en-US" dirty="0" err="1">
                <a:solidFill>
                  <a:schemeClr val="bg1"/>
                </a:solidFill>
              </a:rPr>
              <a:t>TImageType</a:t>
            </a:r>
            <a:r>
              <a:rPr lang="en-US" dirty="0">
                <a:solidFill>
                  <a:schemeClr val="bg1"/>
                </a:solidFill>
              </a:rPr>
              <a:t> &gt; </a:t>
            </a:r>
            <a:r>
              <a:rPr lang="en-US" dirty="0" err="1">
                <a:solidFill>
                  <a:schemeClr val="bg1"/>
                </a:solidFill>
              </a:rPr>
              <a:t>FilterType</a:t>
            </a:r>
            <a:r>
              <a:rPr lang="en-US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</a:t>
            </a:r>
            <a:r>
              <a:rPr lang="en-US" dirty="0" err="1">
                <a:solidFill>
                  <a:schemeClr val="bg1"/>
                </a:solidFill>
              </a:rPr>
              <a:t>typename</a:t>
            </a: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FilterType</a:t>
            </a:r>
            <a:r>
              <a:rPr lang="en-US" dirty="0">
                <a:solidFill>
                  <a:schemeClr val="bg1"/>
                </a:solidFill>
              </a:rPr>
              <a:t>::Pointer filter = </a:t>
            </a:r>
            <a:r>
              <a:rPr lang="en-US" dirty="0" err="1">
                <a:solidFill>
                  <a:schemeClr val="bg1"/>
                </a:solidFill>
              </a:rPr>
              <a:t>FilterType</a:t>
            </a:r>
            <a:r>
              <a:rPr lang="en-US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filter-&gt;SetInput1( image_1 );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filter-&gt;SetInput2( image_2 );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filter-&gt;Update();</a:t>
            </a: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</a:t>
            </a:r>
            <a:r>
              <a:rPr lang="en-US" dirty="0" err="1">
                <a:solidFill>
                  <a:schemeClr val="bg1"/>
                </a:solidFill>
              </a:rPr>
              <a:t>typedef</a:t>
            </a: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itk</a:t>
            </a:r>
            <a:r>
              <a:rPr lang="en-US" dirty="0">
                <a:solidFill>
                  <a:schemeClr val="bg1"/>
                </a:solidFill>
              </a:rPr>
              <a:t>::</a:t>
            </a:r>
            <a:r>
              <a:rPr lang="en-US" dirty="0" err="1">
                <a:solidFill>
                  <a:schemeClr val="bg1"/>
                </a:solidFill>
              </a:rPr>
              <a:t>ImageFileWriter</a:t>
            </a:r>
            <a:r>
              <a:rPr lang="en-US" dirty="0">
                <a:solidFill>
                  <a:schemeClr val="bg1"/>
                </a:solidFill>
              </a:rPr>
              <a:t>&lt; </a:t>
            </a:r>
            <a:r>
              <a:rPr lang="en-US" dirty="0" err="1">
                <a:solidFill>
                  <a:schemeClr val="bg1"/>
                </a:solidFill>
              </a:rPr>
              <a:t>TImageType</a:t>
            </a:r>
            <a:r>
              <a:rPr lang="en-US" dirty="0">
                <a:solidFill>
                  <a:schemeClr val="bg1"/>
                </a:solidFill>
              </a:rPr>
              <a:t>&gt; </a:t>
            </a:r>
            <a:r>
              <a:rPr lang="en-US" dirty="0" err="1">
                <a:solidFill>
                  <a:schemeClr val="bg1"/>
                </a:solidFill>
              </a:rPr>
              <a:t>WriterType</a:t>
            </a:r>
            <a:r>
              <a:rPr lang="en-US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</a:t>
            </a:r>
            <a:r>
              <a:rPr lang="en-US" dirty="0" err="1">
                <a:solidFill>
                  <a:schemeClr val="bg1"/>
                </a:solidFill>
              </a:rPr>
              <a:t>typename</a:t>
            </a: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WriterType</a:t>
            </a:r>
            <a:r>
              <a:rPr lang="en-US" dirty="0">
                <a:solidFill>
                  <a:schemeClr val="bg1"/>
                </a:solidFill>
              </a:rPr>
              <a:t>::Pointer writer = </a:t>
            </a:r>
            <a:r>
              <a:rPr lang="en-US" dirty="0" err="1">
                <a:solidFill>
                  <a:schemeClr val="bg1"/>
                </a:solidFill>
              </a:rPr>
              <a:t>WriterType</a:t>
            </a:r>
            <a:r>
              <a:rPr lang="en-US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writer-&gt;</a:t>
            </a:r>
            <a:r>
              <a:rPr lang="en-US" dirty="0" err="1">
                <a:solidFill>
                  <a:schemeClr val="bg1"/>
                </a:solidFill>
              </a:rPr>
              <a:t>SetInput</a:t>
            </a:r>
            <a:r>
              <a:rPr lang="en-US" dirty="0">
                <a:solidFill>
                  <a:schemeClr val="bg1"/>
                </a:solidFill>
              </a:rPr>
              <a:t>( filter-&gt;</a:t>
            </a:r>
            <a:r>
              <a:rPr lang="en-US" dirty="0" err="1">
                <a:solidFill>
                  <a:schemeClr val="bg1"/>
                </a:solidFill>
              </a:rPr>
              <a:t>GetOutput</a:t>
            </a:r>
            <a:r>
              <a:rPr lang="en-US" dirty="0">
                <a:solidFill>
                  <a:schemeClr val="bg1"/>
                </a:solidFill>
              </a:rPr>
              <a:t>() );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writer-&gt;</a:t>
            </a:r>
            <a:r>
              <a:rPr lang="en-US" dirty="0" err="1">
                <a:solidFill>
                  <a:schemeClr val="bg1"/>
                </a:solidFill>
              </a:rPr>
              <a:t>SetFileName</a:t>
            </a:r>
            <a:r>
              <a:rPr lang="en-US" dirty="0">
                <a:solidFill>
                  <a:schemeClr val="bg1"/>
                </a:solidFill>
              </a:rPr>
              <a:t>( </a:t>
            </a:r>
            <a:r>
              <a:rPr lang="en-US" dirty="0" err="1">
                <a:solidFill>
                  <a:schemeClr val="bg1"/>
                </a:solidFill>
              </a:rPr>
              <a:t>fOutName</a:t>
            </a:r>
            <a:r>
              <a:rPr lang="en-US" dirty="0">
                <a:solidFill>
                  <a:schemeClr val="bg1"/>
                </a:solidFill>
              </a:rPr>
              <a:t> );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writer-&gt;Write();</a:t>
            </a:r>
          </a:p>
          <a:p>
            <a:pPr marL="0" indent="0">
              <a:buNone/>
            </a:pPr>
            <a:r>
              <a:rPr lang="en-US" dirty="0"/>
              <a:t>}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40000" lnSpcReduction="20000"/>
          </a:bodyPr>
          <a:lstStyle/>
          <a:p>
            <a:pPr marL="0" indent="0">
              <a:buNone/>
            </a:pPr>
            <a:r>
              <a:rPr lang="en-US" dirty="0"/>
              <a:t>Initialize a new templated function which will handle the multiplication of two images; inputs are two ITK image pointers (prevents full data copy) and an output file name to write the result.</a:t>
            </a:r>
          </a:p>
        </p:txBody>
      </p:sp>
    </p:spTree>
    <p:extLst>
      <p:ext uri="{BB962C8B-B14F-4D97-AF65-F5344CB8AC3E}">
        <p14:creationId xmlns:p14="http://schemas.microsoft.com/office/powerpoint/2010/main" val="130988327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40000" lnSpcReduction="20000"/>
          </a:bodyPr>
          <a:lstStyle/>
          <a:p>
            <a:pPr marL="0" indent="0">
              <a:buNone/>
            </a:pPr>
            <a:r>
              <a:rPr lang="en-US" dirty="0">
                <a:solidFill>
                  <a:srgbClr val="00B0F0"/>
                </a:solidFill>
              </a:rPr>
              <a:t>template</a:t>
            </a:r>
            <a:r>
              <a:rPr lang="en-US" dirty="0"/>
              <a:t> &lt;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&gt;</a:t>
            </a:r>
          </a:p>
          <a:p>
            <a:pPr marL="0" indent="0">
              <a:buNone/>
            </a:pPr>
            <a:r>
              <a:rPr lang="en-US" dirty="0"/>
              <a:t>void </a:t>
            </a:r>
            <a:r>
              <a:rPr lang="en-US" b="1" dirty="0" err="1">
                <a:solidFill>
                  <a:srgbClr val="22337C"/>
                </a:solidFill>
              </a:rPr>
              <a:t>multiplicationFilter</a:t>
            </a:r>
            <a:r>
              <a:rPr lang="en-US" dirty="0"/>
              <a:t>( 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image_1,</a:t>
            </a:r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image_2, </a:t>
            </a:r>
            <a:r>
              <a:rPr lang="en-US" dirty="0" err="1"/>
              <a:t>const</a:t>
            </a:r>
            <a:r>
              <a:rPr lang="en-US" dirty="0"/>
              <a:t> </a:t>
            </a:r>
            <a:r>
              <a:rPr lang="en-US" dirty="0" err="1">
                <a:solidFill>
                  <a:srgbClr val="FF0000"/>
                </a:solidFill>
              </a:rPr>
              <a:t>std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string </a:t>
            </a:r>
            <a:r>
              <a:rPr lang="en-US" dirty="0"/>
              <a:t>&amp;</a:t>
            </a:r>
            <a:r>
              <a:rPr lang="en-US" dirty="0" err="1"/>
              <a:t>fOutName</a:t>
            </a:r>
            <a:r>
              <a:rPr lang="en-US" dirty="0"/>
              <a:t> )</a:t>
            </a:r>
          </a:p>
          <a:p>
            <a:pPr marL="0" indent="0">
              <a:buNone/>
            </a:pPr>
            <a:r>
              <a:rPr lang="en-US" dirty="0"/>
              <a:t>{</a:t>
            </a: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 err="1">
                <a:solidFill>
                  <a:srgbClr val="00B0F0"/>
                </a:solidFill>
              </a:rPr>
              <a:t>typedef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/>
              <a:t>itk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MultiplyImageFilter</a:t>
            </a:r>
            <a:r>
              <a:rPr lang="en-US" dirty="0"/>
              <a:t>&lt;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,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&gt; </a:t>
            </a:r>
            <a:r>
              <a:rPr lang="en-US" dirty="0" err="1"/>
              <a:t>FilterType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/>
              <a:t>FilterType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filter = </a:t>
            </a:r>
            <a:r>
              <a:rPr lang="en-US" dirty="0" err="1"/>
              <a:t>FilterType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New</a:t>
            </a:r>
            <a:r>
              <a:rPr lang="en-US" dirty="0"/>
              <a:t>();</a:t>
            </a: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filter-&gt;SetInput1( image_1 );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filter-&gt;SetInput2( image_2 );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filter-&gt;Update();</a:t>
            </a: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</a:t>
            </a:r>
            <a:r>
              <a:rPr lang="en-US" dirty="0" err="1">
                <a:solidFill>
                  <a:schemeClr val="bg1"/>
                </a:solidFill>
              </a:rPr>
              <a:t>typedef</a:t>
            </a: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itk</a:t>
            </a:r>
            <a:r>
              <a:rPr lang="en-US" dirty="0">
                <a:solidFill>
                  <a:schemeClr val="bg1"/>
                </a:solidFill>
              </a:rPr>
              <a:t>::</a:t>
            </a:r>
            <a:r>
              <a:rPr lang="en-US" dirty="0" err="1">
                <a:solidFill>
                  <a:schemeClr val="bg1"/>
                </a:solidFill>
              </a:rPr>
              <a:t>ImageFileWriter</a:t>
            </a:r>
            <a:r>
              <a:rPr lang="en-US" dirty="0">
                <a:solidFill>
                  <a:schemeClr val="bg1"/>
                </a:solidFill>
              </a:rPr>
              <a:t>&lt; </a:t>
            </a:r>
            <a:r>
              <a:rPr lang="en-US" dirty="0" err="1">
                <a:solidFill>
                  <a:schemeClr val="bg1"/>
                </a:solidFill>
              </a:rPr>
              <a:t>TImageType</a:t>
            </a:r>
            <a:r>
              <a:rPr lang="en-US" dirty="0">
                <a:solidFill>
                  <a:schemeClr val="bg1"/>
                </a:solidFill>
              </a:rPr>
              <a:t>&gt; </a:t>
            </a:r>
            <a:r>
              <a:rPr lang="en-US" dirty="0" err="1">
                <a:solidFill>
                  <a:schemeClr val="bg1"/>
                </a:solidFill>
              </a:rPr>
              <a:t>WriterType</a:t>
            </a:r>
            <a:r>
              <a:rPr lang="en-US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</a:t>
            </a:r>
            <a:r>
              <a:rPr lang="en-US" dirty="0" err="1">
                <a:solidFill>
                  <a:schemeClr val="bg1"/>
                </a:solidFill>
              </a:rPr>
              <a:t>typename</a:t>
            </a: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WriterType</a:t>
            </a:r>
            <a:r>
              <a:rPr lang="en-US" dirty="0">
                <a:solidFill>
                  <a:schemeClr val="bg1"/>
                </a:solidFill>
              </a:rPr>
              <a:t>::Pointer writer = </a:t>
            </a:r>
            <a:r>
              <a:rPr lang="en-US" dirty="0" err="1">
                <a:solidFill>
                  <a:schemeClr val="bg1"/>
                </a:solidFill>
              </a:rPr>
              <a:t>WriterType</a:t>
            </a:r>
            <a:r>
              <a:rPr lang="en-US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writer-&gt;</a:t>
            </a:r>
            <a:r>
              <a:rPr lang="en-US" dirty="0" err="1">
                <a:solidFill>
                  <a:schemeClr val="bg1"/>
                </a:solidFill>
              </a:rPr>
              <a:t>SetInput</a:t>
            </a:r>
            <a:r>
              <a:rPr lang="en-US" dirty="0">
                <a:solidFill>
                  <a:schemeClr val="bg1"/>
                </a:solidFill>
              </a:rPr>
              <a:t>( filter-&gt;</a:t>
            </a:r>
            <a:r>
              <a:rPr lang="en-US" dirty="0" err="1">
                <a:solidFill>
                  <a:schemeClr val="bg1"/>
                </a:solidFill>
              </a:rPr>
              <a:t>GetOutput</a:t>
            </a:r>
            <a:r>
              <a:rPr lang="en-US" dirty="0">
                <a:solidFill>
                  <a:schemeClr val="bg1"/>
                </a:solidFill>
              </a:rPr>
              <a:t>() );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writer-&gt;</a:t>
            </a:r>
            <a:r>
              <a:rPr lang="en-US" dirty="0" err="1">
                <a:solidFill>
                  <a:schemeClr val="bg1"/>
                </a:solidFill>
              </a:rPr>
              <a:t>SetFileName</a:t>
            </a:r>
            <a:r>
              <a:rPr lang="en-US" dirty="0">
                <a:solidFill>
                  <a:schemeClr val="bg1"/>
                </a:solidFill>
              </a:rPr>
              <a:t>( </a:t>
            </a:r>
            <a:r>
              <a:rPr lang="en-US" dirty="0" err="1">
                <a:solidFill>
                  <a:schemeClr val="bg1"/>
                </a:solidFill>
              </a:rPr>
              <a:t>fOutName</a:t>
            </a:r>
            <a:r>
              <a:rPr lang="en-US" dirty="0">
                <a:solidFill>
                  <a:schemeClr val="bg1"/>
                </a:solidFill>
              </a:rPr>
              <a:t> );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writer-&gt;Write();</a:t>
            </a:r>
          </a:p>
          <a:p>
            <a:pPr marL="0" indent="0">
              <a:buNone/>
            </a:pPr>
            <a:r>
              <a:rPr lang="en-US" dirty="0"/>
              <a:t>}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40000" lnSpcReduction="20000"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dirty="0"/>
              <a:t>Initialize the </a:t>
            </a:r>
            <a:r>
              <a:rPr lang="en-US" dirty="0" err="1"/>
              <a:t>itk</a:t>
            </a:r>
            <a:r>
              <a:rPr lang="en-US" dirty="0"/>
              <a:t>::</a:t>
            </a:r>
            <a:r>
              <a:rPr lang="en-US" dirty="0" err="1"/>
              <a:t>MultiplyImageFilter</a:t>
            </a:r>
            <a:r>
              <a:rPr lang="en-US" dirty="0"/>
              <a:t> [1] class assuming the same image type for both input images and allocate memory to hold the filter.</a:t>
            </a:r>
          </a:p>
          <a:p>
            <a:pPr marL="0" indent="0">
              <a:lnSpc>
                <a:spcPct val="120000"/>
              </a:lnSpc>
              <a:buNone/>
            </a:pPr>
            <a:endParaRPr lang="en-US" dirty="0"/>
          </a:p>
          <a:p>
            <a:pPr marL="0" indent="0">
              <a:lnSpc>
                <a:spcPct val="120000"/>
              </a:lnSpc>
              <a:buNone/>
            </a:pP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601841" y="6311900"/>
            <a:ext cx="7448279" cy="365125"/>
          </a:xfrm>
        </p:spPr>
        <p:txBody>
          <a:bodyPr/>
          <a:lstStyle/>
          <a:p>
            <a:r>
              <a:rPr lang="en-US" dirty="0"/>
              <a:t>[1] www.itk.org/Doxygen/html/classitk_1_1MultiplyImageFilter.html</a:t>
            </a:r>
          </a:p>
        </p:txBody>
      </p:sp>
    </p:spTree>
    <p:extLst>
      <p:ext uri="{BB962C8B-B14F-4D97-AF65-F5344CB8AC3E}">
        <p14:creationId xmlns:p14="http://schemas.microsoft.com/office/powerpoint/2010/main" val="151759014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40000" lnSpcReduction="20000"/>
          </a:bodyPr>
          <a:lstStyle/>
          <a:p>
            <a:pPr marL="0" indent="0">
              <a:buNone/>
            </a:pPr>
            <a:r>
              <a:rPr lang="en-US" dirty="0">
                <a:solidFill>
                  <a:srgbClr val="00B0F0"/>
                </a:solidFill>
              </a:rPr>
              <a:t>template</a:t>
            </a:r>
            <a:r>
              <a:rPr lang="en-US" dirty="0"/>
              <a:t> &lt;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&gt;</a:t>
            </a:r>
          </a:p>
          <a:p>
            <a:pPr marL="0" indent="0">
              <a:buNone/>
            </a:pPr>
            <a:r>
              <a:rPr lang="en-US" dirty="0"/>
              <a:t>void </a:t>
            </a:r>
            <a:r>
              <a:rPr lang="en-US" b="1" dirty="0" err="1">
                <a:solidFill>
                  <a:srgbClr val="22337C"/>
                </a:solidFill>
              </a:rPr>
              <a:t>multiplicationFilter</a:t>
            </a:r>
            <a:r>
              <a:rPr lang="en-US" dirty="0"/>
              <a:t>( 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image_1,</a:t>
            </a:r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image_2, </a:t>
            </a:r>
            <a:r>
              <a:rPr lang="en-US" dirty="0" err="1"/>
              <a:t>const</a:t>
            </a:r>
            <a:r>
              <a:rPr lang="en-US" dirty="0"/>
              <a:t> </a:t>
            </a:r>
            <a:r>
              <a:rPr lang="en-US" dirty="0" err="1">
                <a:solidFill>
                  <a:srgbClr val="FF0000"/>
                </a:solidFill>
              </a:rPr>
              <a:t>std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string </a:t>
            </a:r>
            <a:r>
              <a:rPr lang="en-US" dirty="0"/>
              <a:t>&amp;</a:t>
            </a:r>
            <a:r>
              <a:rPr lang="en-US" dirty="0" err="1"/>
              <a:t>fOutName</a:t>
            </a:r>
            <a:r>
              <a:rPr lang="en-US" dirty="0"/>
              <a:t> )</a:t>
            </a:r>
          </a:p>
          <a:p>
            <a:pPr marL="0" indent="0">
              <a:buNone/>
            </a:pPr>
            <a:r>
              <a:rPr lang="en-US" dirty="0"/>
              <a:t>{</a:t>
            </a: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 err="1">
                <a:solidFill>
                  <a:srgbClr val="00B0F0"/>
                </a:solidFill>
              </a:rPr>
              <a:t>typedef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/>
              <a:t>itk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MultiplyImageFilter</a:t>
            </a:r>
            <a:r>
              <a:rPr lang="en-US" dirty="0"/>
              <a:t>&lt;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,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&gt; </a:t>
            </a:r>
            <a:r>
              <a:rPr lang="en-US" dirty="0" err="1"/>
              <a:t>FilterType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/>
              <a:t>FilterType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filter = </a:t>
            </a:r>
            <a:r>
              <a:rPr lang="en-US" dirty="0" err="1"/>
              <a:t>FilterType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New</a:t>
            </a:r>
            <a:r>
              <a:rPr lang="en-US" dirty="0"/>
              <a:t>();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  filter-&gt;</a:t>
            </a:r>
            <a:r>
              <a:rPr lang="en-US" dirty="0">
                <a:solidFill>
                  <a:srgbClr val="00B050"/>
                </a:solidFill>
              </a:rPr>
              <a:t>SetInput1</a:t>
            </a:r>
            <a:r>
              <a:rPr lang="en-US" dirty="0"/>
              <a:t>( image_1 );</a:t>
            </a:r>
          </a:p>
          <a:p>
            <a:pPr marL="0" indent="0">
              <a:buNone/>
            </a:pPr>
            <a:r>
              <a:rPr lang="en-US" dirty="0"/>
              <a:t>  filter-&gt;</a:t>
            </a:r>
            <a:r>
              <a:rPr lang="en-US" dirty="0">
                <a:solidFill>
                  <a:srgbClr val="00B050"/>
                </a:solidFill>
              </a:rPr>
              <a:t>SetInput2</a:t>
            </a:r>
            <a:r>
              <a:rPr lang="en-US" dirty="0"/>
              <a:t>( image_2 );</a:t>
            </a:r>
          </a:p>
          <a:p>
            <a:pPr marL="0" indent="0">
              <a:buNone/>
            </a:pPr>
            <a:r>
              <a:rPr lang="en-US" dirty="0"/>
              <a:t>  filter-&gt;</a:t>
            </a:r>
            <a:r>
              <a:rPr lang="en-US" dirty="0">
                <a:solidFill>
                  <a:srgbClr val="00B050"/>
                </a:solidFill>
              </a:rPr>
              <a:t>Update</a:t>
            </a:r>
            <a:r>
              <a:rPr lang="en-US" dirty="0"/>
              <a:t>();</a:t>
            </a: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</a:t>
            </a:r>
            <a:r>
              <a:rPr lang="en-US" dirty="0" err="1">
                <a:solidFill>
                  <a:schemeClr val="bg1"/>
                </a:solidFill>
              </a:rPr>
              <a:t>typedef</a:t>
            </a: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itk</a:t>
            </a:r>
            <a:r>
              <a:rPr lang="en-US" dirty="0">
                <a:solidFill>
                  <a:schemeClr val="bg1"/>
                </a:solidFill>
              </a:rPr>
              <a:t>::</a:t>
            </a:r>
            <a:r>
              <a:rPr lang="en-US" dirty="0" err="1">
                <a:solidFill>
                  <a:schemeClr val="bg1"/>
                </a:solidFill>
              </a:rPr>
              <a:t>ImageFileWriter</a:t>
            </a:r>
            <a:r>
              <a:rPr lang="en-US" dirty="0">
                <a:solidFill>
                  <a:schemeClr val="bg1"/>
                </a:solidFill>
              </a:rPr>
              <a:t>&lt; </a:t>
            </a:r>
            <a:r>
              <a:rPr lang="en-US" dirty="0" err="1">
                <a:solidFill>
                  <a:schemeClr val="bg1"/>
                </a:solidFill>
              </a:rPr>
              <a:t>TImageType</a:t>
            </a:r>
            <a:r>
              <a:rPr lang="en-US" dirty="0">
                <a:solidFill>
                  <a:schemeClr val="bg1"/>
                </a:solidFill>
              </a:rPr>
              <a:t>&gt; </a:t>
            </a:r>
            <a:r>
              <a:rPr lang="en-US" dirty="0" err="1">
                <a:solidFill>
                  <a:schemeClr val="bg1"/>
                </a:solidFill>
              </a:rPr>
              <a:t>WriterType</a:t>
            </a:r>
            <a:r>
              <a:rPr lang="en-US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</a:t>
            </a:r>
            <a:r>
              <a:rPr lang="en-US" dirty="0" err="1">
                <a:solidFill>
                  <a:schemeClr val="bg1"/>
                </a:solidFill>
              </a:rPr>
              <a:t>typename</a:t>
            </a: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WriterType</a:t>
            </a:r>
            <a:r>
              <a:rPr lang="en-US" dirty="0">
                <a:solidFill>
                  <a:schemeClr val="bg1"/>
                </a:solidFill>
              </a:rPr>
              <a:t>::Pointer writer = </a:t>
            </a:r>
            <a:r>
              <a:rPr lang="en-US" dirty="0" err="1">
                <a:solidFill>
                  <a:schemeClr val="bg1"/>
                </a:solidFill>
              </a:rPr>
              <a:t>WriterType</a:t>
            </a:r>
            <a:r>
              <a:rPr lang="en-US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writer-&gt;</a:t>
            </a:r>
            <a:r>
              <a:rPr lang="en-US" dirty="0" err="1">
                <a:solidFill>
                  <a:schemeClr val="bg1"/>
                </a:solidFill>
              </a:rPr>
              <a:t>SetInput</a:t>
            </a:r>
            <a:r>
              <a:rPr lang="en-US" dirty="0">
                <a:solidFill>
                  <a:schemeClr val="bg1"/>
                </a:solidFill>
              </a:rPr>
              <a:t>( filter-&gt;</a:t>
            </a:r>
            <a:r>
              <a:rPr lang="en-US" dirty="0" err="1">
                <a:solidFill>
                  <a:schemeClr val="bg1"/>
                </a:solidFill>
              </a:rPr>
              <a:t>GetOutput</a:t>
            </a:r>
            <a:r>
              <a:rPr lang="en-US" dirty="0">
                <a:solidFill>
                  <a:schemeClr val="bg1"/>
                </a:solidFill>
              </a:rPr>
              <a:t>() );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writer-&gt;</a:t>
            </a:r>
            <a:r>
              <a:rPr lang="en-US" dirty="0" err="1">
                <a:solidFill>
                  <a:schemeClr val="bg1"/>
                </a:solidFill>
              </a:rPr>
              <a:t>SetFileName</a:t>
            </a:r>
            <a:r>
              <a:rPr lang="en-US" dirty="0">
                <a:solidFill>
                  <a:schemeClr val="bg1"/>
                </a:solidFill>
              </a:rPr>
              <a:t>( </a:t>
            </a:r>
            <a:r>
              <a:rPr lang="en-US" dirty="0" err="1">
                <a:solidFill>
                  <a:schemeClr val="bg1"/>
                </a:solidFill>
              </a:rPr>
              <a:t>fOutName</a:t>
            </a:r>
            <a:r>
              <a:rPr lang="en-US" dirty="0">
                <a:solidFill>
                  <a:schemeClr val="bg1"/>
                </a:solidFill>
              </a:rPr>
              <a:t> );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writer-&gt;Write();</a:t>
            </a:r>
          </a:p>
          <a:p>
            <a:pPr marL="0" indent="0">
              <a:buNone/>
            </a:pPr>
            <a:r>
              <a:rPr lang="en-US" dirty="0"/>
              <a:t>}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40000" lnSpcReduction="20000"/>
          </a:bodyPr>
          <a:lstStyle/>
          <a:p>
            <a:pPr marL="0" indent="0">
              <a:buNone/>
            </a:pPr>
            <a:r>
              <a:rPr lang="en-US" dirty="0"/>
              <a:t>Set the two inputs to the filter and then run the algorithm. </a:t>
            </a:r>
          </a:p>
        </p:txBody>
      </p:sp>
    </p:spTree>
    <p:extLst>
      <p:ext uri="{BB962C8B-B14F-4D97-AF65-F5344CB8AC3E}">
        <p14:creationId xmlns:p14="http://schemas.microsoft.com/office/powerpoint/2010/main" val="351244280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40000" lnSpcReduction="20000"/>
          </a:bodyPr>
          <a:lstStyle/>
          <a:p>
            <a:pPr marL="0" indent="0">
              <a:buNone/>
            </a:pPr>
            <a:r>
              <a:rPr lang="en-US" dirty="0">
                <a:solidFill>
                  <a:srgbClr val="00B0F0"/>
                </a:solidFill>
              </a:rPr>
              <a:t>template</a:t>
            </a:r>
            <a:r>
              <a:rPr lang="en-US" dirty="0"/>
              <a:t> &lt;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&gt;</a:t>
            </a:r>
          </a:p>
          <a:p>
            <a:pPr marL="0" indent="0">
              <a:buNone/>
            </a:pPr>
            <a:r>
              <a:rPr lang="en-US" dirty="0"/>
              <a:t>void </a:t>
            </a:r>
            <a:r>
              <a:rPr lang="en-US" b="1" dirty="0" err="1">
                <a:solidFill>
                  <a:srgbClr val="22337C"/>
                </a:solidFill>
              </a:rPr>
              <a:t>multiplicationFilter</a:t>
            </a:r>
            <a:r>
              <a:rPr lang="en-US" dirty="0"/>
              <a:t>( 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image_1,</a:t>
            </a:r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image_2, </a:t>
            </a:r>
            <a:r>
              <a:rPr lang="en-US" dirty="0" err="1"/>
              <a:t>const</a:t>
            </a:r>
            <a:r>
              <a:rPr lang="en-US" dirty="0"/>
              <a:t> </a:t>
            </a:r>
            <a:r>
              <a:rPr lang="en-US" dirty="0" err="1">
                <a:solidFill>
                  <a:srgbClr val="FF0000"/>
                </a:solidFill>
              </a:rPr>
              <a:t>std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string </a:t>
            </a:r>
            <a:r>
              <a:rPr lang="en-US" dirty="0"/>
              <a:t>&amp;</a:t>
            </a:r>
            <a:r>
              <a:rPr lang="en-US" dirty="0" err="1"/>
              <a:t>fOutName</a:t>
            </a:r>
            <a:r>
              <a:rPr lang="en-US" dirty="0"/>
              <a:t> )</a:t>
            </a:r>
          </a:p>
          <a:p>
            <a:pPr marL="0" indent="0">
              <a:buNone/>
            </a:pPr>
            <a:r>
              <a:rPr lang="en-US" dirty="0"/>
              <a:t>{</a:t>
            </a: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 err="1">
                <a:solidFill>
                  <a:srgbClr val="00B0F0"/>
                </a:solidFill>
              </a:rPr>
              <a:t>typedef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/>
              <a:t>itk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MultiplyImageFilter</a:t>
            </a:r>
            <a:r>
              <a:rPr lang="en-US" dirty="0"/>
              <a:t>&lt;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,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&gt; </a:t>
            </a:r>
            <a:r>
              <a:rPr lang="en-US" dirty="0" err="1"/>
              <a:t>FilterType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/>
              <a:t>FilterType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filter = </a:t>
            </a:r>
            <a:r>
              <a:rPr lang="en-US" dirty="0" err="1"/>
              <a:t>FilterType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New</a:t>
            </a:r>
            <a:r>
              <a:rPr lang="en-US" dirty="0"/>
              <a:t>();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  filter-&gt;</a:t>
            </a:r>
            <a:r>
              <a:rPr lang="en-US" dirty="0">
                <a:solidFill>
                  <a:srgbClr val="00B050"/>
                </a:solidFill>
              </a:rPr>
              <a:t>SetInput1</a:t>
            </a:r>
            <a:r>
              <a:rPr lang="en-US" dirty="0"/>
              <a:t>( image_1 );</a:t>
            </a:r>
          </a:p>
          <a:p>
            <a:pPr marL="0" indent="0">
              <a:buNone/>
            </a:pPr>
            <a:r>
              <a:rPr lang="en-US" dirty="0"/>
              <a:t>  filter-&gt;</a:t>
            </a:r>
            <a:r>
              <a:rPr lang="en-US" dirty="0">
                <a:solidFill>
                  <a:srgbClr val="00B050"/>
                </a:solidFill>
              </a:rPr>
              <a:t>SetInput2</a:t>
            </a:r>
            <a:r>
              <a:rPr lang="en-US" dirty="0"/>
              <a:t>( image_2 );</a:t>
            </a:r>
          </a:p>
          <a:p>
            <a:pPr marL="0" indent="0">
              <a:buNone/>
            </a:pPr>
            <a:r>
              <a:rPr lang="en-US" dirty="0"/>
              <a:t>  filter-&gt;</a:t>
            </a:r>
            <a:r>
              <a:rPr lang="en-US" dirty="0">
                <a:solidFill>
                  <a:srgbClr val="00B050"/>
                </a:solidFill>
              </a:rPr>
              <a:t>Update</a:t>
            </a:r>
            <a:r>
              <a:rPr lang="en-US" dirty="0"/>
              <a:t>();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 err="1">
                <a:solidFill>
                  <a:srgbClr val="00B0F0"/>
                </a:solidFill>
              </a:rPr>
              <a:t>typedef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/>
              <a:t>itk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ImageFileWriter</a:t>
            </a:r>
            <a:r>
              <a:rPr lang="en-US" dirty="0"/>
              <a:t>&lt;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&gt; </a:t>
            </a:r>
            <a:r>
              <a:rPr lang="en-US" dirty="0" err="1"/>
              <a:t>WriterType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/>
              <a:t>WriterType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writer = </a:t>
            </a:r>
            <a:r>
              <a:rPr lang="en-US" dirty="0" err="1"/>
              <a:t>WriterType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New</a:t>
            </a:r>
            <a:r>
              <a:rPr lang="en-US" dirty="0"/>
              <a:t>();</a:t>
            </a:r>
          </a:p>
          <a:p>
            <a:pPr marL="0" indent="0">
              <a:buNone/>
            </a:pPr>
            <a:r>
              <a:rPr lang="en-US" dirty="0"/>
              <a:t>  writer-&gt;</a:t>
            </a:r>
            <a:r>
              <a:rPr lang="en-US" dirty="0" err="1">
                <a:solidFill>
                  <a:srgbClr val="00B050"/>
                </a:solidFill>
              </a:rPr>
              <a:t>SetInput</a:t>
            </a:r>
            <a:r>
              <a:rPr lang="en-US" dirty="0"/>
              <a:t>( filter-&gt;</a:t>
            </a:r>
            <a:r>
              <a:rPr lang="en-US" dirty="0" err="1">
                <a:solidFill>
                  <a:srgbClr val="00B050"/>
                </a:solidFill>
              </a:rPr>
              <a:t>GetOutput</a:t>
            </a:r>
            <a:r>
              <a:rPr lang="en-US" dirty="0"/>
              <a:t>() );</a:t>
            </a:r>
          </a:p>
          <a:p>
            <a:pPr marL="0" indent="0">
              <a:buNone/>
            </a:pPr>
            <a:r>
              <a:rPr lang="en-US" dirty="0"/>
              <a:t>  writer-&gt;</a:t>
            </a:r>
            <a:r>
              <a:rPr lang="en-US" dirty="0" err="1">
                <a:solidFill>
                  <a:srgbClr val="00B050"/>
                </a:solidFill>
              </a:rPr>
              <a:t>SetFileName</a:t>
            </a:r>
            <a:r>
              <a:rPr lang="en-US" dirty="0"/>
              <a:t>( </a:t>
            </a:r>
            <a:r>
              <a:rPr lang="en-US" dirty="0" err="1"/>
              <a:t>fOutName</a:t>
            </a:r>
            <a:r>
              <a:rPr lang="en-US" dirty="0"/>
              <a:t> );</a:t>
            </a:r>
          </a:p>
          <a:p>
            <a:pPr marL="0" indent="0">
              <a:buNone/>
            </a:pPr>
            <a:r>
              <a:rPr lang="en-US" dirty="0"/>
              <a:t>  writer-&gt;</a:t>
            </a:r>
            <a:r>
              <a:rPr lang="en-US" dirty="0">
                <a:solidFill>
                  <a:srgbClr val="00B050"/>
                </a:solidFill>
              </a:rPr>
              <a:t>Write</a:t>
            </a:r>
            <a:r>
              <a:rPr lang="en-US" dirty="0"/>
              <a:t>();</a:t>
            </a: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/>
              <a:t>}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40000" lnSpcReduction="20000"/>
          </a:bodyPr>
          <a:lstStyle/>
          <a:p>
            <a:pPr marL="0" indent="0">
              <a:buNone/>
            </a:pPr>
            <a:r>
              <a:rPr lang="en-US" dirty="0"/>
              <a:t>Write the output to the supplied file.</a:t>
            </a:r>
          </a:p>
        </p:txBody>
      </p:sp>
    </p:spTree>
    <p:extLst>
      <p:ext uri="{BB962C8B-B14F-4D97-AF65-F5344CB8AC3E}">
        <p14:creationId xmlns:p14="http://schemas.microsoft.com/office/powerpoint/2010/main" val="114768649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100" dirty="0"/>
              <a:t> </a:t>
            </a:r>
            <a:r>
              <a:rPr lang="en-US" sz="1100" dirty="0" err="1"/>
              <a:t>itk</a:t>
            </a:r>
            <a:r>
              <a:rPr lang="en-US" sz="1100" dirty="0"/>
              <a:t>::</a:t>
            </a:r>
            <a:r>
              <a:rPr lang="en-US" sz="1100" dirty="0">
                <a:solidFill>
                  <a:srgbClr val="FF0000"/>
                </a:solidFill>
              </a:rPr>
              <a:t>ImageIOBase</a:t>
            </a:r>
            <a:r>
              <a:rPr lang="en-US" sz="1100" dirty="0"/>
              <a:t>::</a:t>
            </a:r>
            <a:r>
              <a:rPr lang="en-US" sz="1100" dirty="0">
                <a:solidFill>
                  <a:srgbClr val="00B050"/>
                </a:solidFill>
              </a:rPr>
              <a:t>Pointer</a:t>
            </a:r>
            <a:r>
              <a:rPr lang="en-US" sz="1100" dirty="0"/>
              <a:t> </a:t>
            </a:r>
            <a:r>
              <a:rPr lang="en-US" sz="1100" dirty="0" err="1"/>
              <a:t>im_base</a:t>
            </a:r>
            <a:r>
              <a:rPr lang="en-US" sz="1100" dirty="0"/>
              <a:t> = </a:t>
            </a:r>
            <a:r>
              <a:rPr lang="en-US" sz="1100" dirty="0" err="1"/>
              <a:t>itk</a:t>
            </a:r>
            <a:r>
              <a:rPr lang="en-US" sz="1100" dirty="0"/>
              <a:t>::</a:t>
            </a:r>
            <a:r>
              <a:rPr lang="en-US" sz="1100" dirty="0" err="1">
                <a:solidFill>
                  <a:srgbClr val="FF0000"/>
                </a:solidFill>
              </a:rPr>
              <a:t>ImageIOFactory</a:t>
            </a:r>
            <a:r>
              <a:rPr lang="en-US" sz="1100" dirty="0"/>
              <a:t>::</a:t>
            </a:r>
            <a:r>
              <a:rPr lang="en-US" sz="1100" dirty="0" err="1">
                <a:solidFill>
                  <a:srgbClr val="00B050"/>
                </a:solidFill>
              </a:rPr>
              <a:t>CreateImageIO</a:t>
            </a:r>
            <a:r>
              <a:rPr lang="en-US" sz="1100" dirty="0"/>
              <a:t>( </a:t>
            </a:r>
            <a:r>
              <a:rPr lang="en-US" sz="1100" dirty="0" err="1"/>
              <a:t>inputFName.c_str</a:t>
            </a:r>
            <a:r>
              <a:rPr lang="en-US" sz="1100" dirty="0"/>
              <a:t>(), </a:t>
            </a:r>
            <a:r>
              <a:rPr lang="en-US" sz="1100" dirty="0" err="1"/>
              <a:t>itk</a:t>
            </a:r>
            <a:r>
              <a:rPr lang="en-US" sz="1100" dirty="0"/>
              <a:t>::</a:t>
            </a:r>
            <a:r>
              <a:rPr lang="en-US" sz="1100" dirty="0" err="1">
                <a:solidFill>
                  <a:srgbClr val="FF0000"/>
                </a:solidFill>
              </a:rPr>
              <a:t>ImageIOFactory</a:t>
            </a:r>
            <a:r>
              <a:rPr lang="en-US" sz="1100" dirty="0"/>
              <a:t>::</a:t>
            </a:r>
            <a:r>
              <a:rPr lang="en-US" sz="1100" dirty="0" err="1">
                <a:solidFill>
                  <a:srgbClr val="00B050"/>
                </a:solidFill>
              </a:rPr>
              <a:t>ReadMode</a:t>
            </a:r>
            <a:r>
              <a:rPr lang="en-US" sz="1100" dirty="0">
                <a:solidFill>
                  <a:srgbClr val="FF0000"/>
                </a:solidFill>
              </a:rPr>
              <a:t> </a:t>
            </a:r>
            <a:r>
              <a:rPr lang="en-US" sz="1100" dirty="0"/>
              <a:t>);</a:t>
            </a:r>
          </a:p>
          <a:p>
            <a:pPr marL="0" indent="0">
              <a:buNone/>
            </a:pPr>
            <a:r>
              <a:rPr lang="en-US" sz="1100" dirty="0"/>
              <a:t>  </a:t>
            </a:r>
            <a:r>
              <a:rPr lang="en-US" sz="1100" dirty="0" err="1"/>
              <a:t>im_base</a:t>
            </a:r>
            <a:r>
              <a:rPr lang="en-US" sz="1100" dirty="0"/>
              <a:t>-&gt;</a:t>
            </a:r>
            <a:r>
              <a:rPr lang="en-US" sz="1100" dirty="0" err="1">
                <a:solidFill>
                  <a:srgbClr val="00B050"/>
                </a:solidFill>
              </a:rPr>
              <a:t>SetFileName</a:t>
            </a:r>
            <a:r>
              <a:rPr lang="en-US" sz="1100" dirty="0"/>
              <a:t>( </a:t>
            </a:r>
            <a:r>
              <a:rPr lang="en-US" sz="1100" dirty="0" err="1"/>
              <a:t>inputFName</a:t>
            </a:r>
            <a:r>
              <a:rPr lang="en-US" sz="1100" dirty="0"/>
              <a:t> );</a:t>
            </a:r>
          </a:p>
          <a:p>
            <a:pPr marL="0" indent="0">
              <a:buNone/>
            </a:pPr>
            <a:r>
              <a:rPr lang="en-US" sz="1100" dirty="0"/>
              <a:t>  </a:t>
            </a:r>
            <a:r>
              <a:rPr lang="en-US" sz="1100" dirty="0" err="1"/>
              <a:t>im_base</a:t>
            </a:r>
            <a:r>
              <a:rPr lang="en-US" sz="1100" dirty="0"/>
              <a:t>-&gt;</a:t>
            </a:r>
            <a:r>
              <a:rPr lang="en-US" sz="1100" dirty="0" err="1">
                <a:solidFill>
                  <a:srgbClr val="00B050"/>
                </a:solidFill>
              </a:rPr>
              <a:t>ReadImageInformation</a:t>
            </a:r>
            <a:r>
              <a:rPr lang="en-US" sz="1100" dirty="0"/>
              <a:t>();</a:t>
            </a:r>
          </a:p>
          <a:p>
            <a:pPr marL="0" indent="0">
              <a:buNone/>
            </a:pPr>
            <a:r>
              <a:rPr lang="en-US" sz="1100" dirty="0"/>
              <a:t>  </a:t>
            </a:r>
            <a:endParaRPr lang="en-US" sz="1100" dirty="0">
              <a:solidFill>
                <a:srgbClr val="92D050"/>
              </a:solidFill>
            </a:endParaRPr>
          </a:p>
          <a:p>
            <a:pPr marL="0" indent="0">
              <a:buNone/>
            </a:pPr>
            <a:r>
              <a:rPr lang="en-US" sz="1100" dirty="0">
                <a:solidFill>
                  <a:srgbClr val="92D050"/>
                </a:solidFill>
              </a:rPr>
              <a:t>  // perform basic sanity check</a:t>
            </a:r>
          </a:p>
          <a:p>
            <a:pPr marL="0" indent="0">
              <a:buNone/>
            </a:pPr>
            <a:r>
              <a:rPr lang="en-US" sz="1100" dirty="0"/>
              <a:t>  if (</a:t>
            </a:r>
            <a:r>
              <a:rPr lang="en-US" sz="1100" dirty="0" err="1"/>
              <a:t>im_base</a:t>
            </a:r>
            <a:r>
              <a:rPr lang="en-US" sz="1100" dirty="0"/>
              <a:t>-&gt;</a:t>
            </a:r>
            <a:r>
              <a:rPr lang="en-US" sz="1100" dirty="0" err="1">
                <a:solidFill>
                  <a:srgbClr val="00B050"/>
                </a:solidFill>
              </a:rPr>
              <a:t>GetNumberOfDimensions</a:t>
            </a:r>
            <a:r>
              <a:rPr lang="en-US" sz="1100" dirty="0"/>
              <a:t>() != 3)</a:t>
            </a:r>
          </a:p>
          <a:p>
            <a:pPr marL="0" indent="0">
              <a:buNone/>
            </a:pPr>
            <a:r>
              <a:rPr lang="en-US" sz="1100" dirty="0"/>
              <a:t>  {</a:t>
            </a:r>
          </a:p>
          <a:p>
            <a:pPr marL="0" indent="0">
              <a:buNone/>
            </a:pPr>
            <a:r>
              <a:rPr lang="en-US" sz="1100" dirty="0"/>
              <a:t>    </a:t>
            </a:r>
            <a:r>
              <a:rPr lang="en-US" sz="1100" dirty="0" err="1"/>
              <a:t>std</a:t>
            </a:r>
            <a:r>
              <a:rPr lang="en-US" sz="1100" dirty="0"/>
              <a:t>::</a:t>
            </a:r>
            <a:r>
              <a:rPr lang="en-US" sz="1100" dirty="0" err="1">
                <a:solidFill>
                  <a:srgbClr val="00B0F0"/>
                </a:solidFill>
              </a:rPr>
              <a:t>cerr</a:t>
            </a:r>
            <a:r>
              <a:rPr lang="en-US" sz="1100" dirty="0">
                <a:solidFill>
                  <a:srgbClr val="00B0F0"/>
                </a:solidFill>
              </a:rPr>
              <a:t> </a:t>
            </a:r>
            <a:r>
              <a:rPr lang="en-US" sz="1100" dirty="0"/>
              <a:t>&lt;&lt; </a:t>
            </a:r>
            <a:r>
              <a:rPr lang="en-US" sz="1100" dirty="0">
                <a:solidFill>
                  <a:srgbClr val="7030A0"/>
                </a:solidFill>
              </a:rPr>
              <a:t>"Unsupported Image Dimension. Only 3D images are currently supported.\n"</a:t>
            </a:r>
            <a:r>
              <a:rPr lang="en-US" sz="1100" dirty="0"/>
              <a:t>;</a:t>
            </a:r>
          </a:p>
          <a:p>
            <a:pPr marL="0" indent="0">
              <a:buNone/>
            </a:pPr>
            <a:r>
              <a:rPr lang="en-US" sz="1100" dirty="0"/>
              <a:t>    </a:t>
            </a:r>
            <a:r>
              <a:rPr lang="en-US" sz="1100" dirty="0">
                <a:solidFill>
                  <a:srgbClr val="00B0F0"/>
                </a:solidFill>
              </a:rPr>
              <a:t>return</a:t>
            </a:r>
            <a:r>
              <a:rPr lang="en-US" sz="1100" dirty="0"/>
              <a:t> </a:t>
            </a:r>
            <a:r>
              <a:rPr lang="en-US" sz="1100" dirty="0">
                <a:solidFill>
                  <a:srgbClr val="6F2927"/>
                </a:solidFill>
              </a:rPr>
              <a:t>EXIT_FAILURE</a:t>
            </a:r>
            <a:r>
              <a:rPr lang="en-US" sz="1100" dirty="0"/>
              <a:t>;</a:t>
            </a:r>
          </a:p>
          <a:p>
            <a:pPr marL="0" indent="0">
              <a:buNone/>
            </a:pPr>
            <a:r>
              <a:rPr lang="en-US" sz="1100" dirty="0"/>
              <a:t>  }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100" dirty="0"/>
              <a:t>Initialize the Image base class </a:t>
            </a:r>
            <a:r>
              <a:rPr lang="en-US" sz="1100" baseline="30000" dirty="0"/>
              <a:t>[2]</a:t>
            </a:r>
            <a:r>
              <a:rPr lang="en-US" sz="1100" dirty="0"/>
              <a:t> with the input image file name for basic sanity checks (file is valid, number of dimensions are consistent with what is expected, etc.).</a:t>
            </a:r>
          </a:p>
          <a:p>
            <a:pPr marL="0" indent="0">
              <a:buNone/>
            </a:pPr>
            <a:endParaRPr lang="en-US" sz="1100" dirty="0"/>
          </a:p>
          <a:p>
            <a:pPr marL="0" indent="0">
              <a:buNone/>
            </a:pPr>
            <a:r>
              <a:rPr lang="en-US" sz="1100" b="1" dirty="0" err="1">
                <a:solidFill>
                  <a:srgbClr val="22337C"/>
                </a:solidFill>
              </a:rPr>
              <a:t>inputFName</a:t>
            </a:r>
            <a:r>
              <a:rPr lang="en-US" sz="1100" dirty="0">
                <a:solidFill>
                  <a:srgbClr val="22337C"/>
                </a:solidFill>
              </a:rPr>
              <a:t> </a:t>
            </a:r>
            <a:r>
              <a:rPr lang="en-US" sz="1100" dirty="0"/>
              <a:t>is the input file name which the user inputs in the command line.</a:t>
            </a:r>
          </a:p>
          <a:p>
            <a:pPr marL="0" indent="0">
              <a:buNone/>
            </a:pPr>
            <a:endParaRPr lang="en-US" sz="1100" dirty="0"/>
          </a:p>
          <a:p>
            <a:pPr marL="0" indent="0">
              <a:buNone/>
            </a:pPr>
            <a:r>
              <a:rPr lang="en-US" sz="1100" dirty="0"/>
              <a:t>The same function is used to verify both the input images and it can be combined with the </a:t>
            </a:r>
            <a:r>
              <a:rPr lang="en-US" sz="1100" dirty="0" err="1"/>
              <a:t>SafeRead</a:t>
            </a:r>
            <a:r>
              <a:rPr lang="en-US" sz="1100" dirty="0"/>
              <a:t>( ) function.</a:t>
            </a:r>
          </a:p>
          <a:p>
            <a:pPr marL="0" indent="0">
              <a:buNone/>
            </a:pPr>
            <a:endParaRPr lang="en-US" sz="1100" dirty="0"/>
          </a:p>
          <a:p>
            <a:pPr marL="0" indent="0">
              <a:buNone/>
            </a:pPr>
            <a:endParaRPr lang="en-US" sz="1100" dirty="0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2819400" y="6324601"/>
            <a:ext cx="5791200" cy="365125"/>
          </a:xfrm>
        </p:spPr>
        <p:txBody>
          <a:bodyPr/>
          <a:lstStyle/>
          <a:p>
            <a:pPr algn="l"/>
            <a:r>
              <a:rPr lang="en-US" sz="1200" dirty="0">
                <a:solidFill>
                  <a:schemeClr val="bg1">
                    <a:lumMod val="85000"/>
                  </a:schemeClr>
                </a:solidFill>
              </a:rPr>
              <a:t>[2] http://www.itk.org/Doxygen/html/classitk_1_1ImageIOBase.html</a:t>
            </a:r>
          </a:p>
        </p:txBody>
      </p:sp>
    </p:spTree>
    <p:extLst>
      <p:ext uri="{BB962C8B-B14F-4D97-AF65-F5344CB8AC3E}">
        <p14:creationId xmlns:p14="http://schemas.microsoft.com/office/powerpoint/2010/main" val="11174738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tutorials@cbica.upenn.edu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074931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</TotalTime>
  <Words>866</Words>
  <Application>Microsoft Office PowerPoint</Application>
  <PresentationFormat>Widescreen</PresentationFormat>
  <Paragraphs>122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9</vt:i4>
      </vt:variant>
    </vt:vector>
  </HeadingPairs>
  <TitlesOfParts>
    <vt:vector size="17" baseType="lpstr">
      <vt:lpstr>Arial</vt:lpstr>
      <vt:lpstr>Calibri</vt:lpstr>
      <vt:lpstr>Calibri Light</vt:lpstr>
      <vt:lpstr>Segoe UI Semibold</vt:lpstr>
      <vt:lpstr>Segoe UI Semilight</vt:lpstr>
      <vt:lpstr>Segoe UI Symbol</vt:lpstr>
      <vt:lpstr>Office Theme</vt:lpstr>
      <vt:lpstr>Custom Design</vt:lpstr>
      <vt:lpstr>CBICA S/W Dev Tutorials 07 – ITK Multiplication </vt:lpstr>
      <vt:lpstr>Multiplication Filter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Sarthak Pati</dc:creator>
  <cp:lastModifiedBy>Sarthak Pati</cp:lastModifiedBy>
  <cp:revision>11</cp:revision>
  <dcterms:created xsi:type="dcterms:W3CDTF">2016-03-11T15:32:15Z</dcterms:created>
  <dcterms:modified xsi:type="dcterms:W3CDTF">2016-03-24T19:39:41Z</dcterms:modified>
</cp:coreProperties>
</file>

<file path=docProps/thumbnail.jpeg>
</file>